
<file path=[Content_Types].xml><?xml version="1.0" encoding="utf-8"?>
<Types xmlns="http://schemas.openxmlformats.org/package/2006/content-types">
  <Default Extension="emf" ContentType="image/x-emf"/>
  <Default Extension="jpeg" ContentType="image/jpeg"/>
  <Default Extension="jpg" ContentType="image/jpeg"/>
  <Default Extension="png" ContentType="image/png"/>
  <Default Extension="rels" ContentType="application/vnd.openxmlformats-package.relationships+xml"/>
  <Default Extension="wdp" ContentType="image/vnd.ms-photo"/>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slides/slide37.xml" ContentType="application/vnd.openxmlformats-officedocument.presentationml.slide+xml"/>
  <Override PartName="/ppt/slides/slide38.xml" ContentType="application/vnd.openxmlformats-officedocument.presentationml.slide+xml"/>
  <Override PartName="/ppt/slides/slide39.xml" ContentType="application/vnd.openxmlformats-officedocument.presentationml.slide+xml"/>
  <Override PartName="/ppt/slides/slide40.xml" ContentType="application/vnd.openxmlformats-officedocument.presentationml.slide+xml"/>
  <Override PartName="/ppt/slides/slide41.xml" ContentType="application/vnd.openxmlformats-officedocument.presentationml.slide+xml"/>
  <Override PartName="/ppt/slides/slide42.xml" ContentType="application/vnd.openxmlformats-officedocument.presentationml.slide+xml"/>
  <Override PartName="/ppt/slides/slide43.xml" ContentType="application/vnd.openxmlformats-officedocument.presentationml.slide+xml"/>
  <Override PartName="/ppt/slides/slide44.xml" ContentType="application/vnd.openxmlformats-officedocument.presentationml.slide+xml"/>
  <Override PartName="/ppt/slides/slide45.xml" ContentType="application/vnd.openxmlformats-officedocument.presentationml.slide+xml"/>
  <Override PartName="/ppt/slides/slide46.xml" ContentType="application/vnd.openxmlformats-officedocument.presentationml.slide+xml"/>
  <Override PartName="/ppt/slides/slide47.xml" ContentType="application/vnd.openxmlformats-officedocument.presentationml.slide+xml"/>
  <Override PartName="/ppt/slides/slide48.xml" ContentType="application/vnd.openxmlformats-officedocument.presentationml.slide+xml"/>
  <Override PartName="/ppt/slides/slide49.xml" ContentType="application/vnd.openxmlformats-officedocument.presentationml.slide+xml"/>
  <Override PartName="/ppt/slides/slide50.xml" ContentType="application/vnd.openxmlformats-officedocument.presentationml.slide+xml"/>
  <Override PartName="/ppt/slides/slide51.xml" ContentType="application/vnd.openxmlformats-officedocument.presentationml.slide+xml"/>
  <Override PartName="/ppt/slides/slide52.xml" ContentType="application/vnd.openxmlformats-officedocument.presentationml.slide+xml"/>
  <Override PartName="/ppt/slides/slide53.xml" ContentType="application/vnd.openxmlformats-officedocument.presentationml.slide+xml"/>
  <Override PartName="/ppt/slides/slide54.xml" ContentType="application/vnd.openxmlformats-officedocument.presentationml.slide+xml"/>
  <Override PartName="/ppt/slides/slide55.xml" ContentType="application/vnd.openxmlformats-officedocument.presentationml.slide+xml"/>
  <Override PartName="/ppt/slides/slide56.xml" ContentType="application/vnd.openxmlformats-officedocument.presentationml.slide+xml"/>
  <Override PartName="/ppt/slides/slide57.xml" ContentType="application/vnd.openxmlformats-officedocument.presentationml.slide+xml"/>
  <Override PartName="/ppt/slides/slide58.xml" ContentType="application/vnd.openxmlformats-officedocument.presentationml.slide+xml"/>
  <Override PartName="/ppt/slides/slide59.xml" ContentType="application/vnd.openxmlformats-officedocument.presentationml.slide+xml"/>
  <Override PartName="/ppt/slides/slide60.xml" ContentType="application/vnd.openxmlformats-officedocument.presentationml.slide+xml"/>
  <Override PartName="/ppt/slides/slide61.xml" ContentType="application/vnd.openxmlformats-officedocument.presentationml.slide+xml"/>
  <Override PartName="/ppt/slides/slide62.xml" ContentType="application/vnd.openxmlformats-officedocument.presentationml.slide+xml"/>
  <Override PartName="/ppt/slides/slide63.xml" ContentType="application/vnd.openxmlformats-officedocument.presentationml.slide+xml"/>
  <Override PartName="/ppt/slides/slide64.xml" ContentType="application/vnd.openxmlformats-officedocument.presentationml.slide+xml"/>
  <Override PartName="/ppt/slides/slide65.xml" ContentType="application/vnd.openxmlformats-officedocument.presentationml.slide+xml"/>
  <Override PartName="/ppt/slides/slide66.xml" ContentType="application/vnd.openxmlformats-officedocument.presentationml.slide+xml"/>
  <Override PartName="/ppt/slides/slide67.xml" ContentType="application/vnd.openxmlformats-officedocument.presentationml.slide+xml"/>
  <Override PartName="/ppt/slides/slide68.xml" ContentType="application/vnd.openxmlformats-officedocument.presentationml.slide+xml"/>
  <Override PartName="/ppt/slides/slide69.xml" ContentType="application/vnd.openxmlformats-officedocument.presentationml.slide+xml"/>
  <Override PartName="/ppt/slides/slide70.xml" ContentType="application/vnd.openxmlformats-officedocument.presentationml.slide+xml"/>
  <Override PartName="/ppt/slides/slide71.xml" ContentType="application/vnd.openxmlformats-officedocument.presentationml.slide+xml"/>
  <Override PartName="/ppt/slides/slide72.xml" ContentType="application/vnd.openxmlformats-officedocument.presentationml.slide+xml"/>
  <Override PartName="/ppt/slides/slide73.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authors.xml" ContentType="application/vnd.ms-powerpoint.authors+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officeDocument/2006/relationships/extended-properties" Target="docProps/app.xml"/><Relationship Id="rId2" Type="http://schemas.openxmlformats.org/package/2006/relationships/metadata/core-properties" Target="docProps/core.xml"/><Relationship Id="rId1" Type="http://schemas.openxmlformats.org/officeDocument/2006/relationships/officeDocument" Target="ppt/presentation.xml"/></Relationships>
</file>

<file path=ppt/presentation.xml><?xml version="1.0" encoding="utf-8"?>
<p:presentation xmlns:a="http://schemas.openxmlformats.org/drawingml/2006/main" xmlns:r="http://schemas.openxmlformats.org/officeDocument/2006/relationships" xmlns:p="http://schemas.openxmlformats.org/presentationml/2006/main" firstSlideNum="0" saveSubsetFonts="1">
  <p:sldMasterIdLst>
    <p:sldMasterId id="2147483672" r:id="rId1"/>
  </p:sldMasterIdLst>
  <p:notesMasterIdLst>
    <p:notesMasterId r:id="rId75"/>
  </p:notesMasterIdLst>
  <p:sldIdLst>
    <p:sldId id="256" r:id="rId2"/>
    <p:sldId id="340" r:id="rId3"/>
    <p:sldId id="341" r:id="rId4"/>
    <p:sldId id="342" r:id="rId5"/>
    <p:sldId id="358" r:id="rId6"/>
    <p:sldId id="280" r:id="rId7"/>
    <p:sldId id="334" r:id="rId8"/>
    <p:sldId id="330" r:id="rId9"/>
    <p:sldId id="348" r:id="rId10"/>
    <p:sldId id="349" r:id="rId11"/>
    <p:sldId id="351" r:id="rId12"/>
    <p:sldId id="360" r:id="rId13"/>
    <p:sldId id="353" r:id="rId14"/>
    <p:sldId id="354" r:id="rId15"/>
    <p:sldId id="355" r:id="rId16"/>
    <p:sldId id="356" r:id="rId17"/>
    <p:sldId id="357" r:id="rId18"/>
    <p:sldId id="331" r:id="rId19"/>
    <p:sldId id="361" r:id="rId20"/>
    <p:sldId id="359" r:id="rId21"/>
    <p:sldId id="336" r:id="rId22"/>
    <p:sldId id="344" r:id="rId23"/>
    <p:sldId id="345" r:id="rId24"/>
    <p:sldId id="347" r:id="rId25"/>
    <p:sldId id="339" r:id="rId26"/>
    <p:sldId id="335" r:id="rId27"/>
    <p:sldId id="329" r:id="rId28"/>
    <p:sldId id="338" r:id="rId29"/>
    <p:sldId id="346" r:id="rId30"/>
    <p:sldId id="327" r:id="rId31"/>
    <p:sldId id="332" r:id="rId32"/>
    <p:sldId id="333" r:id="rId33"/>
    <p:sldId id="277" r:id="rId34"/>
    <p:sldId id="258" r:id="rId35"/>
    <p:sldId id="260" r:id="rId36"/>
    <p:sldId id="261" r:id="rId37"/>
    <p:sldId id="263" r:id="rId38"/>
    <p:sldId id="264" r:id="rId39"/>
    <p:sldId id="265" r:id="rId40"/>
    <p:sldId id="274" r:id="rId41"/>
    <p:sldId id="273" r:id="rId42"/>
    <p:sldId id="272" r:id="rId43"/>
    <p:sldId id="279" r:id="rId44"/>
    <p:sldId id="275" r:id="rId45"/>
    <p:sldId id="278" r:id="rId46"/>
    <p:sldId id="276" r:id="rId47"/>
    <p:sldId id="270" r:id="rId48"/>
    <p:sldId id="271" r:id="rId49"/>
    <p:sldId id="325" r:id="rId50"/>
    <p:sldId id="266" r:id="rId51"/>
    <p:sldId id="267" r:id="rId52"/>
    <p:sldId id="324" r:id="rId53"/>
    <p:sldId id="268" r:id="rId54"/>
    <p:sldId id="282" r:id="rId55"/>
    <p:sldId id="283" r:id="rId56"/>
    <p:sldId id="284" r:id="rId57"/>
    <p:sldId id="322" r:id="rId58"/>
    <p:sldId id="281" r:id="rId59"/>
    <p:sldId id="323" r:id="rId60"/>
    <p:sldId id="320" r:id="rId61"/>
    <p:sldId id="321" r:id="rId62"/>
    <p:sldId id="287" r:id="rId63"/>
    <p:sldId id="301" r:id="rId64"/>
    <p:sldId id="302" r:id="rId65"/>
    <p:sldId id="303" r:id="rId66"/>
    <p:sldId id="304" r:id="rId67"/>
    <p:sldId id="259" r:id="rId68"/>
    <p:sldId id="293" r:id="rId69"/>
    <p:sldId id="296" r:id="rId70"/>
    <p:sldId id="297" r:id="rId71"/>
    <p:sldId id="316" r:id="rId72"/>
    <p:sldId id="317" r:id="rId73"/>
    <p:sldId id="319" r:id="rId74"/>
  </p:sldIdLst>
  <p:sldSz cx="9144000" cy="6858000" type="screen4x3"/>
  <p:notesSz cx="6858000" cy="9144000"/>
  <p:defaultTextStyle>
    <a:defPPr>
      <a:defRPr lang="ja-JP"/>
    </a:defPPr>
    <a:lvl1pPr marL="0" algn="l" defTabSz="914400" rtl="0" eaLnBrk="1" latinLnBrk="0" hangingPunct="1">
      <a:defRPr kumimoji="1" sz="1800" kern="1200">
        <a:solidFill>
          <a:schemeClr val="tx1"/>
        </a:solidFill>
        <a:latin typeface="+mn-lt"/>
        <a:ea typeface="+mn-ea"/>
        <a:cs typeface="+mn-cs"/>
      </a:defRPr>
    </a:lvl1pPr>
    <a:lvl2pPr marL="457200" algn="l" defTabSz="914400" rtl="0" eaLnBrk="1" latinLnBrk="0" hangingPunct="1">
      <a:defRPr kumimoji="1" sz="1800" kern="1200">
        <a:solidFill>
          <a:schemeClr val="tx1"/>
        </a:solidFill>
        <a:latin typeface="+mn-lt"/>
        <a:ea typeface="+mn-ea"/>
        <a:cs typeface="+mn-cs"/>
      </a:defRPr>
    </a:lvl2pPr>
    <a:lvl3pPr marL="914400" algn="l" defTabSz="914400" rtl="0" eaLnBrk="1" latinLnBrk="0" hangingPunct="1">
      <a:defRPr kumimoji="1" sz="1800" kern="1200">
        <a:solidFill>
          <a:schemeClr val="tx1"/>
        </a:solidFill>
        <a:latin typeface="+mn-lt"/>
        <a:ea typeface="+mn-ea"/>
        <a:cs typeface="+mn-cs"/>
      </a:defRPr>
    </a:lvl3pPr>
    <a:lvl4pPr marL="1371600" algn="l" defTabSz="914400" rtl="0" eaLnBrk="1" latinLnBrk="0" hangingPunct="1">
      <a:defRPr kumimoji="1" sz="1800" kern="1200">
        <a:solidFill>
          <a:schemeClr val="tx1"/>
        </a:solidFill>
        <a:latin typeface="+mn-lt"/>
        <a:ea typeface="+mn-ea"/>
        <a:cs typeface="+mn-cs"/>
      </a:defRPr>
    </a:lvl4pPr>
    <a:lvl5pPr marL="1828800" algn="l" defTabSz="914400" rtl="0" eaLnBrk="1" latinLnBrk="0" hangingPunct="1">
      <a:defRPr kumimoji="1" sz="1800" kern="1200">
        <a:solidFill>
          <a:schemeClr val="tx1"/>
        </a:solidFill>
        <a:latin typeface="+mn-lt"/>
        <a:ea typeface="+mn-ea"/>
        <a:cs typeface="+mn-cs"/>
      </a:defRPr>
    </a:lvl5pPr>
    <a:lvl6pPr marL="2286000" algn="l" defTabSz="914400" rtl="0" eaLnBrk="1" latinLnBrk="0" hangingPunct="1">
      <a:defRPr kumimoji="1" sz="1800" kern="1200">
        <a:solidFill>
          <a:schemeClr val="tx1"/>
        </a:solidFill>
        <a:latin typeface="+mn-lt"/>
        <a:ea typeface="+mn-ea"/>
        <a:cs typeface="+mn-cs"/>
      </a:defRPr>
    </a:lvl6pPr>
    <a:lvl7pPr marL="2743200" algn="l" defTabSz="914400" rtl="0" eaLnBrk="1" latinLnBrk="0" hangingPunct="1">
      <a:defRPr kumimoji="1" sz="1800" kern="1200">
        <a:solidFill>
          <a:schemeClr val="tx1"/>
        </a:solidFill>
        <a:latin typeface="+mn-lt"/>
        <a:ea typeface="+mn-ea"/>
        <a:cs typeface="+mn-cs"/>
      </a:defRPr>
    </a:lvl7pPr>
    <a:lvl8pPr marL="3200400" algn="l" defTabSz="914400" rtl="0" eaLnBrk="1" latinLnBrk="0" hangingPunct="1">
      <a:defRPr kumimoji="1" sz="1800" kern="1200">
        <a:solidFill>
          <a:schemeClr val="tx1"/>
        </a:solidFill>
        <a:latin typeface="+mn-lt"/>
        <a:ea typeface="+mn-ea"/>
        <a:cs typeface="+mn-cs"/>
      </a:defRPr>
    </a:lvl8pPr>
    <a:lvl9pPr marL="3657600" algn="l" defTabSz="914400" rtl="0" eaLnBrk="1" latinLnBrk="0" hangingPunct="1">
      <a:defRPr kumimoji="1"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authors.xml><?xml version="1.0" encoding="utf-8"?>
<p188:authorLst xmlns:a="http://schemas.openxmlformats.org/drawingml/2006/main" xmlns:r="http://schemas.openxmlformats.org/officeDocument/2006/relationships" xmlns:p188="http://schemas.microsoft.com/office/powerpoint/2018/8/main">
  <p188:author id="{A4DC99D4-6811-4DE4-0EDC-E0EA8BE22ACE}" name="furuta toshimasa" initials="稔古" userId="S::furuta.toshimasa.451@s.kyushu-u.ac.jp::3ef84e5d-794c-4c03-822b-0451b5fbcd80" providerId="AD"/>
</p188:authorLst>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6E5269"/>
  </p:clrMru>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a:tblStyle styleId="{5C22544A-7EE6-4342-B048-85BDC9FD1C3A}" styleName="中間スタイル 2 - アクセント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p:normalViewPr horzBarState="maximized">
    <p:restoredLeft sz="12173" autoAdjust="0"/>
    <p:restoredTop sz="94660"/>
  </p:normalViewPr>
  <p:slideViewPr>
    <p:cSldViewPr snapToGrid="0">
      <p:cViewPr varScale="1">
        <p:scale>
          <a:sx n="60" d="100"/>
          <a:sy n="60" d="100"/>
        </p:scale>
        <p:origin x="1520" y="44"/>
      </p:cViewPr>
      <p:guideLst/>
    </p:cSldViewPr>
  </p:slideViewPr>
  <p:notesTextViewPr>
    <p:cViewPr>
      <p:scale>
        <a:sx n="1" d="1"/>
        <a:sy n="1" d="1"/>
      </p:scale>
      <p:origin x="0" y="0"/>
    </p:cViewPr>
  </p:notesTextViewPr>
  <p:gridSpacing cx="72008" cy="72008"/>
</p:viewPr>
</file>

<file path=ppt/_rels/presentation.xml.rels><?xml version="1.0" encoding="UTF-8" standalone="yes"?>
<Relationships xmlns="http://schemas.openxmlformats.org/package/2006/relationships"><Relationship Id="rId26" Type="http://schemas.openxmlformats.org/officeDocument/2006/relationships/slide" Target="slides/slide25.xml"/><Relationship Id="rId21" Type="http://schemas.openxmlformats.org/officeDocument/2006/relationships/slide" Target="slides/slide20.xml"/><Relationship Id="rId42" Type="http://schemas.openxmlformats.org/officeDocument/2006/relationships/slide" Target="slides/slide41.xml"/><Relationship Id="rId47" Type="http://schemas.openxmlformats.org/officeDocument/2006/relationships/slide" Target="slides/slide46.xml"/><Relationship Id="rId63" Type="http://schemas.openxmlformats.org/officeDocument/2006/relationships/slide" Target="slides/slide62.xml"/><Relationship Id="rId68" Type="http://schemas.openxmlformats.org/officeDocument/2006/relationships/slide" Target="slides/slide67.xml"/><Relationship Id="rId16" Type="http://schemas.openxmlformats.org/officeDocument/2006/relationships/slide" Target="slides/slide15.xml"/><Relationship Id="rId11" Type="http://schemas.openxmlformats.org/officeDocument/2006/relationships/slide" Target="slides/slide10.xml"/><Relationship Id="rId24" Type="http://schemas.openxmlformats.org/officeDocument/2006/relationships/slide" Target="slides/slide23.xml"/><Relationship Id="rId32" Type="http://schemas.openxmlformats.org/officeDocument/2006/relationships/slide" Target="slides/slide31.xml"/><Relationship Id="rId37" Type="http://schemas.openxmlformats.org/officeDocument/2006/relationships/slide" Target="slides/slide36.xml"/><Relationship Id="rId40" Type="http://schemas.openxmlformats.org/officeDocument/2006/relationships/slide" Target="slides/slide39.xml"/><Relationship Id="rId45" Type="http://schemas.openxmlformats.org/officeDocument/2006/relationships/slide" Target="slides/slide44.xml"/><Relationship Id="rId53" Type="http://schemas.openxmlformats.org/officeDocument/2006/relationships/slide" Target="slides/slide52.xml"/><Relationship Id="rId58" Type="http://schemas.openxmlformats.org/officeDocument/2006/relationships/slide" Target="slides/slide57.xml"/><Relationship Id="rId66" Type="http://schemas.openxmlformats.org/officeDocument/2006/relationships/slide" Target="slides/slide65.xml"/><Relationship Id="rId74" Type="http://schemas.openxmlformats.org/officeDocument/2006/relationships/slide" Target="slides/slide73.xml"/><Relationship Id="rId79" Type="http://schemas.openxmlformats.org/officeDocument/2006/relationships/tableStyles" Target="tableStyles.xml"/><Relationship Id="rId5" Type="http://schemas.openxmlformats.org/officeDocument/2006/relationships/slide" Target="slides/slide4.xml"/><Relationship Id="rId61" Type="http://schemas.openxmlformats.org/officeDocument/2006/relationships/slide" Target="slides/slide60.xml"/><Relationship Id="rId19" Type="http://schemas.openxmlformats.org/officeDocument/2006/relationships/slide" Target="slides/slide1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slide" Target="slides/slide29.xml"/><Relationship Id="rId35" Type="http://schemas.openxmlformats.org/officeDocument/2006/relationships/slide" Target="slides/slide34.xml"/><Relationship Id="rId43" Type="http://schemas.openxmlformats.org/officeDocument/2006/relationships/slide" Target="slides/slide42.xml"/><Relationship Id="rId48" Type="http://schemas.openxmlformats.org/officeDocument/2006/relationships/slide" Target="slides/slide47.xml"/><Relationship Id="rId56" Type="http://schemas.openxmlformats.org/officeDocument/2006/relationships/slide" Target="slides/slide55.xml"/><Relationship Id="rId64" Type="http://schemas.openxmlformats.org/officeDocument/2006/relationships/slide" Target="slides/slide63.xml"/><Relationship Id="rId69" Type="http://schemas.openxmlformats.org/officeDocument/2006/relationships/slide" Target="slides/slide68.xml"/><Relationship Id="rId77" Type="http://schemas.openxmlformats.org/officeDocument/2006/relationships/viewProps" Target="viewProps.xml"/><Relationship Id="rId8" Type="http://schemas.openxmlformats.org/officeDocument/2006/relationships/slide" Target="slides/slide7.xml"/><Relationship Id="rId51" Type="http://schemas.openxmlformats.org/officeDocument/2006/relationships/slide" Target="slides/slide50.xml"/><Relationship Id="rId72" Type="http://schemas.openxmlformats.org/officeDocument/2006/relationships/slide" Target="slides/slide71.xml"/><Relationship Id="rId80" Type="http://schemas.microsoft.com/office/2018/10/relationships/authors" Target="authors.xml"/><Relationship Id="rId3" Type="http://schemas.openxmlformats.org/officeDocument/2006/relationships/slide" Target="slides/slide2.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slide" Target="slides/slide32.xml"/><Relationship Id="rId38" Type="http://schemas.openxmlformats.org/officeDocument/2006/relationships/slide" Target="slides/slide37.xml"/><Relationship Id="rId46" Type="http://schemas.openxmlformats.org/officeDocument/2006/relationships/slide" Target="slides/slide45.xml"/><Relationship Id="rId59" Type="http://schemas.openxmlformats.org/officeDocument/2006/relationships/slide" Target="slides/slide58.xml"/><Relationship Id="rId67" Type="http://schemas.openxmlformats.org/officeDocument/2006/relationships/slide" Target="slides/slide66.xml"/><Relationship Id="rId20" Type="http://schemas.openxmlformats.org/officeDocument/2006/relationships/slide" Target="slides/slide19.xml"/><Relationship Id="rId41" Type="http://schemas.openxmlformats.org/officeDocument/2006/relationships/slide" Target="slides/slide40.xml"/><Relationship Id="rId54" Type="http://schemas.openxmlformats.org/officeDocument/2006/relationships/slide" Target="slides/slide53.xml"/><Relationship Id="rId62" Type="http://schemas.openxmlformats.org/officeDocument/2006/relationships/slide" Target="slides/slide61.xml"/><Relationship Id="rId70" Type="http://schemas.openxmlformats.org/officeDocument/2006/relationships/slide" Target="slides/slide69.xml"/><Relationship Id="rId75" Type="http://schemas.openxmlformats.org/officeDocument/2006/relationships/notesMaster" Target="notesMasters/notesMaster1.xml"/><Relationship Id="rId1" Type="http://schemas.openxmlformats.org/officeDocument/2006/relationships/slideMaster" Target="slideMasters/slideMaster1.xml"/><Relationship Id="rId6" Type="http://schemas.openxmlformats.org/officeDocument/2006/relationships/slide" Target="slides/slide5.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36" Type="http://schemas.openxmlformats.org/officeDocument/2006/relationships/slide" Target="slides/slide35.xml"/><Relationship Id="rId49" Type="http://schemas.openxmlformats.org/officeDocument/2006/relationships/slide" Target="slides/slide48.xml"/><Relationship Id="rId57" Type="http://schemas.openxmlformats.org/officeDocument/2006/relationships/slide" Target="slides/slide56.xml"/><Relationship Id="rId10" Type="http://schemas.openxmlformats.org/officeDocument/2006/relationships/slide" Target="slides/slide9.xml"/><Relationship Id="rId31" Type="http://schemas.openxmlformats.org/officeDocument/2006/relationships/slide" Target="slides/slide30.xml"/><Relationship Id="rId44" Type="http://schemas.openxmlformats.org/officeDocument/2006/relationships/slide" Target="slides/slide43.xml"/><Relationship Id="rId52" Type="http://schemas.openxmlformats.org/officeDocument/2006/relationships/slide" Target="slides/slide51.xml"/><Relationship Id="rId60" Type="http://schemas.openxmlformats.org/officeDocument/2006/relationships/slide" Target="slides/slide59.xml"/><Relationship Id="rId65" Type="http://schemas.openxmlformats.org/officeDocument/2006/relationships/slide" Target="slides/slide64.xml"/><Relationship Id="rId73" Type="http://schemas.openxmlformats.org/officeDocument/2006/relationships/slide" Target="slides/slide72.xml"/><Relationship Id="rId78" Type="http://schemas.openxmlformats.org/officeDocument/2006/relationships/theme" Target="theme/theme1.xml"/><Relationship Id="rId4" Type="http://schemas.openxmlformats.org/officeDocument/2006/relationships/slide" Target="slides/slide3.xml"/><Relationship Id="rId9" Type="http://schemas.openxmlformats.org/officeDocument/2006/relationships/slide" Target="slides/slide8.xml"/><Relationship Id="rId13" Type="http://schemas.openxmlformats.org/officeDocument/2006/relationships/slide" Target="slides/slide12.xml"/><Relationship Id="rId18" Type="http://schemas.openxmlformats.org/officeDocument/2006/relationships/slide" Target="slides/slide17.xml"/><Relationship Id="rId39" Type="http://schemas.openxmlformats.org/officeDocument/2006/relationships/slide" Target="slides/slide38.xml"/><Relationship Id="rId34" Type="http://schemas.openxmlformats.org/officeDocument/2006/relationships/slide" Target="slides/slide33.xml"/><Relationship Id="rId50" Type="http://schemas.openxmlformats.org/officeDocument/2006/relationships/slide" Target="slides/slide49.xml"/><Relationship Id="rId55" Type="http://schemas.openxmlformats.org/officeDocument/2006/relationships/slide" Target="slides/slide54.xml"/><Relationship Id="rId76" Type="http://schemas.openxmlformats.org/officeDocument/2006/relationships/presProps" Target="presProps.xml"/><Relationship Id="rId7" Type="http://schemas.openxmlformats.org/officeDocument/2006/relationships/slide" Target="slides/slide6.xml"/><Relationship Id="rId71" Type="http://schemas.openxmlformats.org/officeDocument/2006/relationships/slide" Target="slides/slide70.xml"/><Relationship Id="rId2" Type="http://schemas.openxmlformats.org/officeDocument/2006/relationships/slide" Target="slides/slide1.xml"/><Relationship Id="rId29" Type="http://schemas.openxmlformats.org/officeDocument/2006/relationships/slide" Target="slides/slide28.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ヘッダー プレースホルダー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kumimoji="1" lang="ja-JP" altLang="en-US"/>
          </a:p>
        </p:txBody>
      </p:sp>
      <p:sp>
        <p:nvSpPr>
          <p:cNvPr id="3" name="日付プレースホルダー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00BAF24D-F368-40F2-A9B0-D70C3DF907D0}" type="datetimeFigureOut">
              <a:rPr kumimoji="1" lang="ja-JP" altLang="en-US" smtClean="0"/>
              <a:t>2025/5/12</a:t>
            </a:fld>
            <a:endParaRPr kumimoji="1" lang="ja-JP" altLang="en-US"/>
          </a:p>
        </p:txBody>
      </p:sp>
      <p:sp>
        <p:nvSpPr>
          <p:cNvPr id="4" name="スライド イメージ プレースホルダー 3"/>
          <p:cNvSpPr>
            <a:spLocks noGrp="1" noRot="1" noChangeAspect="1"/>
          </p:cNvSpPr>
          <p:nvPr>
            <p:ph type="sldImg" idx="2"/>
          </p:nvPr>
        </p:nvSpPr>
        <p:spPr>
          <a:xfrm>
            <a:off x="1371600" y="1143000"/>
            <a:ext cx="4114800" cy="3086100"/>
          </a:xfrm>
          <a:prstGeom prst="rect">
            <a:avLst/>
          </a:prstGeom>
          <a:noFill/>
          <a:ln w="12700">
            <a:solidFill>
              <a:prstClr val="black"/>
            </a:solidFill>
          </a:ln>
        </p:spPr>
        <p:txBody>
          <a:bodyPr vert="horz" lIns="91440" tIns="45720" rIns="91440" bIns="45720" rtlCol="0" anchor="ctr"/>
          <a:lstStyle/>
          <a:p>
            <a:endParaRPr lang="ja-JP" altLang="en-US"/>
          </a:p>
        </p:txBody>
      </p:sp>
      <p:sp>
        <p:nvSpPr>
          <p:cNvPr id="5" name="ノート プレースホルダー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kumimoji="1" lang="ja-JP" altLang="en-US"/>
              <a:t>マスター テキストの書式設定</a:t>
            </a:r>
          </a:p>
          <a:p>
            <a:pPr lvl="1"/>
            <a:r>
              <a:rPr kumimoji="1" lang="ja-JP" altLang="en-US"/>
              <a:t>第 </a:t>
            </a:r>
            <a:r>
              <a:rPr kumimoji="1" lang="en-US" altLang="ja-JP"/>
              <a:t>2 </a:t>
            </a:r>
            <a:r>
              <a:rPr kumimoji="1" lang="ja-JP" altLang="en-US"/>
              <a:t>レベル</a:t>
            </a:r>
          </a:p>
          <a:p>
            <a:pPr lvl="2"/>
            <a:r>
              <a:rPr kumimoji="1" lang="ja-JP" altLang="en-US"/>
              <a:t>第 </a:t>
            </a:r>
            <a:r>
              <a:rPr kumimoji="1" lang="en-US" altLang="ja-JP"/>
              <a:t>3 </a:t>
            </a:r>
            <a:r>
              <a:rPr kumimoji="1" lang="ja-JP" altLang="en-US"/>
              <a:t>レベル</a:t>
            </a:r>
          </a:p>
          <a:p>
            <a:pPr lvl="3"/>
            <a:r>
              <a:rPr kumimoji="1" lang="ja-JP" altLang="en-US"/>
              <a:t>第 </a:t>
            </a:r>
            <a:r>
              <a:rPr kumimoji="1" lang="en-US" altLang="ja-JP"/>
              <a:t>4 </a:t>
            </a:r>
            <a:r>
              <a:rPr kumimoji="1" lang="ja-JP" altLang="en-US"/>
              <a:t>レベル</a:t>
            </a:r>
          </a:p>
          <a:p>
            <a:pPr lvl="4"/>
            <a:r>
              <a:rPr kumimoji="1" lang="ja-JP" altLang="en-US"/>
              <a:t>第 </a:t>
            </a:r>
            <a:r>
              <a:rPr kumimoji="1" lang="en-US" altLang="ja-JP"/>
              <a:t>5 </a:t>
            </a:r>
            <a:r>
              <a:rPr kumimoji="1" lang="ja-JP" altLang="en-US"/>
              <a:t>レベル</a:t>
            </a:r>
          </a:p>
        </p:txBody>
      </p:sp>
      <p:sp>
        <p:nvSpPr>
          <p:cNvPr id="6" name="フッター プレースホルダー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kumimoji="1" lang="ja-JP" altLang="en-US"/>
          </a:p>
        </p:txBody>
      </p:sp>
      <p:sp>
        <p:nvSpPr>
          <p:cNvPr id="7" name="スライド番号プレースホルダー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25B9F84D-E5DE-41F6-85AC-C26E58D2DA06}" type="slidenum">
              <a:rPr kumimoji="1" lang="ja-JP" altLang="en-US" smtClean="0"/>
              <a:t>‹#›</a:t>
            </a:fld>
            <a:endParaRPr kumimoji="1" lang="ja-JP" altLang="en-US"/>
          </a:p>
        </p:txBody>
      </p:sp>
    </p:spTree>
    <p:extLst>
      <p:ext uri="{BB962C8B-B14F-4D97-AF65-F5344CB8AC3E}">
        <p14:creationId xmlns:p14="http://schemas.microsoft.com/office/powerpoint/2010/main" val="1260881716"/>
      </p:ext>
    </p:extLst>
  </p:cSld>
  <p:clrMap bg1="lt1" tx1="dk1" bg2="lt2" tx2="dk2" accent1="accent1" accent2="accent2" accent3="accent3" accent4="accent4" accent5="accent5" accent6="accent6" hlink="hlink" folHlink="folHlink"/>
  <p:notesStyle>
    <a:lvl1pPr marL="0" algn="l" defTabSz="914400" rtl="0" eaLnBrk="1" latinLnBrk="0" hangingPunct="1">
      <a:defRPr kumimoji="1" sz="1200" kern="1200">
        <a:solidFill>
          <a:schemeClr val="tx1"/>
        </a:solidFill>
        <a:latin typeface="+mn-lt"/>
        <a:ea typeface="+mn-ea"/>
        <a:cs typeface="+mn-cs"/>
      </a:defRPr>
    </a:lvl1pPr>
    <a:lvl2pPr marL="457200" algn="l" defTabSz="914400" rtl="0" eaLnBrk="1" latinLnBrk="0" hangingPunct="1">
      <a:defRPr kumimoji="1" sz="1200" kern="1200">
        <a:solidFill>
          <a:schemeClr val="tx1"/>
        </a:solidFill>
        <a:latin typeface="+mn-lt"/>
        <a:ea typeface="+mn-ea"/>
        <a:cs typeface="+mn-cs"/>
      </a:defRPr>
    </a:lvl2pPr>
    <a:lvl3pPr marL="914400" algn="l" defTabSz="914400" rtl="0" eaLnBrk="1" latinLnBrk="0" hangingPunct="1">
      <a:defRPr kumimoji="1" sz="1200" kern="1200">
        <a:solidFill>
          <a:schemeClr val="tx1"/>
        </a:solidFill>
        <a:latin typeface="+mn-lt"/>
        <a:ea typeface="+mn-ea"/>
        <a:cs typeface="+mn-cs"/>
      </a:defRPr>
    </a:lvl3pPr>
    <a:lvl4pPr marL="1371600" algn="l" defTabSz="914400" rtl="0" eaLnBrk="1" latinLnBrk="0" hangingPunct="1">
      <a:defRPr kumimoji="1" sz="1200" kern="1200">
        <a:solidFill>
          <a:schemeClr val="tx1"/>
        </a:solidFill>
        <a:latin typeface="+mn-lt"/>
        <a:ea typeface="+mn-ea"/>
        <a:cs typeface="+mn-cs"/>
      </a:defRPr>
    </a:lvl4pPr>
    <a:lvl5pPr marL="1828800" algn="l" defTabSz="914400" rtl="0" eaLnBrk="1" latinLnBrk="0" hangingPunct="1">
      <a:defRPr kumimoji="1" sz="1200" kern="1200">
        <a:solidFill>
          <a:schemeClr val="tx1"/>
        </a:solidFill>
        <a:latin typeface="+mn-lt"/>
        <a:ea typeface="+mn-ea"/>
        <a:cs typeface="+mn-cs"/>
      </a:defRPr>
    </a:lvl5pPr>
    <a:lvl6pPr marL="2286000" algn="l" defTabSz="914400" rtl="0" eaLnBrk="1" latinLnBrk="0" hangingPunct="1">
      <a:defRPr kumimoji="1" sz="1200" kern="1200">
        <a:solidFill>
          <a:schemeClr val="tx1"/>
        </a:solidFill>
        <a:latin typeface="+mn-lt"/>
        <a:ea typeface="+mn-ea"/>
        <a:cs typeface="+mn-cs"/>
      </a:defRPr>
    </a:lvl6pPr>
    <a:lvl7pPr marL="2743200" algn="l" defTabSz="914400" rtl="0" eaLnBrk="1" latinLnBrk="0" hangingPunct="1">
      <a:defRPr kumimoji="1" sz="1200" kern="1200">
        <a:solidFill>
          <a:schemeClr val="tx1"/>
        </a:solidFill>
        <a:latin typeface="+mn-lt"/>
        <a:ea typeface="+mn-ea"/>
        <a:cs typeface="+mn-cs"/>
      </a:defRPr>
    </a:lvl7pPr>
    <a:lvl8pPr marL="3200400" algn="l" defTabSz="914400" rtl="0" eaLnBrk="1" latinLnBrk="0" hangingPunct="1">
      <a:defRPr kumimoji="1" sz="1200" kern="1200">
        <a:solidFill>
          <a:schemeClr val="tx1"/>
        </a:solidFill>
        <a:latin typeface="+mn-lt"/>
        <a:ea typeface="+mn-ea"/>
        <a:cs typeface="+mn-cs"/>
      </a:defRPr>
    </a:lvl8pPr>
    <a:lvl9pPr marL="3657600" algn="l" defTabSz="914400" rtl="0" eaLnBrk="1" latinLnBrk="0" hangingPunct="1">
      <a:defRPr kumimoji="1"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スライド イメージ プレースホルダー 1"/>
          <p:cNvSpPr>
            <a:spLocks noGrp="1" noRot="1" noChangeAspect="1"/>
          </p:cNvSpPr>
          <p:nvPr>
            <p:ph type="sldImg"/>
          </p:nvPr>
        </p:nvSpPr>
        <p:spPr/>
      </p:sp>
      <p:sp>
        <p:nvSpPr>
          <p:cNvPr id="3" name="ノート プレースホルダー 2"/>
          <p:cNvSpPr>
            <a:spLocks noGrp="1"/>
          </p:cNvSpPr>
          <p:nvPr>
            <p:ph type="body" idx="1"/>
          </p:nvPr>
        </p:nvSpPr>
        <p:spPr/>
        <p:txBody>
          <a:bodyPr/>
          <a:lstStyle/>
          <a:p>
            <a:r>
              <a:rPr kumimoji="1" lang="ja-JP" altLang="en-US" dirty="0"/>
              <a:t>それでは</a:t>
            </a:r>
            <a:r>
              <a:rPr kumimoji="1" lang="en-US" altLang="ja-JP" dirty="0"/>
              <a:t>INC</a:t>
            </a:r>
            <a:r>
              <a:rPr kumimoji="1" lang="ja-JP" altLang="en-US" dirty="0"/>
              <a:t>模型による核子入射重陽子放出反応の研究を発表させて頂きます。</a:t>
            </a:r>
          </a:p>
        </p:txBody>
      </p:sp>
      <p:sp>
        <p:nvSpPr>
          <p:cNvPr id="4" name="スライド番号プレースホルダー 3"/>
          <p:cNvSpPr>
            <a:spLocks noGrp="1"/>
          </p:cNvSpPr>
          <p:nvPr>
            <p:ph type="sldNum" sz="quarter" idx="10"/>
          </p:nvPr>
        </p:nvSpPr>
        <p:spPr/>
        <p:txBody>
          <a:bodyPr/>
          <a:lstStyle/>
          <a:p>
            <a:fld id="{25B9F84D-E5DE-41F6-85AC-C26E58D2DA06}" type="slidenum">
              <a:rPr kumimoji="1" lang="ja-JP" altLang="en-US" smtClean="0"/>
              <a:t>0</a:t>
            </a:fld>
            <a:endParaRPr kumimoji="1" lang="ja-JP" altLang="en-US"/>
          </a:p>
        </p:txBody>
      </p:sp>
    </p:spTree>
    <p:extLst>
      <p:ext uri="{BB962C8B-B14F-4D97-AF65-F5344CB8AC3E}">
        <p14:creationId xmlns:p14="http://schemas.microsoft.com/office/powerpoint/2010/main" val="2540177140"/>
      </p:ext>
    </p:extLst>
  </p:cSld>
  <p:clrMapOvr>
    <a:masterClrMapping/>
  </p:clrMapOvr>
</p:notes>
</file>

<file path=ppt/slideLayouts/_rels/slideLayout1.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showMasterSp="0" type="title" preserve="1">
  <p:cSld name="标题幻灯片">
    <p:spTree>
      <p:nvGrpSpPr>
        <p:cNvPr id="1" name=""/>
        <p:cNvGrpSpPr/>
        <p:nvPr/>
      </p:nvGrpSpPr>
      <p:grpSpPr>
        <a:xfrm>
          <a:off x="0" y="0"/>
          <a:ext cx="0" cy="0"/>
          <a:chOff x="0" y="0"/>
          <a:chExt cx="0" cy="0"/>
        </a:xfrm>
      </p:grpSpPr>
      <p:sp>
        <p:nvSpPr>
          <p:cNvPr id="4" name="正方形/長方形 3"/>
          <p:cNvSpPr/>
          <p:nvPr/>
        </p:nvSpPr>
        <p:spPr bwMode="auto">
          <a:xfrm>
            <a:off x="0" y="762000"/>
            <a:ext cx="9144000" cy="2971800"/>
          </a:xfrm>
          <a:prstGeom prst="rect">
            <a:avLst/>
          </a:prstGeom>
          <a:solidFill>
            <a:srgbClr val="6D0029"/>
          </a:solidFill>
          <a:effectLst/>
        </p:spPr>
        <p:style>
          <a:lnRef idx="1">
            <a:schemeClr val="accent1"/>
          </a:lnRef>
          <a:fillRef idx="3">
            <a:schemeClr val="accent1"/>
          </a:fillRef>
          <a:effectRef idx="2">
            <a:schemeClr val="accent1"/>
          </a:effectRef>
          <a:fontRef idx="minor">
            <a:schemeClr val="lt1"/>
          </a:fontRef>
        </p:style>
        <p:txBody>
          <a:bodyPr anchor="ctr"/>
          <a:lstStyle/>
          <a:p>
            <a:pPr algn="ctr">
              <a:defRPr/>
            </a:pPr>
            <a:endParaRPr kumimoji="1" lang="ja-JP" altLang="en-US"/>
          </a:p>
        </p:txBody>
      </p:sp>
      <p:pic>
        <p:nvPicPr>
          <p:cNvPr id="5" name="Picture 22" descr="F:\work\ppt template\02.png"/>
          <p:cNvPicPr>
            <a:picLocks noChangeAspect="1" noChangeArrowheads="1"/>
          </p:cNvPicPr>
          <p:nvPr/>
        </p:nvPicPr>
        <p:blipFill>
          <a:blip r:embed="rId2" cstate="print">
            <a:extLst>
              <a:ext uri="{28A0092B-C50C-407E-A947-70E740481C1C}">
                <a14:useLocalDpi xmlns:a14="http://schemas.microsoft.com/office/drawing/2010/main" val="0"/>
              </a:ext>
            </a:extLst>
          </a:blip>
          <a:srcRect/>
          <a:stretch>
            <a:fillRect/>
          </a:stretch>
        </p:blipFill>
        <p:spPr bwMode="auto">
          <a:xfrm>
            <a:off x="4067175" y="5715000"/>
            <a:ext cx="1038225" cy="9890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5122" name="Rectangle 2"/>
          <p:cNvSpPr>
            <a:spLocks noGrp="1" noChangeArrowheads="1"/>
          </p:cNvSpPr>
          <p:nvPr>
            <p:ph type="ctrTitle"/>
          </p:nvPr>
        </p:nvSpPr>
        <p:spPr>
          <a:xfrm>
            <a:off x="685800" y="1824030"/>
            <a:ext cx="7772400" cy="533400"/>
          </a:xfrm>
        </p:spPr>
        <p:txBody>
          <a:bodyPr/>
          <a:lstStyle>
            <a:lvl1pPr algn="ctr">
              <a:defRPr sz="4000">
                <a:latin typeface="ＭＳ Ｐゴシック" panose="020B0600070205080204" pitchFamily="50" charset="-128"/>
                <a:ea typeface="ＭＳ Ｐゴシック" panose="020B0600070205080204" pitchFamily="50" charset="-128"/>
              </a:defRPr>
            </a:lvl1pPr>
          </a:lstStyle>
          <a:p>
            <a:r>
              <a:rPr lang="ja-JP" altLang="en-US" dirty="0"/>
              <a:t>マスター タイトルの書式設定</a:t>
            </a:r>
          </a:p>
        </p:txBody>
      </p:sp>
      <p:sp>
        <p:nvSpPr>
          <p:cNvPr id="5123" name="Rectangle 3"/>
          <p:cNvSpPr>
            <a:spLocks noGrp="1" noChangeArrowheads="1"/>
          </p:cNvSpPr>
          <p:nvPr>
            <p:ph type="subTitle" idx="1"/>
          </p:nvPr>
        </p:nvSpPr>
        <p:spPr>
          <a:xfrm>
            <a:off x="685800" y="2581276"/>
            <a:ext cx="7772400" cy="990600"/>
          </a:xfrm>
        </p:spPr>
        <p:txBody>
          <a:bodyPr/>
          <a:lstStyle>
            <a:lvl1pPr marL="0" indent="0" algn="ctr">
              <a:defRPr>
                <a:solidFill>
                  <a:schemeClr val="bg1"/>
                </a:solidFill>
                <a:latin typeface="Times New Roman" panose="02020603050405020304" pitchFamily="18" charset="0"/>
                <a:ea typeface="ＭＳ Ｐゴシック" panose="020B0600070205080204" pitchFamily="50" charset="-128"/>
                <a:cs typeface="Times New Roman" panose="02020603050405020304" pitchFamily="18" charset="0"/>
              </a:defRPr>
            </a:lvl1pPr>
          </a:lstStyle>
          <a:p>
            <a:r>
              <a:rPr lang="ja-JP" altLang="en-US"/>
              <a:t>マスター サブタイトルの書式設定</a:t>
            </a:r>
          </a:p>
        </p:txBody>
      </p:sp>
    </p:spTree>
    <p:extLst>
      <p:ext uri="{BB962C8B-B14F-4D97-AF65-F5344CB8AC3E}">
        <p14:creationId xmlns:p14="http://schemas.microsoft.com/office/powerpoint/2010/main" val="1178784358"/>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标题和内容">
    <p:spTree>
      <p:nvGrpSpPr>
        <p:cNvPr id="1" name=""/>
        <p:cNvGrpSpPr/>
        <p:nvPr/>
      </p:nvGrpSpPr>
      <p:grpSpPr>
        <a:xfrm>
          <a:off x="0" y="0"/>
          <a:ext cx="0" cy="0"/>
          <a:chOff x="0" y="0"/>
          <a:chExt cx="0" cy="0"/>
        </a:xfrm>
      </p:grpSpPr>
      <p:sp>
        <p:nvSpPr>
          <p:cNvPr id="2" name="标题 1"/>
          <p:cNvSpPr>
            <a:spLocks noGrp="1"/>
          </p:cNvSpPr>
          <p:nvPr>
            <p:ph type="title"/>
          </p:nvPr>
        </p:nvSpPr>
        <p:spPr/>
        <p:txBody>
          <a:bodyPr/>
          <a:lstStyle>
            <a:lvl1pPr>
              <a:defRPr>
                <a:solidFill>
                  <a:schemeClr val="tx1"/>
                </a:solidFill>
              </a:defRPr>
            </a:lvl1pPr>
          </a:lstStyle>
          <a:p>
            <a:r>
              <a:rPr lang="ja-JP" altLang="en-US"/>
              <a:t>マスター タイトルの書式設定</a:t>
            </a:r>
            <a:endParaRPr lang="zh-CN" altLang="en-US" dirty="0"/>
          </a:p>
        </p:txBody>
      </p:sp>
      <p:sp>
        <p:nvSpPr>
          <p:cNvPr id="3" name="内容占位符 2"/>
          <p:cNvSpPr>
            <a:spLocks noGrp="1"/>
          </p:cNvSpPr>
          <p:nvPr>
            <p:ph idx="1"/>
          </p:nvPr>
        </p:nvSpPr>
        <p:spPr/>
        <p:txBody>
          <a:bodyPr/>
          <a:lstStyle/>
          <a:p>
            <a:pPr lvl="0"/>
            <a:r>
              <a:rPr lang="ja-JP" altLang="en-US"/>
              <a:t>マスター テキストの書式設定</a:t>
            </a:r>
          </a:p>
        </p:txBody>
      </p:sp>
      <p:sp>
        <p:nvSpPr>
          <p:cNvPr id="4" name="Rectangle 5"/>
          <p:cNvSpPr>
            <a:spLocks noGrp="1" noChangeArrowheads="1"/>
          </p:cNvSpPr>
          <p:nvPr>
            <p:ph type="ftr" sz="quarter" idx="10"/>
          </p:nvPr>
        </p:nvSpPr>
        <p:spPr>
          <a:ln/>
        </p:spPr>
        <p:txBody>
          <a:bodyPr/>
          <a:lstStyle>
            <a:lvl1pPr>
              <a:defRPr/>
            </a:lvl1pPr>
          </a:lstStyle>
          <a:p>
            <a:endParaRPr kumimoji="1" lang="ja-JP" altLang="en-US"/>
          </a:p>
        </p:txBody>
      </p:sp>
      <p:sp>
        <p:nvSpPr>
          <p:cNvPr id="5" name="Rectangle 6"/>
          <p:cNvSpPr>
            <a:spLocks noGrp="1" noChangeArrowheads="1"/>
          </p:cNvSpPr>
          <p:nvPr>
            <p:ph type="sldNum" sz="quarter" idx="11"/>
          </p:nvPr>
        </p:nvSpPr>
        <p:spPr>
          <a:ln/>
        </p:spPr>
        <p:txBody>
          <a:bodyPr/>
          <a:lstStyle>
            <a:lvl1pPr>
              <a:defRPr/>
            </a:lvl1pPr>
          </a:lstStyle>
          <a:p>
            <a:fld id="{2211DAF9-AAB5-44DD-A5E4-C4C1DB5B2C1E}" type="slidenum">
              <a:rPr kumimoji="1" lang="ja-JP" altLang="en-US" smtClean="0"/>
              <a:t>‹#›</a:t>
            </a:fld>
            <a:endParaRPr kumimoji="1" lang="ja-JP" altLang="en-US"/>
          </a:p>
        </p:txBody>
      </p:sp>
    </p:spTree>
    <p:extLst>
      <p:ext uri="{BB962C8B-B14F-4D97-AF65-F5344CB8AC3E}">
        <p14:creationId xmlns:p14="http://schemas.microsoft.com/office/powerpoint/2010/main" val="3475001713"/>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节标题">
    <p:spTree>
      <p:nvGrpSpPr>
        <p:cNvPr id="1" name=""/>
        <p:cNvGrpSpPr/>
        <p:nvPr/>
      </p:nvGrpSpPr>
      <p:grpSpPr>
        <a:xfrm>
          <a:off x="0" y="0"/>
          <a:ext cx="0" cy="0"/>
          <a:chOff x="0" y="0"/>
          <a:chExt cx="0" cy="0"/>
        </a:xfrm>
      </p:grpSpPr>
      <p:sp>
        <p:nvSpPr>
          <p:cNvPr id="2" name="标题 1"/>
          <p:cNvSpPr>
            <a:spLocks noGrp="1"/>
          </p:cNvSpPr>
          <p:nvPr>
            <p:ph type="title"/>
          </p:nvPr>
        </p:nvSpPr>
        <p:spPr>
          <a:xfrm>
            <a:off x="722313" y="4406900"/>
            <a:ext cx="7772400" cy="1362075"/>
          </a:xfrm>
        </p:spPr>
        <p:txBody>
          <a:bodyPr anchor="t"/>
          <a:lstStyle>
            <a:lvl1pPr algn="l">
              <a:defRPr sz="4000" b="1" cap="all">
                <a:solidFill>
                  <a:schemeClr val="tx1"/>
                </a:solidFill>
              </a:defRPr>
            </a:lvl1pPr>
          </a:lstStyle>
          <a:p>
            <a:r>
              <a:rPr lang="ja-JP" altLang="en-US"/>
              <a:t>マスター タイトルの書式設定</a:t>
            </a:r>
            <a:endParaRPr lang="zh-CN" altLang="en-US" dirty="0"/>
          </a:p>
        </p:txBody>
      </p:sp>
      <p:sp>
        <p:nvSpPr>
          <p:cNvPr id="3" name="文本占位符 2"/>
          <p:cNvSpPr>
            <a:spLocks noGrp="1"/>
          </p:cNvSpPr>
          <p:nvPr>
            <p:ph type="body" idx="1"/>
          </p:nvPr>
        </p:nvSpPr>
        <p:spPr>
          <a:xfrm>
            <a:off x="722313" y="2906713"/>
            <a:ext cx="7772400" cy="1500187"/>
          </a:xfrm>
        </p:spPr>
        <p:txBody>
          <a:bodyPr anchor="b"/>
          <a:lstStyle>
            <a:lvl1pPr marL="0" indent="0">
              <a:buNone/>
              <a:defRPr sz="2000"/>
            </a:lvl1pPr>
            <a:lvl2pPr marL="457200" indent="0">
              <a:buNone/>
              <a:defRPr sz="1800"/>
            </a:lvl2pPr>
            <a:lvl3pPr marL="914400" indent="0">
              <a:buNone/>
              <a:defRPr sz="1600"/>
            </a:lvl3pPr>
            <a:lvl4pPr marL="1371600" indent="0">
              <a:buNone/>
              <a:defRPr sz="1400"/>
            </a:lvl4pPr>
            <a:lvl5pPr marL="1828800" indent="0">
              <a:buNone/>
              <a:defRPr sz="1400"/>
            </a:lvl5pPr>
            <a:lvl6pPr marL="2286000" indent="0">
              <a:buNone/>
              <a:defRPr sz="1400"/>
            </a:lvl6pPr>
            <a:lvl7pPr marL="2743200" indent="0">
              <a:buNone/>
              <a:defRPr sz="1400"/>
            </a:lvl7pPr>
            <a:lvl8pPr marL="3200400" indent="0">
              <a:buNone/>
              <a:defRPr sz="1400"/>
            </a:lvl8pPr>
            <a:lvl9pPr marL="3657600" indent="0">
              <a:buNone/>
              <a:defRPr sz="1400"/>
            </a:lvl9pPr>
          </a:lstStyle>
          <a:p>
            <a:pPr lvl="0"/>
            <a:r>
              <a:rPr lang="ja-JP" altLang="en-US"/>
              <a:t>マスター テキストの書式設定</a:t>
            </a:r>
          </a:p>
        </p:txBody>
      </p:sp>
      <p:sp>
        <p:nvSpPr>
          <p:cNvPr id="4" name="Rectangle 5"/>
          <p:cNvSpPr>
            <a:spLocks noGrp="1" noChangeArrowheads="1"/>
          </p:cNvSpPr>
          <p:nvPr>
            <p:ph type="ftr" sz="quarter" idx="10"/>
          </p:nvPr>
        </p:nvSpPr>
        <p:spPr>
          <a:ln/>
        </p:spPr>
        <p:txBody>
          <a:bodyPr/>
          <a:lstStyle>
            <a:lvl1pPr>
              <a:defRPr/>
            </a:lvl1pPr>
          </a:lstStyle>
          <a:p>
            <a:endParaRPr kumimoji="1" lang="ja-JP" altLang="en-US"/>
          </a:p>
        </p:txBody>
      </p:sp>
      <p:sp>
        <p:nvSpPr>
          <p:cNvPr id="5" name="Rectangle 6"/>
          <p:cNvSpPr>
            <a:spLocks noGrp="1" noChangeArrowheads="1"/>
          </p:cNvSpPr>
          <p:nvPr>
            <p:ph type="sldNum" sz="quarter" idx="11"/>
          </p:nvPr>
        </p:nvSpPr>
        <p:spPr>
          <a:ln/>
        </p:spPr>
        <p:txBody>
          <a:bodyPr/>
          <a:lstStyle>
            <a:lvl1pPr>
              <a:defRPr/>
            </a:lvl1pPr>
          </a:lstStyle>
          <a:p>
            <a:fld id="{2211DAF9-AAB5-44DD-A5E4-C4C1DB5B2C1E}" type="slidenum">
              <a:rPr kumimoji="1" lang="ja-JP" altLang="en-US" smtClean="0"/>
              <a:t>‹#›</a:t>
            </a:fld>
            <a:endParaRPr kumimoji="1" lang="ja-JP" altLang="en-US"/>
          </a:p>
        </p:txBody>
      </p:sp>
    </p:spTree>
    <p:extLst>
      <p:ext uri="{BB962C8B-B14F-4D97-AF65-F5344CB8AC3E}">
        <p14:creationId xmlns:p14="http://schemas.microsoft.com/office/powerpoint/2010/main" val="2750323070"/>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两栏内容">
    <p:spTree>
      <p:nvGrpSpPr>
        <p:cNvPr id="1" name=""/>
        <p:cNvGrpSpPr/>
        <p:nvPr/>
      </p:nvGrpSpPr>
      <p:grpSpPr>
        <a:xfrm>
          <a:off x="0" y="0"/>
          <a:ext cx="0" cy="0"/>
          <a:chOff x="0" y="0"/>
          <a:chExt cx="0" cy="0"/>
        </a:xfrm>
      </p:grpSpPr>
      <p:sp>
        <p:nvSpPr>
          <p:cNvPr id="2" name="标题 1"/>
          <p:cNvSpPr>
            <a:spLocks noGrp="1"/>
          </p:cNvSpPr>
          <p:nvPr>
            <p:ph type="title"/>
          </p:nvPr>
        </p:nvSpPr>
        <p:spPr/>
        <p:txBody>
          <a:bodyPr/>
          <a:lstStyle>
            <a:lvl1pPr>
              <a:defRPr>
                <a:solidFill>
                  <a:schemeClr val="tx1"/>
                </a:solidFill>
              </a:defRPr>
            </a:lvl1pPr>
          </a:lstStyle>
          <a:p>
            <a:r>
              <a:rPr lang="ja-JP" altLang="en-US"/>
              <a:t>マスター タイトルの書式設定</a:t>
            </a:r>
            <a:endParaRPr lang="zh-CN" altLang="en-US" dirty="0"/>
          </a:p>
        </p:txBody>
      </p:sp>
      <p:sp>
        <p:nvSpPr>
          <p:cNvPr id="3" name="内容占位符 2"/>
          <p:cNvSpPr>
            <a:spLocks noGrp="1"/>
          </p:cNvSpPr>
          <p:nvPr>
            <p:ph sz="half" idx="1"/>
          </p:nvPr>
        </p:nvSpPr>
        <p:spPr>
          <a:xfrm>
            <a:off x="533400" y="1600200"/>
            <a:ext cx="4000500" cy="4495800"/>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ja-JP" altLang="en-US"/>
              <a:t>マスター テキストの書式設定</a:t>
            </a:r>
          </a:p>
        </p:txBody>
      </p:sp>
      <p:sp>
        <p:nvSpPr>
          <p:cNvPr id="4" name="内容占位符 3"/>
          <p:cNvSpPr>
            <a:spLocks noGrp="1"/>
          </p:cNvSpPr>
          <p:nvPr>
            <p:ph sz="half" idx="2"/>
          </p:nvPr>
        </p:nvSpPr>
        <p:spPr>
          <a:xfrm>
            <a:off x="4686300" y="1600200"/>
            <a:ext cx="4000500" cy="4495800"/>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ja-JP" altLang="en-US"/>
              <a:t>マスター テキストの書式設定</a:t>
            </a:r>
          </a:p>
        </p:txBody>
      </p:sp>
      <p:sp>
        <p:nvSpPr>
          <p:cNvPr id="5" name="Rectangle 5"/>
          <p:cNvSpPr>
            <a:spLocks noGrp="1" noChangeArrowheads="1"/>
          </p:cNvSpPr>
          <p:nvPr>
            <p:ph type="ftr" sz="quarter" idx="10"/>
          </p:nvPr>
        </p:nvSpPr>
        <p:spPr>
          <a:ln/>
        </p:spPr>
        <p:txBody>
          <a:bodyPr/>
          <a:lstStyle>
            <a:lvl1pPr>
              <a:defRPr/>
            </a:lvl1pPr>
          </a:lstStyle>
          <a:p>
            <a:endParaRPr kumimoji="1" lang="ja-JP" altLang="en-US"/>
          </a:p>
        </p:txBody>
      </p:sp>
      <p:sp>
        <p:nvSpPr>
          <p:cNvPr id="6" name="Rectangle 6"/>
          <p:cNvSpPr>
            <a:spLocks noGrp="1" noChangeArrowheads="1"/>
          </p:cNvSpPr>
          <p:nvPr>
            <p:ph type="sldNum" sz="quarter" idx="11"/>
          </p:nvPr>
        </p:nvSpPr>
        <p:spPr>
          <a:ln/>
        </p:spPr>
        <p:txBody>
          <a:bodyPr/>
          <a:lstStyle>
            <a:lvl1pPr>
              <a:defRPr/>
            </a:lvl1pPr>
          </a:lstStyle>
          <a:p>
            <a:fld id="{2211DAF9-AAB5-44DD-A5E4-C4C1DB5B2C1E}" type="slidenum">
              <a:rPr kumimoji="1" lang="ja-JP" altLang="en-US" smtClean="0"/>
              <a:t>‹#›</a:t>
            </a:fld>
            <a:endParaRPr kumimoji="1" lang="ja-JP" altLang="en-US"/>
          </a:p>
        </p:txBody>
      </p:sp>
    </p:spTree>
    <p:extLst>
      <p:ext uri="{BB962C8B-B14F-4D97-AF65-F5344CB8AC3E}">
        <p14:creationId xmlns:p14="http://schemas.microsoft.com/office/powerpoint/2010/main" val="1384894250"/>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比较">
    <p:spTree>
      <p:nvGrpSpPr>
        <p:cNvPr id="1" name=""/>
        <p:cNvGrpSpPr/>
        <p:nvPr/>
      </p:nvGrpSpPr>
      <p:grpSpPr>
        <a:xfrm>
          <a:off x="0" y="0"/>
          <a:ext cx="0" cy="0"/>
          <a:chOff x="0" y="0"/>
          <a:chExt cx="0" cy="0"/>
        </a:xfrm>
      </p:grpSpPr>
      <p:sp>
        <p:nvSpPr>
          <p:cNvPr id="2" name="标题 1"/>
          <p:cNvSpPr>
            <a:spLocks noGrp="1"/>
          </p:cNvSpPr>
          <p:nvPr>
            <p:ph type="title"/>
          </p:nvPr>
        </p:nvSpPr>
        <p:spPr>
          <a:xfrm>
            <a:off x="457200" y="863623"/>
            <a:ext cx="8229600" cy="1143000"/>
          </a:xfrm>
        </p:spPr>
        <p:txBody>
          <a:bodyPr/>
          <a:lstStyle>
            <a:lvl1pPr>
              <a:defRPr>
                <a:solidFill>
                  <a:schemeClr val="tx1"/>
                </a:solidFill>
              </a:defRPr>
            </a:lvl1pPr>
          </a:lstStyle>
          <a:p>
            <a:r>
              <a:rPr lang="ja-JP" altLang="en-US"/>
              <a:t>マスター タイトルの書式設定</a:t>
            </a:r>
            <a:endParaRPr lang="zh-CN" altLang="en-US" dirty="0"/>
          </a:p>
        </p:txBody>
      </p:sp>
      <p:sp>
        <p:nvSpPr>
          <p:cNvPr id="3" name="文本占位符 2"/>
          <p:cNvSpPr>
            <a:spLocks noGrp="1"/>
          </p:cNvSpPr>
          <p:nvPr>
            <p:ph type="body" idx="1"/>
          </p:nvPr>
        </p:nvSpPr>
        <p:spPr>
          <a:xfrm>
            <a:off x="457200" y="2124098"/>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ja-JP" altLang="en-US"/>
              <a:t>マスター テキストの書式設定</a:t>
            </a:r>
          </a:p>
        </p:txBody>
      </p:sp>
      <p:sp>
        <p:nvSpPr>
          <p:cNvPr id="4" name="内容占位符 3"/>
          <p:cNvSpPr>
            <a:spLocks noGrp="1"/>
          </p:cNvSpPr>
          <p:nvPr>
            <p:ph sz="half" idx="2"/>
          </p:nvPr>
        </p:nvSpPr>
        <p:spPr>
          <a:xfrm>
            <a:off x="457200" y="2763860"/>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ja-JP" altLang="en-US"/>
              <a:t>マスター テキストの書式設定</a:t>
            </a:r>
          </a:p>
        </p:txBody>
      </p:sp>
      <p:sp>
        <p:nvSpPr>
          <p:cNvPr id="5" name="文本占位符 4"/>
          <p:cNvSpPr>
            <a:spLocks noGrp="1"/>
          </p:cNvSpPr>
          <p:nvPr>
            <p:ph type="body" sz="quarter" idx="3"/>
          </p:nvPr>
        </p:nvSpPr>
        <p:spPr>
          <a:xfrm>
            <a:off x="4645025" y="2124098"/>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ja-JP" altLang="en-US"/>
              <a:t>マスター テキストの書式設定</a:t>
            </a:r>
          </a:p>
        </p:txBody>
      </p:sp>
      <p:sp>
        <p:nvSpPr>
          <p:cNvPr id="6" name="内容占位符 5"/>
          <p:cNvSpPr>
            <a:spLocks noGrp="1"/>
          </p:cNvSpPr>
          <p:nvPr>
            <p:ph sz="quarter" idx="4"/>
          </p:nvPr>
        </p:nvSpPr>
        <p:spPr>
          <a:xfrm>
            <a:off x="4645025" y="2763860"/>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ja-JP" altLang="en-US"/>
              <a:t>マスター テキストの書式設定</a:t>
            </a:r>
          </a:p>
        </p:txBody>
      </p:sp>
      <p:sp>
        <p:nvSpPr>
          <p:cNvPr id="7" name="Rectangle 5"/>
          <p:cNvSpPr>
            <a:spLocks noGrp="1" noChangeArrowheads="1"/>
          </p:cNvSpPr>
          <p:nvPr>
            <p:ph type="ftr" sz="quarter" idx="10"/>
          </p:nvPr>
        </p:nvSpPr>
        <p:spPr>
          <a:ln/>
        </p:spPr>
        <p:txBody>
          <a:bodyPr/>
          <a:lstStyle>
            <a:lvl1pPr>
              <a:defRPr/>
            </a:lvl1pPr>
          </a:lstStyle>
          <a:p>
            <a:endParaRPr kumimoji="1" lang="ja-JP" altLang="en-US"/>
          </a:p>
        </p:txBody>
      </p:sp>
      <p:sp>
        <p:nvSpPr>
          <p:cNvPr id="8" name="Rectangle 6"/>
          <p:cNvSpPr>
            <a:spLocks noGrp="1" noChangeArrowheads="1"/>
          </p:cNvSpPr>
          <p:nvPr>
            <p:ph type="sldNum" sz="quarter" idx="11"/>
          </p:nvPr>
        </p:nvSpPr>
        <p:spPr>
          <a:ln/>
        </p:spPr>
        <p:txBody>
          <a:bodyPr/>
          <a:lstStyle>
            <a:lvl1pPr>
              <a:defRPr/>
            </a:lvl1pPr>
          </a:lstStyle>
          <a:p>
            <a:fld id="{2211DAF9-AAB5-44DD-A5E4-C4C1DB5B2C1E}" type="slidenum">
              <a:rPr kumimoji="1" lang="ja-JP" altLang="en-US" smtClean="0"/>
              <a:t>‹#›</a:t>
            </a:fld>
            <a:endParaRPr kumimoji="1" lang="ja-JP" altLang="en-US"/>
          </a:p>
        </p:txBody>
      </p:sp>
    </p:spTree>
    <p:extLst>
      <p:ext uri="{BB962C8B-B14F-4D97-AF65-F5344CB8AC3E}">
        <p14:creationId xmlns:p14="http://schemas.microsoft.com/office/powerpoint/2010/main" val="2359931916"/>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仅标题">
    <p:spTree>
      <p:nvGrpSpPr>
        <p:cNvPr id="1" name=""/>
        <p:cNvGrpSpPr/>
        <p:nvPr/>
      </p:nvGrpSpPr>
      <p:grpSpPr>
        <a:xfrm>
          <a:off x="0" y="0"/>
          <a:ext cx="0" cy="0"/>
          <a:chOff x="0" y="0"/>
          <a:chExt cx="0" cy="0"/>
        </a:xfrm>
      </p:grpSpPr>
      <p:sp>
        <p:nvSpPr>
          <p:cNvPr id="2" name="标题 1"/>
          <p:cNvSpPr>
            <a:spLocks noGrp="1"/>
          </p:cNvSpPr>
          <p:nvPr>
            <p:ph type="title"/>
          </p:nvPr>
        </p:nvSpPr>
        <p:spPr/>
        <p:txBody>
          <a:bodyPr/>
          <a:lstStyle>
            <a:lvl1pPr>
              <a:defRPr>
                <a:solidFill>
                  <a:schemeClr val="tx1"/>
                </a:solidFill>
                <a:latin typeface="ＭＳ 明朝" panose="02020609040205080304" pitchFamily="17" charset="-128"/>
                <a:ea typeface="ＭＳ 明朝" panose="02020609040205080304" pitchFamily="17" charset="-128"/>
              </a:defRPr>
            </a:lvl1pPr>
          </a:lstStyle>
          <a:p>
            <a:r>
              <a:rPr lang="ja-JP" altLang="en-US" dirty="0"/>
              <a:t>マスター タイトルの書式設定</a:t>
            </a:r>
            <a:endParaRPr lang="zh-CN" altLang="en-US" dirty="0"/>
          </a:p>
        </p:txBody>
      </p:sp>
      <p:sp>
        <p:nvSpPr>
          <p:cNvPr id="3" name="Rectangle 5"/>
          <p:cNvSpPr>
            <a:spLocks noGrp="1" noChangeArrowheads="1"/>
          </p:cNvSpPr>
          <p:nvPr>
            <p:ph type="ftr" sz="quarter" idx="10"/>
          </p:nvPr>
        </p:nvSpPr>
        <p:spPr>
          <a:ln/>
        </p:spPr>
        <p:txBody>
          <a:bodyPr/>
          <a:lstStyle>
            <a:lvl1pPr>
              <a:defRPr/>
            </a:lvl1pPr>
          </a:lstStyle>
          <a:p>
            <a:endParaRPr kumimoji="1" lang="ja-JP" altLang="en-US"/>
          </a:p>
        </p:txBody>
      </p:sp>
      <p:sp>
        <p:nvSpPr>
          <p:cNvPr id="4" name="Rectangle 6"/>
          <p:cNvSpPr>
            <a:spLocks noGrp="1" noChangeArrowheads="1"/>
          </p:cNvSpPr>
          <p:nvPr>
            <p:ph type="sldNum" sz="quarter" idx="11"/>
          </p:nvPr>
        </p:nvSpPr>
        <p:spPr>
          <a:ln/>
        </p:spPr>
        <p:txBody>
          <a:bodyPr/>
          <a:lstStyle>
            <a:lvl1pPr>
              <a:defRPr/>
            </a:lvl1pPr>
          </a:lstStyle>
          <a:p>
            <a:fld id="{2211DAF9-AAB5-44DD-A5E4-C4C1DB5B2C1E}" type="slidenum">
              <a:rPr kumimoji="1" lang="ja-JP" altLang="en-US" smtClean="0"/>
              <a:t>‹#›</a:t>
            </a:fld>
            <a:endParaRPr kumimoji="1" lang="ja-JP" altLang="en-US"/>
          </a:p>
        </p:txBody>
      </p:sp>
    </p:spTree>
    <p:extLst>
      <p:ext uri="{BB962C8B-B14F-4D97-AF65-F5344CB8AC3E}">
        <p14:creationId xmlns:p14="http://schemas.microsoft.com/office/powerpoint/2010/main" val="2361361728"/>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空白">
    <p:spTree>
      <p:nvGrpSpPr>
        <p:cNvPr id="1" name=""/>
        <p:cNvGrpSpPr/>
        <p:nvPr/>
      </p:nvGrpSpPr>
      <p:grpSpPr>
        <a:xfrm>
          <a:off x="0" y="0"/>
          <a:ext cx="0" cy="0"/>
          <a:chOff x="0" y="0"/>
          <a:chExt cx="0" cy="0"/>
        </a:xfrm>
      </p:grpSpPr>
      <p:sp>
        <p:nvSpPr>
          <p:cNvPr id="2" name="Rectangle 5"/>
          <p:cNvSpPr>
            <a:spLocks noGrp="1" noChangeArrowheads="1"/>
          </p:cNvSpPr>
          <p:nvPr>
            <p:ph type="ftr" sz="quarter" idx="10"/>
          </p:nvPr>
        </p:nvSpPr>
        <p:spPr>
          <a:ln/>
        </p:spPr>
        <p:txBody>
          <a:bodyPr/>
          <a:lstStyle>
            <a:lvl1pPr>
              <a:defRPr/>
            </a:lvl1pPr>
          </a:lstStyle>
          <a:p>
            <a:endParaRPr kumimoji="1" lang="ja-JP" altLang="en-US"/>
          </a:p>
        </p:txBody>
      </p:sp>
      <p:sp>
        <p:nvSpPr>
          <p:cNvPr id="3" name="Rectangle 6"/>
          <p:cNvSpPr>
            <a:spLocks noGrp="1" noChangeArrowheads="1"/>
          </p:cNvSpPr>
          <p:nvPr>
            <p:ph type="sldNum" sz="quarter" idx="11"/>
          </p:nvPr>
        </p:nvSpPr>
        <p:spPr>
          <a:ln/>
        </p:spPr>
        <p:txBody>
          <a:bodyPr/>
          <a:lstStyle>
            <a:lvl1pPr>
              <a:defRPr/>
            </a:lvl1pPr>
          </a:lstStyle>
          <a:p>
            <a:fld id="{2211DAF9-AAB5-44DD-A5E4-C4C1DB5B2C1E}" type="slidenum">
              <a:rPr kumimoji="1" lang="ja-JP" altLang="en-US" smtClean="0"/>
              <a:t>‹#›</a:t>
            </a:fld>
            <a:endParaRPr kumimoji="1" lang="ja-JP" altLang="en-US"/>
          </a:p>
        </p:txBody>
      </p:sp>
    </p:spTree>
    <p:extLst>
      <p:ext uri="{BB962C8B-B14F-4D97-AF65-F5344CB8AC3E}">
        <p14:creationId xmlns:p14="http://schemas.microsoft.com/office/powerpoint/2010/main" val="802467317"/>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内容与标题">
    <p:spTree>
      <p:nvGrpSpPr>
        <p:cNvPr id="1" name=""/>
        <p:cNvGrpSpPr/>
        <p:nvPr/>
      </p:nvGrpSpPr>
      <p:grpSpPr>
        <a:xfrm>
          <a:off x="0" y="0"/>
          <a:ext cx="0" cy="0"/>
          <a:chOff x="0" y="0"/>
          <a:chExt cx="0" cy="0"/>
        </a:xfrm>
      </p:grpSpPr>
      <p:sp>
        <p:nvSpPr>
          <p:cNvPr id="2" name="标题 1"/>
          <p:cNvSpPr>
            <a:spLocks noGrp="1"/>
          </p:cNvSpPr>
          <p:nvPr>
            <p:ph type="title"/>
          </p:nvPr>
        </p:nvSpPr>
        <p:spPr>
          <a:xfrm>
            <a:off x="457200" y="862035"/>
            <a:ext cx="3008313" cy="1162050"/>
          </a:xfrm>
        </p:spPr>
        <p:txBody>
          <a:bodyPr anchor="b"/>
          <a:lstStyle>
            <a:lvl1pPr algn="l">
              <a:defRPr sz="2000" b="1">
                <a:solidFill>
                  <a:schemeClr val="tx1"/>
                </a:solidFill>
              </a:defRPr>
            </a:lvl1pPr>
          </a:lstStyle>
          <a:p>
            <a:r>
              <a:rPr lang="ja-JP" altLang="en-US"/>
              <a:t>マスター タイトルの書式設定</a:t>
            </a:r>
            <a:endParaRPr lang="zh-CN" altLang="en-US" dirty="0"/>
          </a:p>
        </p:txBody>
      </p:sp>
      <p:sp>
        <p:nvSpPr>
          <p:cNvPr id="3" name="内容占位符 2"/>
          <p:cNvSpPr>
            <a:spLocks noGrp="1"/>
          </p:cNvSpPr>
          <p:nvPr>
            <p:ph idx="1"/>
          </p:nvPr>
        </p:nvSpPr>
        <p:spPr>
          <a:xfrm>
            <a:off x="3575050" y="862035"/>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ja-JP" altLang="en-US"/>
              <a:t>マスター テキストの書式設定</a:t>
            </a:r>
          </a:p>
        </p:txBody>
      </p:sp>
      <p:sp>
        <p:nvSpPr>
          <p:cNvPr id="4" name="文本占位符 3"/>
          <p:cNvSpPr>
            <a:spLocks noGrp="1"/>
          </p:cNvSpPr>
          <p:nvPr>
            <p:ph type="body" sz="half" idx="2"/>
          </p:nvPr>
        </p:nvSpPr>
        <p:spPr>
          <a:xfrm>
            <a:off x="457200" y="2024085"/>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ja-JP" altLang="en-US"/>
              <a:t>マスター テキストの書式設定</a:t>
            </a:r>
          </a:p>
        </p:txBody>
      </p:sp>
      <p:sp>
        <p:nvSpPr>
          <p:cNvPr id="5" name="Rectangle 5"/>
          <p:cNvSpPr>
            <a:spLocks noGrp="1" noChangeArrowheads="1"/>
          </p:cNvSpPr>
          <p:nvPr>
            <p:ph type="ftr" sz="quarter" idx="10"/>
          </p:nvPr>
        </p:nvSpPr>
        <p:spPr>
          <a:ln/>
        </p:spPr>
        <p:txBody>
          <a:bodyPr/>
          <a:lstStyle>
            <a:lvl1pPr>
              <a:defRPr/>
            </a:lvl1pPr>
          </a:lstStyle>
          <a:p>
            <a:endParaRPr kumimoji="1" lang="ja-JP" altLang="en-US"/>
          </a:p>
        </p:txBody>
      </p:sp>
      <p:sp>
        <p:nvSpPr>
          <p:cNvPr id="6" name="Rectangle 6"/>
          <p:cNvSpPr>
            <a:spLocks noGrp="1" noChangeArrowheads="1"/>
          </p:cNvSpPr>
          <p:nvPr>
            <p:ph type="sldNum" sz="quarter" idx="11"/>
          </p:nvPr>
        </p:nvSpPr>
        <p:spPr>
          <a:ln/>
        </p:spPr>
        <p:txBody>
          <a:bodyPr/>
          <a:lstStyle>
            <a:lvl1pPr>
              <a:defRPr/>
            </a:lvl1pPr>
          </a:lstStyle>
          <a:p>
            <a:fld id="{2211DAF9-AAB5-44DD-A5E4-C4C1DB5B2C1E}" type="slidenum">
              <a:rPr kumimoji="1" lang="ja-JP" altLang="en-US" smtClean="0"/>
              <a:t>‹#›</a:t>
            </a:fld>
            <a:endParaRPr kumimoji="1" lang="ja-JP" altLang="en-US"/>
          </a:p>
        </p:txBody>
      </p:sp>
    </p:spTree>
    <p:extLst>
      <p:ext uri="{BB962C8B-B14F-4D97-AF65-F5344CB8AC3E}">
        <p14:creationId xmlns:p14="http://schemas.microsoft.com/office/powerpoint/2010/main" val="126271201"/>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图片与标题">
    <p:spTree>
      <p:nvGrpSpPr>
        <p:cNvPr id="1" name=""/>
        <p:cNvGrpSpPr/>
        <p:nvPr/>
      </p:nvGrpSpPr>
      <p:grpSpPr>
        <a:xfrm>
          <a:off x="0" y="0"/>
          <a:ext cx="0" cy="0"/>
          <a:chOff x="0" y="0"/>
          <a:chExt cx="0" cy="0"/>
        </a:xfrm>
      </p:grpSpPr>
      <p:sp>
        <p:nvSpPr>
          <p:cNvPr id="2" name="标题 1"/>
          <p:cNvSpPr>
            <a:spLocks noGrp="1"/>
          </p:cNvSpPr>
          <p:nvPr>
            <p:ph type="title"/>
          </p:nvPr>
        </p:nvSpPr>
        <p:spPr>
          <a:xfrm>
            <a:off x="1792288" y="5272110"/>
            <a:ext cx="5486400" cy="566738"/>
          </a:xfrm>
        </p:spPr>
        <p:txBody>
          <a:bodyPr anchor="b"/>
          <a:lstStyle>
            <a:lvl1pPr algn="l">
              <a:defRPr sz="2000" b="1">
                <a:solidFill>
                  <a:schemeClr val="tx1"/>
                </a:solidFill>
              </a:defRPr>
            </a:lvl1pPr>
          </a:lstStyle>
          <a:p>
            <a:r>
              <a:rPr lang="ja-JP" altLang="en-US"/>
              <a:t>マスター タイトルの書式設定</a:t>
            </a:r>
            <a:endParaRPr lang="zh-CN" altLang="en-US" dirty="0"/>
          </a:p>
        </p:txBody>
      </p:sp>
      <p:sp>
        <p:nvSpPr>
          <p:cNvPr id="3" name="图片占位符 2"/>
          <p:cNvSpPr>
            <a:spLocks noGrp="1"/>
          </p:cNvSpPr>
          <p:nvPr>
            <p:ph type="pic" idx="1"/>
          </p:nvPr>
        </p:nvSpPr>
        <p:spPr>
          <a:xfrm>
            <a:off x="1792288" y="1084285"/>
            <a:ext cx="54864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pPr lvl="0"/>
            <a:r>
              <a:rPr lang="ja-JP" altLang="en-US" noProof="0"/>
              <a:t>図を追加</a:t>
            </a:r>
            <a:endParaRPr lang="zh-CN" altLang="en-US" noProof="0"/>
          </a:p>
        </p:txBody>
      </p:sp>
      <p:sp>
        <p:nvSpPr>
          <p:cNvPr id="4" name="文本占位符 3"/>
          <p:cNvSpPr>
            <a:spLocks noGrp="1"/>
          </p:cNvSpPr>
          <p:nvPr>
            <p:ph type="body" sz="half" idx="2"/>
          </p:nvPr>
        </p:nvSpPr>
        <p:spPr>
          <a:xfrm>
            <a:off x="1792288" y="583884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ja-JP" altLang="en-US"/>
              <a:t>マスター テキストの書式設定</a:t>
            </a:r>
          </a:p>
        </p:txBody>
      </p:sp>
      <p:sp>
        <p:nvSpPr>
          <p:cNvPr id="5" name="Rectangle 5"/>
          <p:cNvSpPr>
            <a:spLocks noGrp="1" noChangeArrowheads="1"/>
          </p:cNvSpPr>
          <p:nvPr>
            <p:ph type="ftr" sz="quarter" idx="10"/>
          </p:nvPr>
        </p:nvSpPr>
        <p:spPr>
          <a:ln/>
        </p:spPr>
        <p:txBody>
          <a:bodyPr/>
          <a:lstStyle>
            <a:lvl1pPr>
              <a:defRPr/>
            </a:lvl1pPr>
          </a:lstStyle>
          <a:p>
            <a:endParaRPr kumimoji="1" lang="ja-JP" altLang="en-US"/>
          </a:p>
        </p:txBody>
      </p:sp>
      <p:sp>
        <p:nvSpPr>
          <p:cNvPr id="6" name="Rectangle 6"/>
          <p:cNvSpPr>
            <a:spLocks noGrp="1" noChangeArrowheads="1"/>
          </p:cNvSpPr>
          <p:nvPr>
            <p:ph type="sldNum" sz="quarter" idx="11"/>
          </p:nvPr>
        </p:nvSpPr>
        <p:spPr>
          <a:ln/>
        </p:spPr>
        <p:txBody>
          <a:bodyPr/>
          <a:lstStyle>
            <a:lvl1pPr>
              <a:defRPr/>
            </a:lvl1pPr>
          </a:lstStyle>
          <a:p>
            <a:fld id="{2211DAF9-AAB5-44DD-A5E4-C4C1DB5B2C1E}" type="slidenum">
              <a:rPr kumimoji="1" lang="ja-JP" altLang="en-US" smtClean="0"/>
              <a:t>‹#›</a:t>
            </a:fld>
            <a:endParaRPr kumimoji="1" lang="ja-JP" altLang="en-US"/>
          </a:p>
        </p:txBody>
      </p:sp>
    </p:spTree>
    <p:extLst>
      <p:ext uri="{BB962C8B-B14F-4D97-AF65-F5344CB8AC3E}">
        <p14:creationId xmlns:p14="http://schemas.microsoft.com/office/powerpoint/2010/main" val="2742230536"/>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标题和竖排文字">
    <p:spTree>
      <p:nvGrpSpPr>
        <p:cNvPr id="1" name=""/>
        <p:cNvGrpSpPr/>
        <p:nvPr/>
      </p:nvGrpSpPr>
      <p:grpSpPr>
        <a:xfrm>
          <a:off x="0" y="0"/>
          <a:ext cx="0" cy="0"/>
          <a:chOff x="0" y="0"/>
          <a:chExt cx="0" cy="0"/>
        </a:xfrm>
      </p:grpSpPr>
      <p:sp>
        <p:nvSpPr>
          <p:cNvPr id="2" name="标题 1"/>
          <p:cNvSpPr>
            <a:spLocks noGrp="1"/>
          </p:cNvSpPr>
          <p:nvPr>
            <p:ph type="title"/>
          </p:nvPr>
        </p:nvSpPr>
        <p:spPr/>
        <p:txBody>
          <a:bodyPr/>
          <a:lstStyle>
            <a:lvl1pPr>
              <a:defRPr>
                <a:solidFill>
                  <a:schemeClr val="tx1"/>
                </a:solidFill>
              </a:defRPr>
            </a:lvl1pPr>
          </a:lstStyle>
          <a:p>
            <a:r>
              <a:rPr lang="ja-JP" altLang="en-US"/>
              <a:t>マスター タイトルの書式設定</a:t>
            </a:r>
            <a:endParaRPr lang="zh-CN" altLang="en-US" dirty="0"/>
          </a:p>
        </p:txBody>
      </p:sp>
      <p:sp>
        <p:nvSpPr>
          <p:cNvPr id="3" name="竖排文字占位符 2"/>
          <p:cNvSpPr>
            <a:spLocks noGrp="1"/>
          </p:cNvSpPr>
          <p:nvPr>
            <p:ph type="body" orient="vert" idx="1"/>
          </p:nvPr>
        </p:nvSpPr>
        <p:spPr/>
        <p:txBody>
          <a:bodyPr vert="eaVert"/>
          <a:lstStyle/>
          <a:p>
            <a:pPr lvl="0"/>
            <a:r>
              <a:rPr lang="ja-JP" altLang="en-US"/>
              <a:t>マスター テキストの書式設定</a:t>
            </a:r>
          </a:p>
        </p:txBody>
      </p:sp>
      <p:sp>
        <p:nvSpPr>
          <p:cNvPr id="4" name="Rectangle 5"/>
          <p:cNvSpPr>
            <a:spLocks noGrp="1" noChangeArrowheads="1"/>
          </p:cNvSpPr>
          <p:nvPr>
            <p:ph type="ftr" sz="quarter" idx="10"/>
          </p:nvPr>
        </p:nvSpPr>
        <p:spPr>
          <a:ln/>
        </p:spPr>
        <p:txBody>
          <a:bodyPr/>
          <a:lstStyle>
            <a:lvl1pPr>
              <a:defRPr/>
            </a:lvl1pPr>
          </a:lstStyle>
          <a:p>
            <a:endParaRPr kumimoji="1" lang="ja-JP" altLang="en-US"/>
          </a:p>
        </p:txBody>
      </p:sp>
      <p:sp>
        <p:nvSpPr>
          <p:cNvPr id="5" name="Rectangle 6"/>
          <p:cNvSpPr>
            <a:spLocks noGrp="1" noChangeArrowheads="1"/>
          </p:cNvSpPr>
          <p:nvPr>
            <p:ph type="sldNum" sz="quarter" idx="11"/>
          </p:nvPr>
        </p:nvSpPr>
        <p:spPr>
          <a:ln/>
        </p:spPr>
        <p:txBody>
          <a:bodyPr/>
          <a:lstStyle>
            <a:lvl1pPr>
              <a:defRPr/>
            </a:lvl1pPr>
          </a:lstStyle>
          <a:p>
            <a:fld id="{2211DAF9-AAB5-44DD-A5E4-C4C1DB5B2C1E}" type="slidenum">
              <a:rPr kumimoji="1" lang="ja-JP" altLang="en-US" smtClean="0"/>
              <a:t>‹#›</a:t>
            </a:fld>
            <a:endParaRPr kumimoji="1" lang="ja-JP" altLang="en-US"/>
          </a:p>
        </p:txBody>
      </p:sp>
    </p:spTree>
    <p:extLst>
      <p:ext uri="{BB962C8B-B14F-4D97-AF65-F5344CB8AC3E}">
        <p14:creationId xmlns:p14="http://schemas.microsoft.com/office/powerpoint/2010/main" val="3751636601"/>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垂直排列标题与文本">
    <p:spTree>
      <p:nvGrpSpPr>
        <p:cNvPr id="1" name=""/>
        <p:cNvGrpSpPr/>
        <p:nvPr/>
      </p:nvGrpSpPr>
      <p:grpSpPr>
        <a:xfrm>
          <a:off x="0" y="0"/>
          <a:ext cx="0" cy="0"/>
          <a:chOff x="0" y="0"/>
          <a:chExt cx="0" cy="0"/>
        </a:xfrm>
      </p:grpSpPr>
      <p:sp>
        <p:nvSpPr>
          <p:cNvPr id="2" name="竖排标题 1"/>
          <p:cNvSpPr>
            <a:spLocks noGrp="1"/>
          </p:cNvSpPr>
          <p:nvPr>
            <p:ph type="title" orient="vert"/>
          </p:nvPr>
        </p:nvSpPr>
        <p:spPr>
          <a:xfrm>
            <a:off x="6629400" y="1014434"/>
            <a:ext cx="2057400" cy="5486400"/>
          </a:xfrm>
        </p:spPr>
        <p:txBody>
          <a:bodyPr vert="eaVert"/>
          <a:lstStyle>
            <a:lvl1pPr>
              <a:defRPr>
                <a:solidFill>
                  <a:schemeClr val="tx1"/>
                </a:solidFill>
              </a:defRPr>
            </a:lvl1pPr>
          </a:lstStyle>
          <a:p>
            <a:r>
              <a:rPr lang="ja-JP" altLang="en-US"/>
              <a:t>マスター タイトルの書式設定</a:t>
            </a:r>
            <a:endParaRPr lang="zh-CN" altLang="en-US" dirty="0"/>
          </a:p>
        </p:txBody>
      </p:sp>
      <p:sp>
        <p:nvSpPr>
          <p:cNvPr id="3" name="竖排文字占位符 2"/>
          <p:cNvSpPr>
            <a:spLocks noGrp="1"/>
          </p:cNvSpPr>
          <p:nvPr>
            <p:ph type="body" orient="vert" idx="1"/>
          </p:nvPr>
        </p:nvSpPr>
        <p:spPr>
          <a:xfrm>
            <a:off x="457200" y="1014434"/>
            <a:ext cx="6019800" cy="5486400"/>
          </a:xfrm>
        </p:spPr>
        <p:txBody>
          <a:bodyPr vert="eaVert"/>
          <a:lstStyle/>
          <a:p>
            <a:pPr lvl="0"/>
            <a:r>
              <a:rPr lang="ja-JP" altLang="en-US"/>
              <a:t>マスター テキストの書式設定</a:t>
            </a:r>
          </a:p>
        </p:txBody>
      </p:sp>
      <p:sp>
        <p:nvSpPr>
          <p:cNvPr id="4" name="Rectangle 5"/>
          <p:cNvSpPr>
            <a:spLocks noGrp="1" noChangeArrowheads="1"/>
          </p:cNvSpPr>
          <p:nvPr>
            <p:ph type="ftr" sz="quarter" idx="10"/>
          </p:nvPr>
        </p:nvSpPr>
        <p:spPr>
          <a:ln/>
        </p:spPr>
        <p:txBody>
          <a:bodyPr/>
          <a:lstStyle>
            <a:lvl1pPr>
              <a:defRPr/>
            </a:lvl1pPr>
          </a:lstStyle>
          <a:p>
            <a:endParaRPr kumimoji="1" lang="ja-JP" altLang="en-US"/>
          </a:p>
        </p:txBody>
      </p:sp>
      <p:sp>
        <p:nvSpPr>
          <p:cNvPr id="5" name="Rectangle 6"/>
          <p:cNvSpPr>
            <a:spLocks noGrp="1" noChangeArrowheads="1"/>
          </p:cNvSpPr>
          <p:nvPr>
            <p:ph type="sldNum" sz="quarter" idx="11"/>
          </p:nvPr>
        </p:nvSpPr>
        <p:spPr>
          <a:ln/>
        </p:spPr>
        <p:txBody>
          <a:bodyPr/>
          <a:lstStyle>
            <a:lvl1pPr>
              <a:defRPr/>
            </a:lvl1pPr>
          </a:lstStyle>
          <a:p>
            <a:fld id="{2211DAF9-AAB5-44DD-A5E4-C4C1DB5B2C1E}" type="slidenum">
              <a:rPr kumimoji="1" lang="ja-JP" altLang="en-US" smtClean="0"/>
              <a:t>‹#›</a:t>
            </a:fld>
            <a:endParaRPr kumimoji="1" lang="ja-JP" altLang="en-US"/>
          </a:p>
        </p:txBody>
      </p:sp>
    </p:spTree>
    <p:extLst>
      <p:ext uri="{BB962C8B-B14F-4D97-AF65-F5344CB8AC3E}">
        <p14:creationId xmlns:p14="http://schemas.microsoft.com/office/powerpoint/2010/main" val="776779782"/>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image" Target="../media/image1.png"/><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8" name="正方形/長方形 7"/>
          <p:cNvSpPr/>
          <p:nvPr/>
        </p:nvSpPr>
        <p:spPr bwMode="auto">
          <a:xfrm>
            <a:off x="0" y="152400"/>
            <a:ext cx="9144000" cy="609600"/>
          </a:xfrm>
          <a:prstGeom prst="rect">
            <a:avLst/>
          </a:prstGeom>
          <a:solidFill>
            <a:srgbClr val="6D0029"/>
          </a:solidFill>
          <a:effectLst/>
        </p:spPr>
        <p:style>
          <a:lnRef idx="1">
            <a:schemeClr val="accent1"/>
          </a:lnRef>
          <a:fillRef idx="3">
            <a:schemeClr val="accent1"/>
          </a:fillRef>
          <a:effectRef idx="2">
            <a:schemeClr val="accent1"/>
          </a:effectRef>
          <a:fontRef idx="minor">
            <a:schemeClr val="lt1"/>
          </a:fontRef>
        </p:style>
        <p:txBody>
          <a:bodyPr anchor="ctr"/>
          <a:lstStyle/>
          <a:p>
            <a:pPr algn="ctr">
              <a:defRPr/>
            </a:pPr>
            <a:endParaRPr kumimoji="1" lang="ja-JP" altLang="en-US"/>
          </a:p>
        </p:txBody>
      </p:sp>
      <p:sp>
        <p:nvSpPr>
          <p:cNvPr id="1027" name="Rectangle 2"/>
          <p:cNvSpPr>
            <a:spLocks noGrp="1" noChangeArrowheads="1"/>
          </p:cNvSpPr>
          <p:nvPr>
            <p:ph type="title"/>
          </p:nvPr>
        </p:nvSpPr>
        <p:spPr bwMode="auto">
          <a:xfrm>
            <a:off x="500063" y="1000125"/>
            <a:ext cx="5867400" cy="381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ctr" anchorCtr="0" compatLnSpc="1">
            <a:prstTxWarp prst="textNoShape">
              <a:avLst/>
            </a:prstTxWarp>
          </a:bodyPr>
          <a:lstStyle/>
          <a:p>
            <a:pPr lvl="0"/>
            <a:r>
              <a:rPr lang="ja-JP" altLang="en-US"/>
              <a:t>マスタ タイトルの書式設定</a:t>
            </a:r>
          </a:p>
        </p:txBody>
      </p:sp>
      <p:sp>
        <p:nvSpPr>
          <p:cNvPr id="1028" name="Rectangle 3"/>
          <p:cNvSpPr>
            <a:spLocks noGrp="1" noChangeArrowheads="1"/>
          </p:cNvSpPr>
          <p:nvPr>
            <p:ph type="body" idx="1"/>
          </p:nvPr>
        </p:nvSpPr>
        <p:spPr bwMode="auto">
          <a:xfrm>
            <a:off x="533400" y="1600200"/>
            <a:ext cx="8153400" cy="44958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t" anchorCtr="0" compatLnSpc="1">
            <a:prstTxWarp prst="textNoShape">
              <a:avLst/>
            </a:prstTxWarp>
          </a:bodyPr>
          <a:lstStyle/>
          <a:p>
            <a:pPr lvl="0"/>
            <a:r>
              <a:rPr lang="ja-JP" altLang="en-US"/>
              <a:t>マスタ テキストの書式設定</a:t>
            </a:r>
          </a:p>
          <a:p>
            <a:pPr lvl="1"/>
            <a:r>
              <a:rPr lang="ja-JP" altLang="en-US"/>
              <a:t>第 </a:t>
            </a:r>
            <a:r>
              <a:rPr lang="en-US" altLang="ja-JP" dirty="0"/>
              <a:t>2 </a:t>
            </a:r>
            <a:r>
              <a:rPr lang="ja-JP" altLang="en-US"/>
              <a:t>レベル</a:t>
            </a:r>
          </a:p>
          <a:p>
            <a:pPr lvl="2"/>
            <a:r>
              <a:rPr lang="ja-JP" altLang="en-US"/>
              <a:t>第 </a:t>
            </a:r>
            <a:r>
              <a:rPr lang="en-US" altLang="ja-JP" dirty="0"/>
              <a:t>3 </a:t>
            </a:r>
            <a:r>
              <a:rPr lang="ja-JP" altLang="en-US"/>
              <a:t>レベル</a:t>
            </a:r>
          </a:p>
          <a:p>
            <a:pPr lvl="3"/>
            <a:r>
              <a:rPr lang="ja-JP" altLang="en-US"/>
              <a:t>第 </a:t>
            </a:r>
            <a:r>
              <a:rPr lang="en-US" altLang="ja-JP" dirty="0"/>
              <a:t>4 </a:t>
            </a:r>
            <a:r>
              <a:rPr lang="ja-JP" altLang="en-US"/>
              <a:t>レベル</a:t>
            </a:r>
          </a:p>
          <a:p>
            <a:pPr lvl="4"/>
            <a:r>
              <a:rPr lang="ja-JP" altLang="en-US"/>
              <a:t>第 </a:t>
            </a:r>
            <a:r>
              <a:rPr lang="en-US" altLang="ja-JP" dirty="0"/>
              <a:t>5 </a:t>
            </a:r>
            <a:r>
              <a:rPr lang="ja-JP" altLang="en-US"/>
              <a:t>レベル</a:t>
            </a:r>
          </a:p>
        </p:txBody>
      </p:sp>
      <p:sp>
        <p:nvSpPr>
          <p:cNvPr id="1029" name="Rectangle 5"/>
          <p:cNvSpPr>
            <a:spLocks noGrp="1" noChangeArrowheads="1"/>
          </p:cNvSpPr>
          <p:nvPr>
            <p:ph type="ftr" sz="quarter" idx="3"/>
          </p:nvPr>
        </p:nvSpPr>
        <p:spPr bwMode="auto">
          <a:xfrm>
            <a:off x="571500" y="357188"/>
            <a:ext cx="2538413" cy="228600"/>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lvl1pPr algn="r">
              <a:defRPr kumimoji="1" sz="1000">
                <a:solidFill>
                  <a:schemeClr val="bg1"/>
                </a:solidFill>
                <a:latin typeface="Arial" charset="0"/>
                <a:ea typeface="ＭＳ Ｐゴシック" pitchFamily="8" charset="-128"/>
                <a:cs typeface="+mn-cs"/>
              </a:defRPr>
            </a:lvl1pPr>
          </a:lstStyle>
          <a:p>
            <a:endParaRPr kumimoji="1" lang="ja-JP" altLang="en-US"/>
          </a:p>
        </p:txBody>
      </p:sp>
      <p:sp>
        <p:nvSpPr>
          <p:cNvPr id="1030" name="Rectangle 6"/>
          <p:cNvSpPr>
            <a:spLocks noGrp="1" noChangeArrowheads="1"/>
          </p:cNvSpPr>
          <p:nvPr>
            <p:ph type="sldNum" sz="quarter" idx="4"/>
          </p:nvPr>
        </p:nvSpPr>
        <p:spPr bwMode="auto">
          <a:xfrm>
            <a:off x="8429625" y="319088"/>
            <a:ext cx="419100" cy="266700"/>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lvl1pPr algn="r">
              <a:defRPr kumimoji="1" sz="1400">
                <a:solidFill>
                  <a:schemeClr val="bg1"/>
                </a:solidFill>
              </a:defRPr>
            </a:lvl1pPr>
          </a:lstStyle>
          <a:p>
            <a:fld id="{2211DAF9-AAB5-44DD-A5E4-C4C1DB5B2C1E}" type="slidenum">
              <a:rPr kumimoji="1" lang="ja-JP" altLang="en-US" smtClean="0"/>
              <a:t>‹#›</a:t>
            </a:fld>
            <a:endParaRPr kumimoji="1" lang="ja-JP" altLang="en-US"/>
          </a:p>
        </p:txBody>
      </p:sp>
      <p:sp>
        <p:nvSpPr>
          <p:cNvPr id="1031" name="Rectangle 20"/>
          <p:cNvSpPr>
            <a:spLocks noChangeArrowheads="1"/>
          </p:cNvSpPr>
          <p:nvPr/>
        </p:nvSpPr>
        <p:spPr bwMode="auto">
          <a:xfrm>
            <a:off x="2362200" y="6511925"/>
            <a:ext cx="5867400" cy="32543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defRPr sz="2400">
                <a:solidFill>
                  <a:schemeClr val="tx1"/>
                </a:solidFill>
                <a:latin typeface="Arial" charset="0"/>
                <a:ea typeface="ＭＳ Ｐゴシック" pitchFamily="-1" charset="-128"/>
              </a:defRPr>
            </a:lvl1pPr>
            <a:lvl2pPr marL="742950" indent="-285750" eaLnBrk="0" hangingPunct="0">
              <a:defRPr sz="2400">
                <a:solidFill>
                  <a:schemeClr val="tx1"/>
                </a:solidFill>
                <a:latin typeface="Arial" charset="0"/>
                <a:ea typeface="ＭＳ Ｐゴシック" pitchFamily="-1" charset="-128"/>
              </a:defRPr>
            </a:lvl2pPr>
            <a:lvl3pPr marL="1143000" indent="-228600" eaLnBrk="0" hangingPunct="0">
              <a:defRPr sz="2400">
                <a:solidFill>
                  <a:schemeClr val="tx1"/>
                </a:solidFill>
                <a:latin typeface="Arial" charset="0"/>
                <a:ea typeface="ＭＳ Ｐゴシック" pitchFamily="-1" charset="-128"/>
              </a:defRPr>
            </a:lvl3pPr>
            <a:lvl4pPr marL="1600200" indent="-228600" eaLnBrk="0" hangingPunct="0">
              <a:defRPr sz="2400">
                <a:solidFill>
                  <a:schemeClr val="tx1"/>
                </a:solidFill>
                <a:latin typeface="Arial" charset="0"/>
                <a:ea typeface="ＭＳ Ｐゴシック" pitchFamily="-1" charset="-128"/>
              </a:defRPr>
            </a:lvl4pPr>
            <a:lvl5pPr marL="2057400" indent="-228600" eaLnBrk="0" hangingPunct="0">
              <a:defRPr sz="2400">
                <a:solidFill>
                  <a:schemeClr val="tx1"/>
                </a:solidFill>
                <a:latin typeface="Arial" charset="0"/>
                <a:ea typeface="ＭＳ Ｐゴシック" pitchFamily="-1" charset="-128"/>
              </a:defRPr>
            </a:lvl5pPr>
            <a:lvl6pPr marL="2514600" indent="-228600" eaLnBrk="0" fontAlgn="base" hangingPunct="0">
              <a:spcBef>
                <a:spcPct val="0"/>
              </a:spcBef>
              <a:spcAft>
                <a:spcPct val="0"/>
              </a:spcAft>
              <a:defRPr sz="2400">
                <a:solidFill>
                  <a:schemeClr val="tx1"/>
                </a:solidFill>
                <a:latin typeface="Arial" charset="0"/>
                <a:ea typeface="ＭＳ Ｐゴシック" pitchFamily="-1" charset="-128"/>
              </a:defRPr>
            </a:lvl6pPr>
            <a:lvl7pPr marL="2971800" indent="-228600" eaLnBrk="0" fontAlgn="base" hangingPunct="0">
              <a:spcBef>
                <a:spcPct val="0"/>
              </a:spcBef>
              <a:spcAft>
                <a:spcPct val="0"/>
              </a:spcAft>
              <a:defRPr sz="2400">
                <a:solidFill>
                  <a:schemeClr val="tx1"/>
                </a:solidFill>
                <a:latin typeface="Arial" charset="0"/>
                <a:ea typeface="ＭＳ Ｐゴシック" pitchFamily="-1" charset="-128"/>
              </a:defRPr>
            </a:lvl7pPr>
            <a:lvl8pPr marL="3429000" indent="-228600" eaLnBrk="0" fontAlgn="base" hangingPunct="0">
              <a:spcBef>
                <a:spcPct val="0"/>
              </a:spcBef>
              <a:spcAft>
                <a:spcPct val="0"/>
              </a:spcAft>
              <a:defRPr sz="2400">
                <a:solidFill>
                  <a:schemeClr val="tx1"/>
                </a:solidFill>
                <a:latin typeface="Arial" charset="0"/>
                <a:ea typeface="ＭＳ Ｐゴシック" pitchFamily="-1" charset="-128"/>
              </a:defRPr>
            </a:lvl8pPr>
            <a:lvl9pPr marL="3886200" indent="-228600" eaLnBrk="0" fontAlgn="base" hangingPunct="0">
              <a:spcBef>
                <a:spcPct val="0"/>
              </a:spcBef>
              <a:spcAft>
                <a:spcPct val="0"/>
              </a:spcAft>
              <a:defRPr sz="2400">
                <a:solidFill>
                  <a:schemeClr val="tx1"/>
                </a:solidFill>
                <a:latin typeface="Arial" charset="0"/>
                <a:ea typeface="ＭＳ Ｐゴシック" pitchFamily="-1" charset="-128"/>
              </a:defRPr>
            </a:lvl9pPr>
          </a:lstStyle>
          <a:p>
            <a:pPr eaLnBrk="1" hangingPunct="1"/>
            <a:r>
              <a:rPr lang="en-US" altLang="ja-JP" sz="1000">
                <a:solidFill>
                  <a:schemeClr val="bg1"/>
                </a:solidFill>
              </a:rPr>
              <a:t>九州大学UIプロジェクト Kyudai Taro,2007</a:t>
            </a:r>
          </a:p>
        </p:txBody>
      </p:sp>
      <p:pic>
        <p:nvPicPr>
          <p:cNvPr id="1032" name="図 9" descr="OOU.png"/>
          <p:cNvPicPr>
            <a:picLocks noChangeAspect="1"/>
          </p:cNvPicPr>
          <p:nvPr/>
        </p:nvPicPr>
        <p:blipFill>
          <a:blip r:embed="rId13">
            <a:extLst>
              <a:ext uri="{28A0092B-C50C-407E-A947-70E740481C1C}">
                <a14:useLocalDpi xmlns:a14="http://schemas.microsoft.com/office/drawing/2010/main" val="0"/>
              </a:ext>
            </a:extLst>
          </a:blip>
          <a:srcRect/>
          <a:stretch>
            <a:fillRect/>
          </a:stretch>
        </p:blipFill>
        <p:spPr bwMode="auto">
          <a:xfrm>
            <a:off x="76200" y="254000"/>
            <a:ext cx="457200" cy="4318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574470194"/>
      </p:ext>
    </p:extLst>
  </p:cSld>
  <p:clrMap bg1="lt1" tx1="dk1" bg2="lt2" tx2="dk2" accent1="accent1" accent2="accent2" accent3="accent3" accent4="accent4" accent5="accent5" accent6="accent6" hlink="hlink" folHlink="folHlink"/>
  <p:sldLayoutIdLst>
    <p:sldLayoutId id="2147483673" r:id="rId1"/>
    <p:sldLayoutId id="2147483674" r:id="rId2"/>
    <p:sldLayoutId id="2147483675" r:id="rId3"/>
    <p:sldLayoutId id="2147483676" r:id="rId4"/>
    <p:sldLayoutId id="2147483677" r:id="rId5"/>
    <p:sldLayoutId id="2147483678" r:id="rId6"/>
    <p:sldLayoutId id="2147483679" r:id="rId7"/>
    <p:sldLayoutId id="2147483680" r:id="rId8"/>
    <p:sldLayoutId id="2147483681" r:id="rId9"/>
    <p:sldLayoutId id="2147483682" r:id="rId10"/>
    <p:sldLayoutId id="2147483683" r:id="rId11"/>
  </p:sldLayoutIdLst>
  <p:hf hdr="0" ftr="0" dt="0"/>
  <p:txStyles>
    <p:titleStyle>
      <a:lvl1pPr algn="l" rtl="0" eaLnBrk="1" fontAlgn="base" hangingPunct="1">
        <a:spcBef>
          <a:spcPct val="0"/>
        </a:spcBef>
        <a:spcAft>
          <a:spcPct val="0"/>
        </a:spcAft>
        <a:defRPr kumimoji="1" sz="3200">
          <a:solidFill>
            <a:schemeClr val="bg1"/>
          </a:solidFill>
          <a:latin typeface="+mj-lt"/>
          <a:ea typeface="+mj-ea"/>
          <a:cs typeface="ＭＳ Ｐゴシック" pitchFamily="-1" charset="-128"/>
        </a:defRPr>
      </a:lvl1pPr>
      <a:lvl2pPr algn="l" rtl="0" eaLnBrk="1" fontAlgn="base" hangingPunct="1">
        <a:spcBef>
          <a:spcPct val="0"/>
        </a:spcBef>
        <a:spcAft>
          <a:spcPct val="0"/>
        </a:spcAft>
        <a:defRPr kumimoji="1" sz="3200">
          <a:solidFill>
            <a:schemeClr val="bg1"/>
          </a:solidFill>
          <a:latin typeface="Arial" charset="0"/>
          <a:ea typeface="ＭＳ Ｐゴシック" pitchFamily="8" charset="-128"/>
          <a:cs typeface="ＭＳ Ｐゴシック" pitchFamily="-1" charset="-128"/>
        </a:defRPr>
      </a:lvl2pPr>
      <a:lvl3pPr algn="l" rtl="0" eaLnBrk="1" fontAlgn="base" hangingPunct="1">
        <a:spcBef>
          <a:spcPct val="0"/>
        </a:spcBef>
        <a:spcAft>
          <a:spcPct val="0"/>
        </a:spcAft>
        <a:defRPr kumimoji="1" sz="3200">
          <a:solidFill>
            <a:schemeClr val="bg1"/>
          </a:solidFill>
          <a:latin typeface="Arial" charset="0"/>
          <a:ea typeface="ＭＳ Ｐゴシック" pitchFamily="8" charset="-128"/>
          <a:cs typeface="ＭＳ Ｐゴシック" pitchFamily="-1" charset="-128"/>
        </a:defRPr>
      </a:lvl3pPr>
      <a:lvl4pPr algn="l" rtl="0" eaLnBrk="1" fontAlgn="base" hangingPunct="1">
        <a:spcBef>
          <a:spcPct val="0"/>
        </a:spcBef>
        <a:spcAft>
          <a:spcPct val="0"/>
        </a:spcAft>
        <a:defRPr kumimoji="1" sz="3200">
          <a:solidFill>
            <a:schemeClr val="bg1"/>
          </a:solidFill>
          <a:latin typeface="Arial" charset="0"/>
          <a:ea typeface="ＭＳ Ｐゴシック" pitchFamily="8" charset="-128"/>
          <a:cs typeface="ＭＳ Ｐゴシック" pitchFamily="-1" charset="-128"/>
        </a:defRPr>
      </a:lvl4pPr>
      <a:lvl5pPr algn="l" rtl="0" eaLnBrk="1" fontAlgn="base" hangingPunct="1">
        <a:spcBef>
          <a:spcPct val="0"/>
        </a:spcBef>
        <a:spcAft>
          <a:spcPct val="0"/>
        </a:spcAft>
        <a:defRPr kumimoji="1" sz="3200">
          <a:solidFill>
            <a:schemeClr val="bg1"/>
          </a:solidFill>
          <a:latin typeface="Arial" charset="0"/>
          <a:ea typeface="ＭＳ Ｐゴシック" pitchFamily="8" charset="-128"/>
          <a:cs typeface="ＭＳ Ｐゴシック" pitchFamily="-1" charset="-128"/>
        </a:defRPr>
      </a:lvl5pPr>
      <a:lvl6pPr marL="457200" algn="l" rtl="0" eaLnBrk="1" fontAlgn="base" hangingPunct="1">
        <a:spcBef>
          <a:spcPct val="0"/>
        </a:spcBef>
        <a:spcAft>
          <a:spcPct val="0"/>
        </a:spcAft>
        <a:defRPr kumimoji="1" sz="3200">
          <a:solidFill>
            <a:schemeClr val="bg1"/>
          </a:solidFill>
          <a:latin typeface="Arial" charset="0"/>
          <a:ea typeface="ＭＳ Ｐゴシック" pitchFamily="8" charset="-128"/>
        </a:defRPr>
      </a:lvl6pPr>
      <a:lvl7pPr marL="914400" algn="l" rtl="0" eaLnBrk="1" fontAlgn="base" hangingPunct="1">
        <a:spcBef>
          <a:spcPct val="0"/>
        </a:spcBef>
        <a:spcAft>
          <a:spcPct val="0"/>
        </a:spcAft>
        <a:defRPr kumimoji="1" sz="3200">
          <a:solidFill>
            <a:schemeClr val="bg1"/>
          </a:solidFill>
          <a:latin typeface="Arial" charset="0"/>
          <a:ea typeface="ＭＳ Ｐゴシック" pitchFamily="8" charset="-128"/>
        </a:defRPr>
      </a:lvl7pPr>
      <a:lvl8pPr marL="1371600" algn="l" rtl="0" eaLnBrk="1" fontAlgn="base" hangingPunct="1">
        <a:spcBef>
          <a:spcPct val="0"/>
        </a:spcBef>
        <a:spcAft>
          <a:spcPct val="0"/>
        </a:spcAft>
        <a:defRPr kumimoji="1" sz="3200">
          <a:solidFill>
            <a:schemeClr val="bg1"/>
          </a:solidFill>
          <a:latin typeface="Arial" charset="0"/>
          <a:ea typeface="ＭＳ Ｐゴシック" pitchFamily="8" charset="-128"/>
        </a:defRPr>
      </a:lvl8pPr>
      <a:lvl9pPr marL="1828800" algn="l" rtl="0" eaLnBrk="1" fontAlgn="base" hangingPunct="1">
        <a:spcBef>
          <a:spcPct val="0"/>
        </a:spcBef>
        <a:spcAft>
          <a:spcPct val="0"/>
        </a:spcAft>
        <a:defRPr kumimoji="1" sz="3200">
          <a:solidFill>
            <a:schemeClr val="bg1"/>
          </a:solidFill>
          <a:latin typeface="Arial" charset="0"/>
          <a:ea typeface="ＭＳ Ｐゴシック" pitchFamily="8" charset="-128"/>
        </a:defRPr>
      </a:lvl9pPr>
    </p:titleStyle>
    <p:bodyStyle>
      <a:lvl1pPr marL="342900" indent="-342900" algn="l" rtl="0" eaLnBrk="1" fontAlgn="base" hangingPunct="1">
        <a:spcBef>
          <a:spcPct val="20000"/>
        </a:spcBef>
        <a:spcAft>
          <a:spcPct val="0"/>
        </a:spcAft>
        <a:buChar char="•"/>
        <a:defRPr kumimoji="1" sz="2600">
          <a:solidFill>
            <a:schemeClr val="tx1"/>
          </a:solidFill>
          <a:latin typeface="+mn-lt"/>
          <a:ea typeface="+mn-ea"/>
          <a:cs typeface="ＭＳ Ｐゴシック" pitchFamily="-1" charset="-128"/>
        </a:defRPr>
      </a:lvl1pPr>
      <a:lvl2pPr marL="742950" indent="-285750" algn="l" rtl="0" eaLnBrk="1" fontAlgn="base" hangingPunct="1">
        <a:spcBef>
          <a:spcPct val="20000"/>
        </a:spcBef>
        <a:spcAft>
          <a:spcPct val="0"/>
        </a:spcAft>
        <a:buChar char="–"/>
        <a:defRPr kumimoji="1" sz="2200">
          <a:solidFill>
            <a:schemeClr val="tx1"/>
          </a:solidFill>
          <a:latin typeface="+mn-lt"/>
          <a:ea typeface="+mn-ea"/>
        </a:defRPr>
      </a:lvl2pPr>
      <a:lvl3pPr marL="1143000" indent="-228600" algn="l" rtl="0" eaLnBrk="1" fontAlgn="base" hangingPunct="1">
        <a:spcBef>
          <a:spcPct val="20000"/>
        </a:spcBef>
        <a:spcAft>
          <a:spcPct val="0"/>
        </a:spcAft>
        <a:buChar char="•"/>
        <a:defRPr kumimoji="1" sz="2000">
          <a:solidFill>
            <a:schemeClr val="tx1"/>
          </a:solidFill>
          <a:latin typeface="+mn-lt"/>
          <a:ea typeface="+mn-ea"/>
        </a:defRPr>
      </a:lvl3pPr>
      <a:lvl4pPr marL="1600200" indent="-228600" algn="l" rtl="0" eaLnBrk="1" fontAlgn="base" hangingPunct="1">
        <a:spcBef>
          <a:spcPct val="20000"/>
        </a:spcBef>
        <a:spcAft>
          <a:spcPct val="0"/>
        </a:spcAft>
        <a:buChar char="–"/>
        <a:defRPr kumimoji="1" sz="2000">
          <a:solidFill>
            <a:schemeClr val="tx1"/>
          </a:solidFill>
          <a:latin typeface="+mn-lt"/>
          <a:ea typeface="+mn-ea"/>
        </a:defRPr>
      </a:lvl4pPr>
      <a:lvl5pPr marL="2057400" indent="-228600" algn="l" rtl="0" eaLnBrk="1" fontAlgn="base" hangingPunct="1">
        <a:spcBef>
          <a:spcPct val="20000"/>
        </a:spcBef>
        <a:spcAft>
          <a:spcPct val="0"/>
        </a:spcAft>
        <a:buChar char="»"/>
        <a:defRPr kumimoji="1" sz="2000">
          <a:solidFill>
            <a:schemeClr val="tx1"/>
          </a:solidFill>
          <a:latin typeface="+mn-lt"/>
          <a:ea typeface="+mn-ea"/>
        </a:defRPr>
      </a:lvl5pPr>
      <a:lvl6pPr marL="2514600" indent="-228600" algn="l" rtl="0" eaLnBrk="1" fontAlgn="base" hangingPunct="1">
        <a:spcBef>
          <a:spcPct val="20000"/>
        </a:spcBef>
        <a:spcAft>
          <a:spcPct val="0"/>
        </a:spcAft>
        <a:buChar char="»"/>
        <a:defRPr kumimoji="1" sz="2000">
          <a:solidFill>
            <a:schemeClr val="tx1"/>
          </a:solidFill>
          <a:latin typeface="+mn-lt"/>
          <a:ea typeface="+mn-ea"/>
        </a:defRPr>
      </a:lvl6pPr>
      <a:lvl7pPr marL="2971800" indent="-228600" algn="l" rtl="0" eaLnBrk="1" fontAlgn="base" hangingPunct="1">
        <a:spcBef>
          <a:spcPct val="20000"/>
        </a:spcBef>
        <a:spcAft>
          <a:spcPct val="0"/>
        </a:spcAft>
        <a:buChar char="»"/>
        <a:defRPr kumimoji="1" sz="2000">
          <a:solidFill>
            <a:schemeClr val="tx1"/>
          </a:solidFill>
          <a:latin typeface="+mn-lt"/>
          <a:ea typeface="+mn-ea"/>
        </a:defRPr>
      </a:lvl7pPr>
      <a:lvl8pPr marL="3429000" indent="-228600" algn="l" rtl="0" eaLnBrk="1" fontAlgn="base" hangingPunct="1">
        <a:spcBef>
          <a:spcPct val="20000"/>
        </a:spcBef>
        <a:spcAft>
          <a:spcPct val="0"/>
        </a:spcAft>
        <a:buChar char="»"/>
        <a:defRPr kumimoji="1" sz="2000">
          <a:solidFill>
            <a:schemeClr val="tx1"/>
          </a:solidFill>
          <a:latin typeface="+mn-lt"/>
          <a:ea typeface="+mn-ea"/>
        </a:defRPr>
      </a:lvl8pPr>
      <a:lvl9pPr marL="3886200" indent="-228600" algn="l" rtl="0" eaLnBrk="1" fontAlgn="base" hangingPunct="1">
        <a:spcBef>
          <a:spcPct val="20000"/>
        </a:spcBef>
        <a:spcAft>
          <a:spcPct val="0"/>
        </a:spcAft>
        <a:buChar char="»"/>
        <a:defRPr kumimoji="1" sz="2000">
          <a:solidFill>
            <a:schemeClr val="tx1"/>
          </a:solidFill>
          <a:latin typeface="+mn-lt"/>
          <a:ea typeface="+mn-ea"/>
        </a:defRPr>
      </a:lvl9pPr>
    </p:bodyStyle>
    <p:otherStyle>
      <a:defPPr>
        <a:defRPr lang="zh-CN"/>
      </a:defPPr>
      <a:lvl1pPr marL="0" algn="l" defTabSz="914400" rtl="0" eaLnBrk="1" latinLnBrk="0" hangingPunct="1">
        <a:defRPr kumimoji="1" sz="1800" kern="1200">
          <a:solidFill>
            <a:schemeClr val="tx1"/>
          </a:solidFill>
          <a:latin typeface="+mn-lt"/>
          <a:ea typeface="+mn-ea"/>
          <a:cs typeface="+mn-cs"/>
        </a:defRPr>
      </a:lvl1pPr>
      <a:lvl2pPr marL="457200" algn="l" defTabSz="914400" rtl="0" eaLnBrk="1" latinLnBrk="0" hangingPunct="1">
        <a:defRPr kumimoji="1" sz="1800" kern="1200">
          <a:solidFill>
            <a:schemeClr val="tx1"/>
          </a:solidFill>
          <a:latin typeface="+mn-lt"/>
          <a:ea typeface="+mn-ea"/>
          <a:cs typeface="+mn-cs"/>
        </a:defRPr>
      </a:lvl2pPr>
      <a:lvl3pPr marL="914400" algn="l" defTabSz="914400" rtl="0" eaLnBrk="1" latinLnBrk="0" hangingPunct="1">
        <a:defRPr kumimoji="1" sz="1800" kern="1200">
          <a:solidFill>
            <a:schemeClr val="tx1"/>
          </a:solidFill>
          <a:latin typeface="+mn-lt"/>
          <a:ea typeface="+mn-ea"/>
          <a:cs typeface="+mn-cs"/>
        </a:defRPr>
      </a:lvl3pPr>
      <a:lvl4pPr marL="1371600" algn="l" defTabSz="914400" rtl="0" eaLnBrk="1" latinLnBrk="0" hangingPunct="1">
        <a:defRPr kumimoji="1" sz="1800" kern="1200">
          <a:solidFill>
            <a:schemeClr val="tx1"/>
          </a:solidFill>
          <a:latin typeface="+mn-lt"/>
          <a:ea typeface="+mn-ea"/>
          <a:cs typeface="+mn-cs"/>
        </a:defRPr>
      </a:lvl4pPr>
      <a:lvl5pPr marL="1828800" algn="l" defTabSz="914400" rtl="0" eaLnBrk="1" latinLnBrk="0" hangingPunct="1">
        <a:defRPr kumimoji="1" sz="1800" kern="1200">
          <a:solidFill>
            <a:schemeClr val="tx1"/>
          </a:solidFill>
          <a:latin typeface="+mn-lt"/>
          <a:ea typeface="+mn-ea"/>
          <a:cs typeface="+mn-cs"/>
        </a:defRPr>
      </a:lvl5pPr>
      <a:lvl6pPr marL="2286000" algn="l" defTabSz="914400" rtl="0" eaLnBrk="1" latinLnBrk="0" hangingPunct="1">
        <a:defRPr kumimoji="1" sz="1800" kern="1200">
          <a:solidFill>
            <a:schemeClr val="tx1"/>
          </a:solidFill>
          <a:latin typeface="+mn-lt"/>
          <a:ea typeface="+mn-ea"/>
          <a:cs typeface="+mn-cs"/>
        </a:defRPr>
      </a:lvl6pPr>
      <a:lvl7pPr marL="2743200" algn="l" defTabSz="914400" rtl="0" eaLnBrk="1" latinLnBrk="0" hangingPunct="1">
        <a:defRPr kumimoji="1" sz="1800" kern="1200">
          <a:solidFill>
            <a:schemeClr val="tx1"/>
          </a:solidFill>
          <a:latin typeface="+mn-lt"/>
          <a:ea typeface="+mn-ea"/>
          <a:cs typeface="+mn-cs"/>
        </a:defRPr>
      </a:lvl7pPr>
      <a:lvl8pPr marL="3200400" algn="l" defTabSz="914400" rtl="0" eaLnBrk="1" latinLnBrk="0" hangingPunct="1">
        <a:defRPr kumimoji="1" sz="1800" kern="1200">
          <a:solidFill>
            <a:schemeClr val="tx1"/>
          </a:solidFill>
          <a:latin typeface="+mn-lt"/>
          <a:ea typeface="+mn-ea"/>
          <a:cs typeface="+mn-cs"/>
        </a:defRPr>
      </a:lvl8pPr>
      <a:lvl9pPr marL="3657600" algn="l" defTabSz="914400" rtl="0" eaLnBrk="1" latinLnBrk="0" hangingPunct="1">
        <a:defRPr kumimoji="1"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2" Type="http://schemas.openxmlformats.org/officeDocument/2006/relationships/notesSlide" Target="../notesSlides/notesSlide1.xml"/><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3.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Layout" Target="../slideLayouts/slideLayout7.xml"/></Relationships>
</file>

<file path=ppt/slides/_rels/slide4.xml.rels><?xml version="1.0" encoding="UTF-8" standalone="yes"?>
<Relationships xmlns="http://schemas.openxmlformats.org/package/2006/relationships"><Relationship Id="rId2" Type="http://schemas.openxmlformats.org/officeDocument/2006/relationships/image" Target="../media/image4.png"/><Relationship Id="rId1" Type="http://schemas.openxmlformats.org/officeDocument/2006/relationships/slideLayout" Target="../slideLayouts/slideLayout7.xml"/></Relationships>
</file>

<file path=ppt/slides/_rels/slide5.xml.rels><?xml version="1.0" encoding="UTF-8" standalone="yes"?>
<Relationships xmlns="http://schemas.openxmlformats.org/package/2006/relationships"><Relationship Id="rId2" Type="http://schemas.openxmlformats.org/officeDocument/2006/relationships/image" Target="../media/image5.png"/><Relationship Id="rId1" Type="http://schemas.openxmlformats.org/officeDocument/2006/relationships/slideLayout" Target="../slideLayouts/slideLayout7.xml"/></Relationships>
</file>

<file path=ppt/slides/_rels/slide6.xml.rels><?xml version="1.0" encoding="UTF-8" standalone="yes"?>
<Relationships xmlns="http://schemas.openxmlformats.org/package/2006/relationships"><Relationship Id="rId3" Type="http://schemas.openxmlformats.org/officeDocument/2006/relationships/image" Target="../media/image7.png"/><Relationship Id="rId2" Type="http://schemas.openxmlformats.org/officeDocument/2006/relationships/image" Target="../media/image6.png"/><Relationship Id="rId1" Type="http://schemas.openxmlformats.org/officeDocument/2006/relationships/slideLayout" Target="../slideLayouts/slideLayout7.xml"/><Relationship Id="rId6" Type="http://schemas.openxmlformats.org/officeDocument/2006/relationships/image" Target="../media/image10.png"/><Relationship Id="rId5" Type="http://schemas.openxmlformats.org/officeDocument/2006/relationships/image" Target="../media/image9.png"/><Relationship Id="rId4" Type="http://schemas.openxmlformats.org/officeDocument/2006/relationships/image" Target="../media/image8.png"/></Relationships>
</file>

<file path=ppt/slides/_rels/slide7.xml.rels><?xml version="1.0" encoding="UTF-8" standalone="yes"?>
<Relationships xmlns="http://schemas.openxmlformats.org/package/2006/relationships"><Relationship Id="rId3" Type="http://schemas.openxmlformats.org/officeDocument/2006/relationships/image" Target="../media/image12.jpeg"/><Relationship Id="rId2" Type="http://schemas.openxmlformats.org/officeDocument/2006/relationships/image" Target="../media/image11.png"/><Relationship Id="rId1" Type="http://schemas.openxmlformats.org/officeDocument/2006/relationships/slideLayout" Target="../slideLayouts/slideLayout6.xml"/></Relationships>
</file>

<file path=ppt/slides/_rels/slide8.xml.rels><?xml version="1.0" encoding="UTF-8" standalone="yes"?>
<Relationships xmlns="http://schemas.openxmlformats.org/package/2006/relationships"><Relationship Id="rId2" Type="http://schemas.openxmlformats.org/officeDocument/2006/relationships/image" Target="../media/image89.png"/><Relationship Id="rId1" Type="http://schemas.openxmlformats.org/officeDocument/2006/relationships/slideLayout" Target="../slideLayouts/slideLayout7.xml"/></Relationships>
</file>

<file path=ppt/slides/_rels/slide9.xml.rels><?xml version="1.0" encoding="UTF-8" standalone="yes"?>
<Relationships xmlns="http://schemas.openxmlformats.org/package/2006/relationships"><Relationship Id="rId8" Type="http://schemas.openxmlformats.org/officeDocument/2006/relationships/image" Target="../media/image18.png"/><Relationship Id="rId3" Type="http://schemas.openxmlformats.org/officeDocument/2006/relationships/image" Target="../media/image14.png"/><Relationship Id="rId7" Type="http://schemas.openxmlformats.org/officeDocument/2006/relationships/image" Target="../media/image17.png"/><Relationship Id="rId2" Type="http://schemas.openxmlformats.org/officeDocument/2006/relationships/image" Target="../media/image13.png"/><Relationship Id="rId1" Type="http://schemas.openxmlformats.org/officeDocument/2006/relationships/slideLayout" Target="../slideLayouts/slideLayout7.xml"/><Relationship Id="rId6" Type="http://schemas.openxmlformats.org/officeDocument/2006/relationships/image" Target="../media/image100.png"/><Relationship Id="rId5" Type="http://schemas.openxmlformats.org/officeDocument/2006/relationships/image" Target="../media/image16.png"/><Relationship Id="rId4" Type="http://schemas.openxmlformats.org/officeDocument/2006/relationships/image" Target="../media/image15.png"/><Relationship Id="rId9" Type="http://schemas.openxmlformats.org/officeDocument/2006/relationships/image" Target="../media/image19.png"/></Relationships>
</file>

<file path=ppt/slides/_rels/slide10.xml.rels><?xml version="1.0" encoding="UTF-8" standalone="yes"?>
<Relationships xmlns="http://schemas.openxmlformats.org/package/2006/relationships"><Relationship Id="rId2" Type="http://schemas.openxmlformats.org/officeDocument/2006/relationships/image" Target="../media/image20.png"/><Relationship Id="rId1" Type="http://schemas.openxmlformats.org/officeDocument/2006/relationships/slideLayout" Target="../slideLayouts/slideLayout7.xml"/></Relationships>
</file>

<file path=ppt/slides/_rels/slide11.xml.rels><?xml version="1.0" encoding="UTF-8" standalone="yes"?>
<Relationships xmlns="http://schemas.openxmlformats.org/package/2006/relationships"><Relationship Id="rId2" Type="http://schemas.openxmlformats.org/officeDocument/2006/relationships/image" Target="../media/image21.png"/><Relationship Id="rId1" Type="http://schemas.openxmlformats.org/officeDocument/2006/relationships/slideLayout" Target="../slideLayouts/slideLayout7.xml"/></Relationships>
</file>

<file path=ppt/slides/_rels/slide12.xml.rels><?xml version="1.0" encoding="UTF-8" standalone="yes"?>
<Relationships xmlns="http://schemas.openxmlformats.org/package/2006/relationships"><Relationship Id="rId2" Type="http://schemas.openxmlformats.org/officeDocument/2006/relationships/image" Target="../media/image22.png"/><Relationship Id="rId1" Type="http://schemas.openxmlformats.org/officeDocument/2006/relationships/slideLayout" Target="../slideLayouts/slideLayout7.xml"/></Relationships>
</file>

<file path=ppt/slides/_rels/slide13.xml.rels><?xml version="1.0" encoding="UTF-8" standalone="yes"?>
<Relationships xmlns="http://schemas.openxmlformats.org/package/2006/relationships"><Relationship Id="rId2" Type="http://schemas.openxmlformats.org/officeDocument/2006/relationships/image" Target="../media/image23.png"/><Relationship Id="rId1" Type="http://schemas.openxmlformats.org/officeDocument/2006/relationships/slideLayout" Target="../slideLayouts/slideLayout7.xml"/></Relationships>
</file>

<file path=ppt/slides/_rels/slide14.xml.rels><?xml version="1.0" encoding="UTF-8" standalone="yes"?>
<Relationships xmlns="http://schemas.openxmlformats.org/package/2006/relationships"><Relationship Id="rId2" Type="http://schemas.openxmlformats.org/officeDocument/2006/relationships/image" Target="../media/image24.png"/><Relationship Id="rId1" Type="http://schemas.openxmlformats.org/officeDocument/2006/relationships/slideLayout" Target="../slideLayouts/slideLayout7.xml"/></Relationships>
</file>

<file path=ppt/slides/_rels/slide15.xml.rels><?xml version="1.0" encoding="UTF-8" standalone="yes"?>
<Relationships xmlns="http://schemas.openxmlformats.org/package/2006/relationships"><Relationship Id="rId2" Type="http://schemas.openxmlformats.org/officeDocument/2006/relationships/image" Target="../media/image25.png"/><Relationship Id="rId1" Type="http://schemas.openxmlformats.org/officeDocument/2006/relationships/slideLayout" Target="../slideLayouts/slideLayout7.xml"/></Relationships>
</file>

<file path=ppt/slides/_rels/slide16.xml.rels><?xml version="1.0" encoding="UTF-8" standalone="yes"?>
<Relationships xmlns="http://schemas.openxmlformats.org/package/2006/relationships"><Relationship Id="rId2" Type="http://schemas.openxmlformats.org/officeDocument/2006/relationships/image" Target="../media/image26.png"/><Relationship Id="rId1" Type="http://schemas.openxmlformats.org/officeDocument/2006/relationships/slideLayout" Target="../slideLayouts/slideLayout7.xml"/></Relationships>
</file>

<file path=ppt/slides/_rels/slide17.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18.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19.xml.rels><?xml version="1.0" encoding="UTF-8" standalone="yes"?>
<Relationships xmlns="http://schemas.openxmlformats.org/package/2006/relationships"><Relationship Id="rId3" Type="http://schemas.openxmlformats.org/officeDocument/2006/relationships/image" Target="../media/image28.png"/><Relationship Id="rId2" Type="http://schemas.openxmlformats.org/officeDocument/2006/relationships/image" Target="../media/image27.png"/><Relationship Id="rId1" Type="http://schemas.openxmlformats.org/officeDocument/2006/relationships/slideLayout" Target="../slideLayouts/slideLayout7.xml"/></Relationships>
</file>

<file path=ppt/slides/_rels/slide20.xml.rels><?xml version="1.0" encoding="UTF-8" standalone="yes"?>
<Relationships xmlns="http://schemas.openxmlformats.org/package/2006/relationships"><Relationship Id="rId3" Type="http://schemas.openxmlformats.org/officeDocument/2006/relationships/image" Target="../media/image30.png"/><Relationship Id="rId2" Type="http://schemas.openxmlformats.org/officeDocument/2006/relationships/image" Target="../media/image29.png"/><Relationship Id="rId1" Type="http://schemas.openxmlformats.org/officeDocument/2006/relationships/slideLayout" Target="../slideLayouts/slideLayout7.xml"/><Relationship Id="rId4" Type="http://schemas.openxmlformats.org/officeDocument/2006/relationships/image" Target="../media/image31.png"/></Relationships>
</file>

<file path=ppt/slides/_rels/slide21.xml.rels><?xml version="1.0" encoding="UTF-8" standalone="yes"?>
<Relationships xmlns="http://schemas.openxmlformats.org/package/2006/relationships"><Relationship Id="rId2" Type="http://schemas.openxmlformats.org/officeDocument/2006/relationships/image" Target="../media/image32.png"/><Relationship Id="rId1" Type="http://schemas.openxmlformats.org/officeDocument/2006/relationships/slideLayout" Target="../slideLayouts/slideLayout6.xml"/></Relationships>
</file>

<file path=ppt/slides/_rels/slide22.xml.rels><?xml version="1.0" encoding="UTF-8" standalone="yes"?>
<Relationships xmlns="http://schemas.openxmlformats.org/package/2006/relationships"><Relationship Id="rId2" Type="http://schemas.openxmlformats.org/officeDocument/2006/relationships/image" Target="../media/image33.png"/><Relationship Id="rId1" Type="http://schemas.openxmlformats.org/officeDocument/2006/relationships/slideLayout" Target="../slideLayouts/slideLayout6.xml"/></Relationships>
</file>

<file path=ppt/slides/_rels/slide23.xml.rels><?xml version="1.0" encoding="UTF-8" standalone="yes"?>
<Relationships xmlns="http://schemas.openxmlformats.org/package/2006/relationships"><Relationship Id="rId2" Type="http://schemas.openxmlformats.org/officeDocument/2006/relationships/image" Target="../media/image34.png"/><Relationship Id="rId1" Type="http://schemas.openxmlformats.org/officeDocument/2006/relationships/slideLayout" Target="../slideLayouts/slideLayout6.xml"/></Relationships>
</file>

<file path=ppt/slides/_rels/slide24.xml.rels><?xml version="1.0" encoding="UTF-8" standalone="yes"?>
<Relationships xmlns="http://schemas.openxmlformats.org/package/2006/relationships"><Relationship Id="rId2" Type="http://schemas.openxmlformats.org/officeDocument/2006/relationships/image" Target="../media/image35.png"/><Relationship Id="rId1" Type="http://schemas.openxmlformats.org/officeDocument/2006/relationships/slideLayout" Target="../slideLayouts/slideLayout6.xml"/></Relationships>
</file>

<file path=ppt/slides/_rels/slide25.xml.rels><?xml version="1.0" encoding="UTF-8" standalone="yes"?>
<Relationships xmlns="http://schemas.openxmlformats.org/package/2006/relationships"><Relationship Id="rId1" Type="http://schemas.openxmlformats.org/officeDocument/2006/relationships/slideLayout" Target="../slideLayouts/slideLayout6.xml"/></Relationships>
</file>

<file path=ppt/slides/_rels/slide26.xml.rels><?xml version="1.0" encoding="UTF-8" standalone="yes"?>
<Relationships xmlns="http://schemas.openxmlformats.org/package/2006/relationships"><Relationship Id="rId3" Type="http://schemas.openxmlformats.org/officeDocument/2006/relationships/image" Target="../media/image611.png"/><Relationship Id="rId2" Type="http://schemas.openxmlformats.org/officeDocument/2006/relationships/image" Target="../media/image510.png"/><Relationship Id="rId1" Type="http://schemas.openxmlformats.org/officeDocument/2006/relationships/slideLayout" Target="../slideLayouts/slideLayout6.xml"/><Relationship Id="rId5" Type="http://schemas.openxmlformats.org/officeDocument/2006/relationships/image" Target="../media/image36.png"/><Relationship Id="rId4" Type="http://schemas.openxmlformats.org/officeDocument/2006/relationships/image" Target="../media/image710.png"/></Relationships>
</file>

<file path=ppt/slides/_rels/slide27.xml.rels><?xml version="1.0" encoding="UTF-8" standalone="yes"?>
<Relationships xmlns="http://schemas.openxmlformats.org/package/2006/relationships"><Relationship Id="rId2" Type="http://schemas.openxmlformats.org/officeDocument/2006/relationships/image" Target="../media/image37.png"/><Relationship Id="rId1" Type="http://schemas.openxmlformats.org/officeDocument/2006/relationships/slideLayout" Target="../slideLayouts/slideLayout7.xml"/></Relationships>
</file>

<file path=ppt/slides/_rels/slide28.xml.rels><?xml version="1.0" encoding="UTF-8" standalone="yes"?>
<Relationships xmlns="http://schemas.openxmlformats.org/package/2006/relationships"><Relationship Id="rId1" Type="http://schemas.openxmlformats.org/officeDocument/2006/relationships/slideLayout" Target="../slideLayouts/slideLayout6.xml"/></Relationships>
</file>

<file path=ppt/slides/_rels/slide29.xml.rels><?xml version="1.0" encoding="UTF-8" standalone="yes"?>
<Relationships xmlns="http://schemas.openxmlformats.org/package/2006/relationships"><Relationship Id="rId1" Type="http://schemas.openxmlformats.org/officeDocument/2006/relationships/slideLayout" Target="../slideLayouts/slideLayout6.xml"/></Relationships>
</file>

<file path=ppt/slides/_rels/slide30.xml.rels><?xml version="1.0" encoding="UTF-8" standalone="yes"?>
<Relationships xmlns="http://schemas.openxmlformats.org/package/2006/relationships"><Relationship Id="rId3" Type="http://schemas.openxmlformats.org/officeDocument/2006/relationships/image" Target="../media/image410.png"/><Relationship Id="rId2" Type="http://schemas.openxmlformats.org/officeDocument/2006/relationships/image" Target="../media/image38.jpg"/><Relationship Id="rId1" Type="http://schemas.openxmlformats.org/officeDocument/2006/relationships/slideLayout" Target="../slideLayouts/slideLayout7.xml"/></Relationships>
</file>

<file path=ppt/slides/_rels/slide31.xml.rels><?xml version="1.0" encoding="UTF-8" standalone="yes"?>
<Relationships xmlns="http://schemas.openxmlformats.org/package/2006/relationships"><Relationship Id="rId2" Type="http://schemas.openxmlformats.org/officeDocument/2006/relationships/image" Target="../media/image220.png"/><Relationship Id="rId1" Type="http://schemas.openxmlformats.org/officeDocument/2006/relationships/slideLayout" Target="../slideLayouts/slideLayout7.xml"/></Relationships>
</file>

<file path=ppt/slides/_rels/slide32.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33.xml.rels><?xml version="1.0" encoding="UTF-8" standalone="yes"?>
<Relationships xmlns="http://schemas.openxmlformats.org/package/2006/relationships"><Relationship Id="rId1" Type="http://schemas.openxmlformats.org/officeDocument/2006/relationships/slideLayout" Target="../slideLayouts/slideLayout6.xml"/></Relationships>
</file>

<file path=ppt/slides/_rels/slide34.xml.rels><?xml version="1.0" encoding="UTF-8" standalone="yes"?>
<Relationships xmlns="http://schemas.openxmlformats.org/package/2006/relationships"><Relationship Id="rId3" Type="http://schemas.openxmlformats.org/officeDocument/2006/relationships/image" Target="../media/image40.png"/><Relationship Id="rId2" Type="http://schemas.openxmlformats.org/officeDocument/2006/relationships/image" Target="../media/image39.png"/><Relationship Id="rId1" Type="http://schemas.openxmlformats.org/officeDocument/2006/relationships/slideLayout" Target="../slideLayouts/slideLayout6.xml"/></Relationships>
</file>

<file path=ppt/slides/_rels/slide35.xml.rels><?xml version="1.0" encoding="UTF-8" standalone="yes"?>
<Relationships xmlns="http://schemas.openxmlformats.org/package/2006/relationships"><Relationship Id="rId3" Type="http://schemas.openxmlformats.org/officeDocument/2006/relationships/image" Target="../media/image42.png"/><Relationship Id="rId2" Type="http://schemas.openxmlformats.org/officeDocument/2006/relationships/image" Target="../media/image41.png"/><Relationship Id="rId1" Type="http://schemas.openxmlformats.org/officeDocument/2006/relationships/slideLayout" Target="../slideLayouts/slideLayout6.xml"/></Relationships>
</file>

<file path=ppt/slides/_rels/slide36.xml.rels><?xml version="1.0" encoding="UTF-8" standalone="yes"?>
<Relationships xmlns="http://schemas.openxmlformats.org/package/2006/relationships"><Relationship Id="rId2" Type="http://schemas.openxmlformats.org/officeDocument/2006/relationships/image" Target="../media/image43.png"/><Relationship Id="rId1" Type="http://schemas.openxmlformats.org/officeDocument/2006/relationships/slideLayout" Target="../slideLayouts/slideLayout6.xml"/></Relationships>
</file>

<file path=ppt/slides/_rels/slide37.xml.rels><?xml version="1.0" encoding="UTF-8" standalone="yes"?>
<Relationships xmlns="http://schemas.openxmlformats.org/package/2006/relationships"><Relationship Id="rId2" Type="http://schemas.openxmlformats.org/officeDocument/2006/relationships/image" Target="../media/image44.png"/><Relationship Id="rId1" Type="http://schemas.openxmlformats.org/officeDocument/2006/relationships/slideLayout" Target="../slideLayouts/slideLayout6.xml"/></Relationships>
</file>

<file path=ppt/slides/_rels/slide38.xml.rels><?xml version="1.0" encoding="UTF-8" standalone="yes"?>
<Relationships xmlns="http://schemas.openxmlformats.org/package/2006/relationships"><Relationship Id="rId3" Type="http://schemas.microsoft.com/office/2007/relationships/hdphoto" Target="../media/hdphoto1.wdp"/><Relationship Id="rId2" Type="http://schemas.openxmlformats.org/officeDocument/2006/relationships/image" Target="../media/image45.png"/><Relationship Id="rId1" Type="http://schemas.openxmlformats.org/officeDocument/2006/relationships/slideLayout" Target="../slideLayouts/slideLayout6.xml"/></Relationships>
</file>

<file path=ppt/slides/_rels/slide39.xml.rels><?xml version="1.0" encoding="UTF-8" standalone="yes"?>
<Relationships xmlns="http://schemas.openxmlformats.org/package/2006/relationships"><Relationship Id="rId2" Type="http://schemas.openxmlformats.org/officeDocument/2006/relationships/image" Target="../media/image46.png"/><Relationship Id="rId1" Type="http://schemas.openxmlformats.org/officeDocument/2006/relationships/slideLayout" Target="../slideLayouts/slideLayout6.xml"/></Relationships>
</file>

<file path=ppt/slides/_rels/slide40.xml.rels><?xml version="1.0" encoding="UTF-8" standalone="yes"?>
<Relationships xmlns="http://schemas.openxmlformats.org/package/2006/relationships"><Relationship Id="rId3" Type="http://schemas.openxmlformats.org/officeDocument/2006/relationships/image" Target="../media/image48.png"/><Relationship Id="rId2" Type="http://schemas.openxmlformats.org/officeDocument/2006/relationships/image" Target="../media/image47.png"/><Relationship Id="rId1" Type="http://schemas.openxmlformats.org/officeDocument/2006/relationships/slideLayout" Target="../slideLayouts/slideLayout6.xml"/></Relationships>
</file>

<file path=ppt/slides/_rels/slide41.xml.rels><?xml version="1.0" encoding="UTF-8" standalone="yes"?>
<Relationships xmlns="http://schemas.openxmlformats.org/package/2006/relationships"><Relationship Id="rId3" Type="http://schemas.openxmlformats.org/officeDocument/2006/relationships/image" Target="../media/image50.png"/><Relationship Id="rId2" Type="http://schemas.openxmlformats.org/officeDocument/2006/relationships/image" Target="../media/image49.png"/><Relationship Id="rId1" Type="http://schemas.openxmlformats.org/officeDocument/2006/relationships/slideLayout" Target="../slideLayouts/slideLayout6.xml"/></Relationships>
</file>

<file path=ppt/slides/_rels/slide42.xml.rels><?xml version="1.0" encoding="UTF-8" standalone="yes"?>
<Relationships xmlns="http://schemas.openxmlformats.org/package/2006/relationships"><Relationship Id="rId3" Type="http://schemas.openxmlformats.org/officeDocument/2006/relationships/image" Target="../media/image52.png"/><Relationship Id="rId2" Type="http://schemas.openxmlformats.org/officeDocument/2006/relationships/image" Target="../media/image51.png"/><Relationship Id="rId1" Type="http://schemas.openxmlformats.org/officeDocument/2006/relationships/slideLayout" Target="../slideLayouts/slideLayout6.xml"/></Relationships>
</file>

<file path=ppt/slides/_rels/slide43.xml.rels><?xml version="1.0" encoding="UTF-8" standalone="yes"?>
<Relationships xmlns="http://schemas.openxmlformats.org/package/2006/relationships"><Relationship Id="rId3" Type="http://schemas.openxmlformats.org/officeDocument/2006/relationships/image" Target="../media/image54.png"/><Relationship Id="rId2" Type="http://schemas.openxmlformats.org/officeDocument/2006/relationships/image" Target="../media/image53.png"/><Relationship Id="rId1" Type="http://schemas.openxmlformats.org/officeDocument/2006/relationships/slideLayout" Target="../slideLayouts/slideLayout6.xml"/></Relationships>
</file>

<file path=ppt/slides/_rels/slide44.xml.rels><?xml version="1.0" encoding="UTF-8" standalone="yes"?>
<Relationships xmlns="http://schemas.openxmlformats.org/package/2006/relationships"><Relationship Id="rId3" Type="http://schemas.openxmlformats.org/officeDocument/2006/relationships/image" Target="../media/image56.png"/><Relationship Id="rId2" Type="http://schemas.openxmlformats.org/officeDocument/2006/relationships/image" Target="../media/image55.png"/><Relationship Id="rId1" Type="http://schemas.openxmlformats.org/officeDocument/2006/relationships/slideLayout" Target="../slideLayouts/slideLayout6.xml"/></Relationships>
</file>

<file path=ppt/slides/_rels/slide45.xml.rels><?xml version="1.0" encoding="UTF-8" standalone="yes"?>
<Relationships xmlns="http://schemas.openxmlformats.org/package/2006/relationships"><Relationship Id="rId3" Type="http://schemas.openxmlformats.org/officeDocument/2006/relationships/image" Target="../media/image58.png"/><Relationship Id="rId2" Type="http://schemas.openxmlformats.org/officeDocument/2006/relationships/image" Target="../media/image57.png"/><Relationship Id="rId1" Type="http://schemas.openxmlformats.org/officeDocument/2006/relationships/slideLayout" Target="../slideLayouts/slideLayout6.xml"/></Relationships>
</file>

<file path=ppt/slides/_rels/slide46.xml.rels><?xml version="1.0" encoding="UTF-8" standalone="yes"?>
<Relationships xmlns="http://schemas.openxmlformats.org/package/2006/relationships"><Relationship Id="rId1" Type="http://schemas.openxmlformats.org/officeDocument/2006/relationships/slideLayout" Target="../slideLayouts/slideLayout6.xml"/></Relationships>
</file>

<file path=ppt/slides/_rels/slide47.xml.rels><?xml version="1.0" encoding="UTF-8" standalone="yes"?>
<Relationships xmlns="http://schemas.openxmlformats.org/package/2006/relationships"><Relationship Id="rId3" Type="http://schemas.openxmlformats.org/officeDocument/2006/relationships/image" Target="../media/image60.png"/><Relationship Id="rId2" Type="http://schemas.openxmlformats.org/officeDocument/2006/relationships/image" Target="../media/image59.png"/><Relationship Id="rId1" Type="http://schemas.openxmlformats.org/officeDocument/2006/relationships/slideLayout" Target="../slideLayouts/slideLayout6.xml"/></Relationships>
</file>

<file path=ppt/slides/_rels/slide48.xml.rels><?xml version="1.0" encoding="UTF-8" standalone="yes"?>
<Relationships xmlns="http://schemas.openxmlformats.org/package/2006/relationships"><Relationship Id="rId3" Type="http://schemas.openxmlformats.org/officeDocument/2006/relationships/image" Target="../media/image62.png"/><Relationship Id="rId2" Type="http://schemas.openxmlformats.org/officeDocument/2006/relationships/image" Target="../media/image61.png"/><Relationship Id="rId1" Type="http://schemas.openxmlformats.org/officeDocument/2006/relationships/slideLayout" Target="../slideLayouts/slideLayout6.xml"/></Relationships>
</file>

<file path=ppt/slides/_rels/slide49.xml.rels><?xml version="1.0" encoding="UTF-8" standalone="yes"?>
<Relationships xmlns="http://schemas.openxmlformats.org/package/2006/relationships"><Relationship Id="rId3" Type="http://schemas.openxmlformats.org/officeDocument/2006/relationships/image" Target="../media/image64.png"/><Relationship Id="rId2" Type="http://schemas.openxmlformats.org/officeDocument/2006/relationships/image" Target="../media/image63.png"/><Relationship Id="rId1" Type="http://schemas.openxmlformats.org/officeDocument/2006/relationships/slideLayout" Target="../slideLayouts/slideLayout7.xml"/></Relationships>
</file>

<file path=ppt/slides/_rels/slide50.xml.rels><?xml version="1.0" encoding="UTF-8" standalone="yes"?>
<Relationships xmlns="http://schemas.openxmlformats.org/package/2006/relationships"><Relationship Id="rId3" Type="http://schemas.openxmlformats.org/officeDocument/2006/relationships/image" Target="../media/image66.png"/><Relationship Id="rId2" Type="http://schemas.openxmlformats.org/officeDocument/2006/relationships/image" Target="../media/image65.png"/><Relationship Id="rId1" Type="http://schemas.openxmlformats.org/officeDocument/2006/relationships/slideLayout" Target="../slideLayouts/slideLayout6.xml"/><Relationship Id="rId4" Type="http://schemas.openxmlformats.org/officeDocument/2006/relationships/image" Target="../media/image290.png"/></Relationships>
</file>

<file path=ppt/slides/_rels/slide51.xml.rels><?xml version="1.0" encoding="UTF-8" standalone="yes"?>
<Relationships xmlns="http://schemas.openxmlformats.org/package/2006/relationships"><Relationship Id="rId3" Type="http://schemas.openxmlformats.org/officeDocument/2006/relationships/image" Target="../media/image68.png"/><Relationship Id="rId2" Type="http://schemas.openxmlformats.org/officeDocument/2006/relationships/image" Target="../media/image67.png"/><Relationship Id="rId1" Type="http://schemas.openxmlformats.org/officeDocument/2006/relationships/slideLayout" Target="../slideLayouts/slideLayout6.xml"/></Relationships>
</file>

<file path=ppt/slides/_rels/slide52.xml.rels><?xml version="1.0" encoding="UTF-8" standalone="yes"?>
<Relationships xmlns="http://schemas.openxmlformats.org/package/2006/relationships"><Relationship Id="rId2" Type="http://schemas.openxmlformats.org/officeDocument/2006/relationships/image" Target="../media/image69.png"/><Relationship Id="rId1" Type="http://schemas.openxmlformats.org/officeDocument/2006/relationships/slideLayout" Target="../slideLayouts/slideLayout6.xml"/></Relationships>
</file>

<file path=ppt/slides/_rels/slide53.xml.rels><?xml version="1.0" encoding="UTF-8" standalone="yes"?>
<Relationships xmlns="http://schemas.openxmlformats.org/package/2006/relationships"><Relationship Id="rId3" Type="http://schemas.openxmlformats.org/officeDocument/2006/relationships/image" Target="../media/image330.png"/><Relationship Id="rId2" Type="http://schemas.openxmlformats.org/officeDocument/2006/relationships/image" Target="../media/image320.png"/><Relationship Id="rId1" Type="http://schemas.openxmlformats.org/officeDocument/2006/relationships/slideLayout" Target="../slideLayouts/slideLayout6.xml"/></Relationships>
</file>

<file path=ppt/slides/_rels/slide54.xml.rels><?xml version="1.0" encoding="UTF-8" standalone="yes"?>
<Relationships xmlns="http://schemas.openxmlformats.org/package/2006/relationships"><Relationship Id="rId3" Type="http://schemas.openxmlformats.org/officeDocument/2006/relationships/image" Target="../media/image71.png"/><Relationship Id="rId2" Type="http://schemas.openxmlformats.org/officeDocument/2006/relationships/image" Target="../media/image70.png"/><Relationship Id="rId1" Type="http://schemas.openxmlformats.org/officeDocument/2006/relationships/slideLayout" Target="../slideLayouts/slideLayout6.xml"/></Relationships>
</file>

<file path=ppt/slides/_rels/slide55.xml.rels><?xml version="1.0" encoding="UTF-8" standalone="yes"?>
<Relationships xmlns="http://schemas.openxmlformats.org/package/2006/relationships"><Relationship Id="rId2" Type="http://schemas.openxmlformats.org/officeDocument/2006/relationships/image" Target="../media/image72.png"/><Relationship Id="rId1" Type="http://schemas.openxmlformats.org/officeDocument/2006/relationships/slideLayout" Target="../slideLayouts/slideLayout6.xml"/></Relationships>
</file>

<file path=ppt/slides/_rels/slide56.xml.rels><?xml version="1.0" encoding="UTF-8" standalone="yes"?>
<Relationships xmlns="http://schemas.openxmlformats.org/package/2006/relationships"><Relationship Id="rId3" Type="http://schemas.openxmlformats.org/officeDocument/2006/relationships/image" Target="../media/image74.png"/><Relationship Id="rId2" Type="http://schemas.openxmlformats.org/officeDocument/2006/relationships/image" Target="../media/image73.png"/><Relationship Id="rId1" Type="http://schemas.openxmlformats.org/officeDocument/2006/relationships/slideLayout" Target="../slideLayouts/slideLayout6.xml"/></Relationships>
</file>

<file path=ppt/slides/_rels/slide57.xml.rels><?xml version="1.0" encoding="UTF-8" standalone="yes"?>
<Relationships xmlns="http://schemas.openxmlformats.org/package/2006/relationships"><Relationship Id="rId3" Type="http://schemas.openxmlformats.org/officeDocument/2006/relationships/image" Target="../media/image76.png"/><Relationship Id="rId2" Type="http://schemas.openxmlformats.org/officeDocument/2006/relationships/image" Target="../media/image75.png"/><Relationship Id="rId1" Type="http://schemas.openxmlformats.org/officeDocument/2006/relationships/slideLayout" Target="../slideLayouts/slideLayout6.xml"/></Relationships>
</file>

<file path=ppt/slides/_rels/slide58.xml.rels><?xml version="1.0" encoding="UTF-8" standalone="yes"?>
<Relationships xmlns="http://schemas.openxmlformats.org/package/2006/relationships"><Relationship Id="rId3" Type="http://schemas.openxmlformats.org/officeDocument/2006/relationships/image" Target="../media/image78.png"/><Relationship Id="rId2" Type="http://schemas.openxmlformats.org/officeDocument/2006/relationships/image" Target="../media/image77.png"/><Relationship Id="rId1" Type="http://schemas.openxmlformats.org/officeDocument/2006/relationships/slideLayout" Target="../slideLayouts/slideLayout6.xml"/></Relationships>
</file>

<file path=ppt/slides/_rels/slide59.xml.rels><?xml version="1.0" encoding="UTF-8" standalone="yes"?>
<Relationships xmlns="http://schemas.openxmlformats.org/package/2006/relationships"><Relationship Id="rId2" Type="http://schemas.openxmlformats.org/officeDocument/2006/relationships/image" Target="../media/image79.png"/><Relationship Id="rId1" Type="http://schemas.openxmlformats.org/officeDocument/2006/relationships/slideLayout" Target="../slideLayouts/slideLayout6.xml"/></Relationships>
</file>

<file path=ppt/slides/_rels/slide60.xml.rels><?xml version="1.0" encoding="UTF-8" standalone="yes"?>
<Relationships xmlns="http://schemas.openxmlformats.org/package/2006/relationships"><Relationship Id="rId2" Type="http://schemas.openxmlformats.org/officeDocument/2006/relationships/image" Target="../media/image80.png"/><Relationship Id="rId1" Type="http://schemas.openxmlformats.org/officeDocument/2006/relationships/slideLayout" Target="../slideLayouts/slideLayout6.xml"/></Relationships>
</file>

<file path=ppt/slides/_rels/slide61.xml.rels><?xml version="1.0" encoding="UTF-8" standalone="yes"?>
<Relationships xmlns="http://schemas.openxmlformats.org/package/2006/relationships"><Relationship Id="rId2" Type="http://schemas.openxmlformats.org/officeDocument/2006/relationships/image" Target="../media/image81.png"/><Relationship Id="rId1" Type="http://schemas.openxmlformats.org/officeDocument/2006/relationships/slideLayout" Target="../slideLayouts/slideLayout6.xml"/></Relationships>
</file>

<file path=ppt/slides/_rels/slide62.xml.rels><?xml version="1.0" encoding="UTF-8" standalone="yes"?>
<Relationships xmlns="http://schemas.openxmlformats.org/package/2006/relationships"><Relationship Id="rId3" Type="http://schemas.openxmlformats.org/officeDocument/2006/relationships/image" Target="../media/image440.png"/><Relationship Id="rId2" Type="http://schemas.openxmlformats.org/officeDocument/2006/relationships/image" Target="../media/image82.png"/><Relationship Id="rId1" Type="http://schemas.openxmlformats.org/officeDocument/2006/relationships/slideLayout" Target="../slideLayouts/slideLayout6.xml"/></Relationships>
</file>

<file path=ppt/slides/_rels/slide63.xml.rels><?xml version="1.0" encoding="UTF-8" standalone="yes"?>
<Relationships xmlns="http://schemas.openxmlformats.org/package/2006/relationships"><Relationship Id="rId3" Type="http://schemas.openxmlformats.org/officeDocument/2006/relationships/image" Target="../media/image84.png"/><Relationship Id="rId2" Type="http://schemas.openxmlformats.org/officeDocument/2006/relationships/image" Target="../media/image83.png"/><Relationship Id="rId1" Type="http://schemas.openxmlformats.org/officeDocument/2006/relationships/slideLayout" Target="../slideLayouts/slideLayout7.xml"/><Relationship Id="rId4" Type="http://schemas.openxmlformats.org/officeDocument/2006/relationships/image" Target="../media/image85.png"/></Relationships>
</file>

<file path=ppt/slides/_rels/slide64.xml.rels><?xml version="1.0" encoding="UTF-8" standalone="yes"?>
<Relationships xmlns="http://schemas.openxmlformats.org/package/2006/relationships"><Relationship Id="rId2" Type="http://schemas.openxmlformats.org/officeDocument/2006/relationships/image" Target="../media/image86.png"/><Relationship Id="rId1" Type="http://schemas.openxmlformats.org/officeDocument/2006/relationships/slideLayout" Target="../slideLayouts/slideLayout7.xml"/></Relationships>
</file>

<file path=ppt/slides/_rels/slide65.xml.rels><?xml version="1.0" encoding="UTF-8" standalone="yes"?>
<Relationships xmlns="http://schemas.openxmlformats.org/package/2006/relationships"><Relationship Id="rId2" Type="http://schemas.openxmlformats.org/officeDocument/2006/relationships/image" Target="../media/image87.png"/><Relationship Id="rId1" Type="http://schemas.openxmlformats.org/officeDocument/2006/relationships/slideLayout" Target="../slideLayouts/slideLayout7.xml"/></Relationships>
</file>

<file path=ppt/slides/_rels/slide66.xml.rels><?xml version="1.0" encoding="UTF-8" standalone="yes"?>
<Relationships xmlns="http://schemas.openxmlformats.org/package/2006/relationships"><Relationship Id="rId3" Type="http://schemas.openxmlformats.org/officeDocument/2006/relationships/image" Target="../media/image89.emf"/><Relationship Id="rId2" Type="http://schemas.openxmlformats.org/officeDocument/2006/relationships/image" Target="../media/image88.png"/><Relationship Id="rId1" Type="http://schemas.openxmlformats.org/officeDocument/2006/relationships/slideLayout" Target="../slideLayouts/slideLayout7.xml"/></Relationships>
</file>

<file path=ppt/slides/_rels/slide67.xml.rels><?xml version="1.0" encoding="UTF-8" standalone="yes"?>
<Relationships xmlns="http://schemas.openxmlformats.org/package/2006/relationships"><Relationship Id="rId1" Type="http://schemas.openxmlformats.org/officeDocument/2006/relationships/slideLayout" Target="../slideLayouts/slideLayout6.xml"/></Relationships>
</file>

<file path=ppt/slides/_rels/slide68.xml.rels><?xml version="1.0" encoding="UTF-8" standalone="yes"?>
<Relationships xmlns="http://schemas.openxmlformats.org/package/2006/relationships"><Relationship Id="rId2" Type="http://schemas.openxmlformats.org/officeDocument/2006/relationships/image" Target="../media/image90.png"/><Relationship Id="rId1" Type="http://schemas.openxmlformats.org/officeDocument/2006/relationships/slideLayout" Target="../slideLayouts/slideLayout7.xml"/></Relationships>
</file>

<file path=ppt/slides/_rels/slide69.xml.rels><?xml version="1.0" encoding="UTF-8" standalone="yes"?>
<Relationships xmlns="http://schemas.openxmlformats.org/package/2006/relationships"><Relationship Id="rId2" Type="http://schemas.openxmlformats.org/officeDocument/2006/relationships/image" Target="../media/image530.png"/><Relationship Id="rId1" Type="http://schemas.openxmlformats.org/officeDocument/2006/relationships/slideLayout" Target="../slideLayouts/slideLayout7.xml"/></Relationships>
</file>

<file path=ppt/slides/_rels/slide70.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71.xml.rels><?xml version="1.0" encoding="UTF-8" standalone="yes"?>
<Relationships xmlns="http://schemas.openxmlformats.org/package/2006/relationships"><Relationship Id="rId3" Type="http://schemas.openxmlformats.org/officeDocument/2006/relationships/image" Target="../media/image91.png"/><Relationship Id="rId2" Type="http://schemas.openxmlformats.org/officeDocument/2006/relationships/image" Target="../media/image540.png"/><Relationship Id="rId1" Type="http://schemas.openxmlformats.org/officeDocument/2006/relationships/slideLayout" Target="../slideLayouts/slideLayout6.xml"/><Relationship Id="rId4" Type="http://schemas.openxmlformats.org/officeDocument/2006/relationships/image" Target="../media/image560.png"/></Relationships>
</file>

<file path=ppt/slides/_rels/slide72.xml.rels><?xml version="1.0" encoding="UTF-8" standalone="yes"?>
<Relationships xmlns="http://schemas.openxmlformats.org/package/2006/relationships"><Relationship Id="rId3" Type="http://schemas.openxmlformats.org/officeDocument/2006/relationships/image" Target="../media/image93.png"/><Relationship Id="rId2" Type="http://schemas.openxmlformats.org/officeDocument/2006/relationships/image" Target="../media/image92.png"/><Relationship Id="rId1" Type="http://schemas.openxmlformats.org/officeDocument/2006/relationships/slideLayout" Target="../slideLayouts/slideLayout6.xml"/><Relationship Id="rId4" Type="http://schemas.openxmlformats.org/officeDocument/2006/relationships/image" Target="../media/image590.png"/></Relationships>
</file>

<file path=ppt/slides/_rels/slide73.xml.rels><?xml version="1.0" encoding="UTF-8" standalone="yes"?>
<Relationships xmlns="http://schemas.openxmlformats.org/package/2006/relationships"><Relationship Id="rId3" Type="http://schemas.openxmlformats.org/officeDocument/2006/relationships/image" Target="../media/image610.png"/><Relationship Id="rId7" Type="http://schemas.openxmlformats.org/officeDocument/2006/relationships/image" Target="../media/image280.png"/><Relationship Id="rId2" Type="http://schemas.openxmlformats.org/officeDocument/2006/relationships/image" Target="../media/image94.png"/><Relationship Id="rId1" Type="http://schemas.openxmlformats.org/officeDocument/2006/relationships/slideLayout" Target="../slideLayouts/slideLayout6.xml"/><Relationship Id="rId6" Type="http://schemas.openxmlformats.org/officeDocument/2006/relationships/image" Target="../media/image270.png"/><Relationship Id="rId5" Type="http://schemas.openxmlformats.org/officeDocument/2006/relationships/image" Target="../media/image630.png"/><Relationship Id="rId4" Type="http://schemas.openxmlformats.org/officeDocument/2006/relationships/image" Target="../media/image620.png"/></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タイトル 1"/>
          <p:cNvSpPr>
            <a:spLocks noGrp="1"/>
          </p:cNvSpPr>
          <p:nvPr>
            <p:ph type="ctrTitle"/>
          </p:nvPr>
        </p:nvSpPr>
        <p:spPr>
          <a:xfrm>
            <a:off x="297951" y="1676900"/>
            <a:ext cx="8578921" cy="1790700"/>
          </a:xfrm>
        </p:spPr>
        <p:txBody>
          <a:bodyPr/>
          <a:lstStyle/>
          <a:p>
            <a:br>
              <a:rPr lang="en-US" altLang="ja-JP" sz="4800" dirty="0"/>
            </a:br>
            <a:r>
              <a:rPr kumimoji="1" lang="en-US" altLang="ja-JP" sz="4800" dirty="0"/>
              <a:t>INC-ELF</a:t>
            </a:r>
            <a:r>
              <a:rPr kumimoji="1" lang="ja-JP" altLang="en-US" sz="4800" dirty="0"/>
              <a:t>モデルによる</a:t>
            </a:r>
            <a:br>
              <a:rPr kumimoji="1" lang="en-US" altLang="ja-JP" sz="4800" dirty="0"/>
            </a:br>
            <a:r>
              <a:rPr kumimoji="1" lang="en-US" altLang="ja-JP" sz="4800" dirty="0"/>
              <a:t>α</a:t>
            </a:r>
            <a:r>
              <a:rPr kumimoji="1" lang="ja-JP" altLang="en-US" sz="4800" dirty="0"/>
              <a:t>粒子入射反応計算の現状</a:t>
            </a:r>
          </a:p>
        </p:txBody>
      </p:sp>
      <p:sp>
        <p:nvSpPr>
          <p:cNvPr id="5" name="正方形/長方形 4"/>
          <p:cNvSpPr/>
          <p:nvPr/>
        </p:nvSpPr>
        <p:spPr>
          <a:xfrm>
            <a:off x="0" y="4057584"/>
            <a:ext cx="9143999" cy="830997"/>
          </a:xfrm>
          <a:prstGeom prst="rect">
            <a:avLst/>
          </a:prstGeom>
        </p:spPr>
        <p:txBody>
          <a:bodyPr wrap="square">
            <a:spAutoFit/>
          </a:bodyPr>
          <a:lstStyle/>
          <a:p>
            <a:pPr algn="ctr">
              <a:spcAft>
                <a:spcPts val="0"/>
              </a:spcAft>
            </a:pPr>
            <a:r>
              <a:rPr lang="en-US" altLang="ja-JP" sz="2400" kern="100" dirty="0">
                <a:latin typeface="Times New Roman" panose="02020603050405020304" pitchFamily="18" charset="0"/>
                <a:ea typeface="ＭＳ 明朝" panose="02020609040205080304" pitchFamily="17" charset="-128"/>
                <a:cs typeface="Times New Roman" panose="02020603050405020304" pitchFamily="18" charset="0"/>
              </a:rPr>
              <a:t>*</a:t>
            </a:r>
            <a:r>
              <a:rPr lang="ja-JP" altLang="en-US" sz="2400" kern="100" dirty="0">
                <a:latin typeface="Times New Roman" panose="02020603050405020304" pitchFamily="18" charset="0"/>
                <a:ea typeface="ＭＳ 明朝" panose="02020609040205080304" pitchFamily="17" charset="-128"/>
                <a:cs typeface="Times New Roman" panose="02020603050405020304" pitchFamily="18" charset="0"/>
              </a:rPr>
              <a:t>古田稔将</a:t>
            </a:r>
            <a:r>
              <a:rPr lang="en-US" altLang="ja-JP" sz="2400" kern="100" baseline="30000" dirty="0">
                <a:latin typeface="Times New Roman" panose="02020603050405020304" pitchFamily="18" charset="0"/>
                <a:ea typeface="ＭＳ 明朝" panose="02020609040205080304" pitchFamily="17" charset="-128"/>
                <a:cs typeface="Times New Roman" panose="02020603050405020304" pitchFamily="18" charset="0"/>
              </a:rPr>
              <a:t>1</a:t>
            </a:r>
            <a:r>
              <a:rPr lang="ja-JP" altLang="ja-JP" sz="2400" kern="100" dirty="0">
                <a:latin typeface="Times New Roman" panose="02020603050405020304" pitchFamily="18" charset="0"/>
                <a:ea typeface="ＭＳ 明朝" panose="02020609040205080304" pitchFamily="17" charset="-128"/>
                <a:cs typeface="Times New Roman" panose="02020603050405020304" pitchFamily="18" charset="0"/>
              </a:rPr>
              <a:t>、</a:t>
            </a:r>
            <a:r>
              <a:rPr lang="ja-JP" altLang="en-US" sz="2400" kern="100" dirty="0">
                <a:latin typeface="Times New Roman" panose="02020603050405020304" pitchFamily="18" charset="0"/>
                <a:ea typeface="ＭＳ 明朝" panose="02020609040205080304" pitchFamily="17" charset="-128"/>
                <a:cs typeface="Times New Roman" panose="02020603050405020304" pitchFamily="18" charset="0"/>
              </a:rPr>
              <a:t>魚住 裕介</a:t>
            </a:r>
            <a:r>
              <a:rPr lang="en-US" altLang="ja-JP" sz="2400" kern="100" baseline="30000" dirty="0">
                <a:latin typeface="Times New Roman" panose="02020603050405020304" pitchFamily="18" charset="0"/>
                <a:ea typeface="ＭＳ 明朝" panose="02020609040205080304" pitchFamily="17" charset="-128"/>
                <a:cs typeface="Times New Roman" panose="02020603050405020304" pitchFamily="18" charset="0"/>
              </a:rPr>
              <a:t>1</a:t>
            </a:r>
            <a:r>
              <a:rPr lang="ja-JP" altLang="ja-JP" sz="2400" kern="100" dirty="0">
                <a:latin typeface="Times New Roman" panose="02020603050405020304" pitchFamily="18" charset="0"/>
                <a:ea typeface="ＭＳ 明朝" panose="02020609040205080304" pitchFamily="17" charset="-128"/>
                <a:cs typeface="Times New Roman" panose="02020603050405020304" pitchFamily="18" charset="0"/>
              </a:rPr>
              <a:t>、山口</a:t>
            </a:r>
            <a:r>
              <a:rPr lang="ja-JP" altLang="ja-JP" sz="2400" kern="100" dirty="0">
                <a:latin typeface="游明朝" panose="02020400000000000000" pitchFamily="18" charset="-128"/>
                <a:ea typeface="Times New Roman" panose="02020603050405020304" pitchFamily="18" charset="0"/>
                <a:cs typeface="Times New Roman" panose="02020603050405020304" pitchFamily="18" charset="0"/>
              </a:rPr>
              <a:t> </a:t>
            </a:r>
            <a:r>
              <a:rPr lang="ja-JP" altLang="ja-JP" sz="2400" kern="100" dirty="0">
                <a:latin typeface="Times New Roman" panose="02020603050405020304" pitchFamily="18" charset="0"/>
                <a:ea typeface="ＭＳ 明朝" panose="02020609040205080304" pitchFamily="17" charset="-128"/>
                <a:cs typeface="Times New Roman" panose="02020603050405020304" pitchFamily="18" charset="0"/>
              </a:rPr>
              <a:t>雄司</a:t>
            </a:r>
            <a:r>
              <a:rPr lang="en-US" altLang="ja-JP" sz="2400" kern="100" baseline="30000" dirty="0">
                <a:latin typeface="Times New Roman" panose="02020603050405020304" pitchFamily="18" charset="0"/>
                <a:ea typeface="ＭＳ 明朝" panose="02020609040205080304" pitchFamily="17" charset="-128"/>
                <a:cs typeface="Times New Roman" panose="02020603050405020304" pitchFamily="18" charset="0"/>
              </a:rPr>
              <a:t>2</a:t>
            </a:r>
            <a:r>
              <a:rPr lang="en-US" altLang="ja-JP" sz="2400" kern="100" dirty="0">
                <a:latin typeface="Times New Roman" panose="02020603050405020304" pitchFamily="18" charset="0"/>
                <a:ea typeface="ＭＳ 明朝" panose="02020609040205080304" pitchFamily="17" charset="-128"/>
                <a:cs typeface="Times New Roman" panose="02020603050405020304" pitchFamily="18" charset="0"/>
              </a:rPr>
              <a:t> </a:t>
            </a:r>
            <a:endParaRPr lang="ja-JP" altLang="ja-JP" sz="2000" kern="100" baseline="30000" dirty="0">
              <a:latin typeface="游明朝" panose="02020400000000000000" pitchFamily="18" charset="-128"/>
              <a:ea typeface="游明朝" panose="02020400000000000000" pitchFamily="18" charset="-128"/>
              <a:cs typeface="Times New Roman" panose="02020603050405020304" pitchFamily="18" charset="0"/>
            </a:endParaRPr>
          </a:p>
          <a:p>
            <a:pPr algn="ctr"/>
            <a:r>
              <a:rPr lang="ja-JP" altLang="en-US" sz="2400" baseline="30000" dirty="0">
                <a:latin typeface="Times New Roman" panose="02020603050405020304" pitchFamily="18" charset="0"/>
                <a:ea typeface="ＭＳ 明朝" panose="02020609040205080304" pitchFamily="17" charset="-128"/>
              </a:rPr>
              <a:t>　　</a:t>
            </a:r>
            <a:r>
              <a:rPr lang="en-US" altLang="ja-JP" sz="2400" baseline="30000" dirty="0">
                <a:latin typeface="Times New Roman" panose="02020603050405020304" pitchFamily="18" charset="0"/>
                <a:ea typeface="ＭＳ 明朝" panose="02020609040205080304" pitchFamily="17" charset="-128"/>
              </a:rPr>
              <a:t>1</a:t>
            </a:r>
            <a:r>
              <a:rPr lang="ja-JP" altLang="ja-JP" sz="2400" dirty="0">
                <a:latin typeface="Times New Roman" panose="02020603050405020304" pitchFamily="18" charset="0"/>
                <a:ea typeface="ＭＳ 明朝" panose="02020609040205080304" pitchFamily="17" charset="-128"/>
                <a:cs typeface="Times New Roman" panose="02020603050405020304" pitchFamily="18" charset="0"/>
              </a:rPr>
              <a:t>九州大学，</a:t>
            </a:r>
            <a:r>
              <a:rPr lang="en-US" altLang="ja-JP" sz="2400" baseline="30000" dirty="0">
                <a:latin typeface="Times New Roman" panose="02020603050405020304" pitchFamily="18" charset="0"/>
                <a:ea typeface="ＭＳ 明朝" panose="02020609040205080304" pitchFamily="17" charset="-128"/>
              </a:rPr>
              <a:t>2</a:t>
            </a:r>
            <a:r>
              <a:rPr lang="en-US" altLang="ja-JP" sz="2400" dirty="0">
                <a:latin typeface="Times New Roman" panose="02020603050405020304" pitchFamily="18" charset="0"/>
                <a:ea typeface="ＭＳ 明朝" panose="02020609040205080304" pitchFamily="17" charset="-128"/>
              </a:rPr>
              <a:t>JAEA</a:t>
            </a:r>
            <a:endParaRPr lang="ja-JP" altLang="en-US" sz="2400" dirty="0"/>
          </a:p>
        </p:txBody>
      </p:sp>
    </p:spTree>
    <p:extLst>
      <p:ext uri="{BB962C8B-B14F-4D97-AF65-F5344CB8AC3E}">
        <p14:creationId xmlns:p14="http://schemas.microsoft.com/office/powerpoint/2010/main" val="822153275"/>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テキスト ボックス 2">
            <a:extLst>
              <a:ext uri="{FF2B5EF4-FFF2-40B4-BE49-F238E27FC236}">
                <a16:creationId xmlns:a16="http://schemas.microsoft.com/office/drawing/2014/main" id="{26518104-C267-D033-3AD6-B0EC4D960E0F}"/>
              </a:ext>
            </a:extLst>
          </p:cNvPr>
          <p:cNvSpPr txBox="1"/>
          <p:nvPr/>
        </p:nvSpPr>
        <p:spPr>
          <a:xfrm>
            <a:off x="462338" y="914779"/>
            <a:ext cx="7089168" cy="646331"/>
          </a:xfrm>
          <a:prstGeom prst="rect">
            <a:avLst/>
          </a:prstGeom>
          <a:noFill/>
        </p:spPr>
        <p:txBody>
          <a:bodyPr wrap="square" rtlCol="0">
            <a:spAutoFit/>
          </a:bodyPr>
          <a:lstStyle/>
          <a:p>
            <a:r>
              <a:rPr kumimoji="1" lang="ja-JP" altLang="en-US" sz="3600" dirty="0">
                <a:latin typeface="ＭＳ ゴシック" panose="020B0609070205080204" pitchFamily="49" charset="-128"/>
                <a:ea typeface="ＭＳ ゴシック" panose="020B0609070205080204" pitchFamily="49" charset="-128"/>
              </a:rPr>
              <a:t>背景</a:t>
            </a:r>
          </a:p>
        </p:txBody>
      </p:sp>
      <p:sp>
        <p:nvSpPr>
          <p:cNvPr id="9" name="テキスト ボックス 8">
            <a:extLst>
              <a:ext uri="{FF2B5EF4-FFF2-40B4-BE49-F238E27FC236}">
                <a16:creationId xmlns:a16="http://schemas.microsoft.com/office/drawing/2014/main" id="{ED3B9D6C-F2D6-116A-C9E5-C692313D13B1}"/>
              </a:ext>
            </a:extLst>
          </p:cNvPr>
          <p:cNvSpPr txBox="1"/>
          <p:nvPr/>
        </p:nvSpPr>
        <p:spPr>
          <a:xfrm>
            <a:off x="530306" y="1699678"/>
            <a:ext cx="3225905" cy="1692771"/>
          </a:xfrm>
          <a:prstGeom prst="rect">
            <a:avLst/>
          </a:prstGeom>
          <a:noFill/>
        </p:spPr>
        <p:txBody>
          <a:bodyPr wrap="square" rtlCol="0">
            <a:spAutoFit/>
          </a:bodyPr>
          <a:lstStyle/>
          <a:p>
            <a:r>
              <a:rPr kumimoji="1" lang="en-US" altLang="ja-JP" sz="2800" b="1" dirty="0">
                <a:solidFill>
                  <a:srgbClr val="FF0000"/>
                </a:solidFill>
                <a:latin typeface="ＭＳ 明朝" panose="02020609040205080304" pitchFamily="17" charset="-128"/>
                <a:ea typeface="ＭＳ 明朝" panose="02020609040205080304" pitchFamily="17" charset="-128"/>
                <a:cs typeface="Times New Roman" panose="02020603050405020304" pitchFamily="18" charset="0"/>
              </a:rPr>
              <a:t>α</a:t>
            </a:r>
            <a:r>
              <a:rPr kumimoji="1" lang="ja-JP" altLang="en-US" sz="2800" b="1" dirty="0">
                <a:solidFill>
                  <a:srgbClr val="FF0000"/>
                </a:solidFill>
                <a:latin typeface="ＭＳ 明朝" panose="02020609040205080304" pitchFamily="17" charset="-128"/>
                <a:ea typeface="ＭＳ 明朝" panose="02020609040205080304" pitchFamily="17" charset="-128"/>
                <a:cs typeface="Times New Roman" panose="02020603050405020304" pitchFamily="18" charset="0"/>
              </a:rPr>
              <a:t>粒子入射反応</a:t>
            </a:r>
            <a:endParaRPr kumimoji="1" lang="en-US" altLang="ja-JP" sz="2800" b="1" dirty="0">
              <a:solidFill>
                <a:srgbClr val="FF0000"/>
              </a:solidFill>
              <a:latin typeface="ＭＳ 明朝" panose="02020609040205080304" pitchFamily="17" charset="-128"/>
              <a:ea typeface="ＭＳ 明朝" panose="02020609040205080304" pitchFamily="17" charset="-128"/>
              <a:cs typeface="Times New Roman" panose="02020603050405020304" pitchFamily="18" charset="0"/>
            </a:endParaRPr>
          </a:p>
          <a:p>
            <a:r>
              <a:rPr kumimoji="1" lang="ja-JP" altLang="en-US" sz="2400" dirty="0">
                <a:latin typeface="ＭＳ 明朝" panose="02020609040205080304" pitchFamily="17" charset="-128"/>
                <a:ea typeface="ＭＳ 明朝" panose="02020609040205080304" pitchFamily="17" charset="-128"/>
                <a:cs typeface="Times New Roman" panose="02020603050405020304" pitchFamily="18" charset="0"/>
              </a:rPr>
              <a:t>・宇宙開発</a:t>
            </a:r>
            <a:endParaRPr kumimoji="1" lang="en-US" altLang="ja-JP" sz="2400" dirty="0">
              <a:latin typeface="ＭＳ 明朝" panose="02020609040205080304" pitchFamily="17" charset="-128"/>
              <a:ea typeface="ＭＳ 明朝" panose="02020609040205080304" pitchFamily="17" charset="-128"/>
              <a:cs typeface="Times New Roman" panose="02020603050405020304" pitchFamily="18" charset="0"/>
            </a:endParaRPr>
          </a:p>
          <a:p>
            <a:r>
              <a:rPr kumimoji="1" lang="ja-JP" altLang="en-US" sz="2400" dirty="0">
                <a:latin typeface="ＭＳ 明朝" panose="02020609040205080304" pitchFamily="17" charset="-128"/>
                <a:ea typeface="ＭＳ 明朝" panose="02020609040205080304" pitchFamily="17" charset="-128"/>
                <a:cs typeface="Times New Roman" panose="02020603050405020304" pitchFamily="18" charset="0"/>
              </a:rPr>
              <a:t>・原子力関連施設</a:t>
            </a:r>
            <a:endParaRPr kumimoji="1" lang="en-US" altLang="ja-JP" sz="2400" dirty="0">
              <a:latin typeface="ＭＳ 明朝" panose="02020609040205080304" pitchFamily="17" charset="-128"/>
              <a:ea typeface="ＭＳ 明朝" panose="02020609040205080304" pitchFamily="17" charset="-128"/>
              <a:cs typeface="Times New Roman" panose="02020603050405020304" pitchFamily="18" charset="0"/>
            </a:endParaRPr>
          </a:p>
          <a:p>
            <a:r>
              <a:rPr kumimoji="1" lang="ja-JP" altLang="en-US" sz="2400" dirty="0">
                <a:latin typeface="ＭＳ 明朝" panose="02020609040205080304" pitchFamily="17" charset="-128"/>
                <a:ea typeface="ＭＳ 明朝" panose="02020609040205080304" pitchFamily="17" charset="-128"/>
                <a:cs typeface="Times New Roman" panose="02020603050405020304" pitchFamily="18" charset="0"/>
              </a:rPr>
              <a:t>・加速器施設</a:t>
            </a:r>
            <a:endParaRPr kumimoji="1" lang="en-US" altLang="ja-JP" sz="2400" dirty="0">
              <a:latin typeface="ＭＳ 明朝" panose="02020609040205080304" pitchFamily="17" charset="-128"/>
              <a:ea typeface="ＭＳ 明朝" panose="02020609040205080304" pitchFamily="17" charset="-128"/>
              <a:cs typeface="Times New Roman" panose="02020603050405020304" pitchFamily="18" charset="0"/>
            </a:endParaRPr>
          </a:p>
        </p:txBody>
      </p:sp>
      <p:sp>
        <p:nvSpPr>
          <p:cNvPr id="6" name="スライド番号プレースホルダー 5">
            <a:extLst>
              <a:ext uri="{FF2B5EF4-FFF2-40B4-BE49-F238E27FC236}">
                <a16:creationId xmlns:a16="http://schemas.microsoft.com/office/drawing/2014/main" id="{1BA78761-6C8A-6F29-0123-32918B849836}"/>
              </a:ext>
            </a:extLst>
          </p:cNvPr>
          <p:cNvSpPr>
            <a:spLocks noGrp="1"/>
          </p:cNvSpPr>
          <p:nvPr>
            <p:ph type="sldNum" sz="quarter" idx="11"/>
          </p:nvPr>
        </p:nvSpPr>
        <p:spPr/>
        <p:txBody>
          <a:bodyPr/>
          <a:lstStyle/>
          <a:p>
            <a:fld id="{2211DAF9-AAB5-44DD-A5E4-C4C1DB5B2C1E}" type="slidenum">
              <a:rPr kumimoji="1" lang="ja-JP" altLang="en-US" smtClean="0"/>
              <a:t>1</a:t>
            </a:fld>
            <a:endParaRPr kumimoji="1" lang="ja-JP" altLang="en-US"/>
          </a:p>
        </p:txBody>
      </p:sp>
      <p:sp>
        <p:nvSpPr>
          <p:cNvPr id="2" name="テキスト ボックス 1">
            <a:extLst>
              <a:ext uri="{FF2B5EF4-FFF2-40B4-BE49-F238E27FC236}">
                <a16:creationId xmlns:a16="http://schemas.microsoft.com/office/drawing/2014/main" id="{A13C838C-318A-A948-778F-28F7A992FBC2}"/>
              </a:ext>
            </a:extLst>
          </p:cNvPr>
          <p:cNvSpPr txBox="1"/>
          <p:nvPr/>
        </p:nvSpPr>
        <p:spPr>
          <a:xfrm>
            <a:off x="161036" y="4131659"/>
            <a:ext cx="9215919" cy="2339102"/>
          </a:xfrm>
          <a:prstGeom prst="rect">
            <a:avLst/>
          </a:prstGeom>
          <a:noFill/>
        </p:spPr>
        <p:txBody>
          <a:bodyPr wrap="square" rtlCol="0">
            <a:spAutoFit/>
          </a:bodyPr>
          <a:lstStyle/>
          <a:p>
            <a:r>
              <a:rPr kumimoji="1" lang="en-US" altLang="ja-JP" sz="3000" dirty="0">
                <a:solidFill>
                  <a:srgbClr val="FF0000"/>
                </a:solidFill>
                <a:latin typeface="Times New Roman" panose="02020603050405020304" pitchFamily="18" charset="0"/>
                <a:ea typeface="ＭＳ 明朝" panose="02020609040205080304" pitchFamily="17" charset="-128"/>
                <a:cs typeface="Times New Roman" panose="02020603050405020304" pitchFamily="18" charset="0"/>
              </a:rPr>
              <a:t>PHITS(Particle and Heavy Ion Transport code System)</a:t>
            </a:r>
          </a:p>
          <a:p>
            <a:endParaRPr kumimoji="1" lang="en-US" altLang="ja-JP" sz="1400" dirty="0">
              <a:latin typeface="Times New Roman" panose="02020603050405020304" pitchFamily="18" charset="0"/>
              <a:ea typeface="ＭＳ 明朝" panose="02020609040205080304" pitchFamily="17" charset="-128"/>
              <a:cs typeface="Times New Roman" panose="02020603050405020304" pitchFamily="18" charset="0"/>
            </a:endParaRPr>
          </a:p>
          <a:p>
            <a:r>
              <a:rPr kumimoji="1" lang="ja-JP" altLang="en-US" sz="2400" b="1" dirty="0">
                <a:latin typeface="Times New Roman" panose="02020603050405020304" pitchFamily="18" charset="0"/>
                <a:ea typeface="ＭＳ 明朝" panose="02020609040205080304" pitchFamily="17" charset="-128"/>
                <a:cs typeface="Times New Roman" panose="02020603050405020304" pitchFamily="18" charset="0"/>
              </a:rPr>
              <a:t>核反応を記述する物理モデルの例</a:t>
            </a:r>
            <a:endParaRPr kumimoji="1" lang="en-US" altLang="ja-JP" sz="2400" b="1" dirty="0">
              <a:latin typeface="Times New Roman" panose="02020603050405020304" pitchFamily="18" charset="0"/>
              <a:ea typeface="ＭＳ 明朝" panose="02020609040205080304" pitchFamily="17" charset="-128"/>
              <a:cs typeface="Times New Roman" panose="02020603050405020304" pitchFamily="18" charset="0"/>
            </a:endParaRPr>
          </a:p>
          <a:p>
            <a:endParaRPr kumimoji="1" lang="en-US" altLang="ja-JP" sz="600" b="1" dirty="0">
              <a:latin typeface="Times New Roman" panose="02020603050405020304" pitchFamily="18" charset="0"/>
              <a:ea typeface="ＭＳ 明朝" panose="02020609040205080304" pitchFamily="17" charset="-128"/>
              <a:cs typeface="Times New Roman" panose="02020603050405020304" pitchFamily="18" charset="0"/>
            </a:endParaRPr>
          </a:p>
          <a:p>
            <a:pPr defTabSz="447675">
              <a:tabLst>
                <a:tab pos="627063" algn="l"/>
                <a:tab pos="4572000" algn="l"/>
              </a:tabLst>
            </a:pPr>
            <a:r>
              <a:rPr kumimoji="1" lang="en-US" altLang="ja-JP" sz="2400" b="1" dirty="0">
                <a:latin typeface="Times New Roman" panose="02020603050405020304" pitchFamily="18" charset="0"/>
                <a:ea typeface="ＭＳ 明朝" panose="02020609040205080304" pitchFamily="17" charset="-128"/>
                <a:cs typeface="Times New Roman" panose="02020603050405020304" pitchFamily="18" charset="0"/>
              </a:rPr>
              <a:t>INC	</a:t>
            </a:r>
            <a:r>
              <a:rPr kumimoji="1" lang="ja-JP" altLang="en-US" sz="2400" b="1" dirty="0">
                <a:latin typeface="Times New Roman" panose="02020603050405020304" pitchFamily="18" charset="0"/>
                <a:ea typeface="ＭＳ 明朝" panose="02020609040205080304" pitchFamily="17" charset="-128"/>
                <a:cs typeface="Times New Roman" panose="02020603050405020304" pitchFamily="18" charset="0"/>
              </a:rPr>
              <a:t>　：</a:t>
            </a:r>
            <a:r>
              <a:rPr kumimoji="1" lang="en-US" altLang="ja-JP" sz="2400" b="1" dirty="0">
                <a:latin typeface="Times New Roman" panose="02020603050405020304" pitchFamily="18" charset="0"/>
                <a:ea typeface="ＭＳ 明朝" panose="02020609040205080304" pitchFamily="17" charset="-128"/>
                <a:cs typeface="Times New Roman" panose="02020603050405020304" pitchFamily="18" charset="0"/>
              </a:rPr>
              <a:t>Intra-Nuclear Cascade	</a:t>
            </a:r>
            <a:r>
              <a:rPr kumimoji="1" lang="ja-JP" altLang="en-US" sz="2400" b="1" dirty="0">
                <a:latin typeface="Times New Roman" panose="02020603050405020304" pitchFamily="18" charset="0"/>
                <a:ea typeface="ＭＳ 明朝" panose="02020609040205080304" pitchFamily="17" charset="-128"/>
                <a:cs typeface="Times New Roman" panose="02020603050405020304" pitchFamily="18" charset="0"/>
              </a:rPr>
              <a:t>　　　   核内カスケード模型</a:t>
            </a:r>
            <a:endParaRPr kumimoji="1" lang="en-US" altLang="ja-JP" sz="2400" b="1" dirty="0">
              <a:latin typeface="Times New Roman" panose="02020603050405020304" pitchFamily="18" charset="0"/>
              <a:ea typeface="ＭＳ 明朝" panose="02020609040205080304" pitchFamily="17" charset="-128"/>
              <a:cs typeface="Times New Roman" panose="02020603050405020304" pitchFamily="18" charset="0"/>
            </a:endParaRPr>
          </a:p>
          <a:p>
            <a:pPr>
              <a:tabLst>
                <a:tab pos="627063" algn="l"/>
              </a:tabLst>
            </a:pPr>
            <a:r>
              <a:rPr kumimoji="1" lang="en-US" altLang="ja-JP" sz="2400" b="1" dirty="0">
                <a:latin typeface="Times New Roman" panose="02020603050405020304" pitchFamily="18" charset="0"/>
                <a:ea typeface="ＭＳ 明朝" panose="02020609040205080304" pitchFamily="17" charset="-128"/>
                <a:cs typeface="Times New Roman" panose="02020603050405020304" pitchFamily="18" charset="0"/>
              </a:rPr>
              <a:t>QMD	</a:t>
            </a:r>
            <a:r>
              <a:rPr kumimoji="1" lang="ja-JP" altLang="en-US" sz="2400" b="1" dirty="0">
                <a:latin typeface="Times New Roman" panose="02020603050405020304" pitchFamily="18" charset="0"/>
                <a:ea typeface="ＭＳ 明朝" panose="02020609040205080304" pitchFamily="17" charset="-128"/>
                <a:cs typeface="Times New Roman" panose="02020603050405020304" pitchFamily="18" charset="0"/>
              </a:rPr>
              <a:t>：</a:t>
            </a:r>
            <a:r>
              <a:rPr kumimoji="1" lang="en-US" altLang="ja-JP" sz="2400" b="1" dirty="0">
                <a:latin typeface="Times New Roman" panose="02020603050405020304" pitchFamily="18" charset="0"/>
                <a:ea typeface="ＭＳ 明朝" panose="02020609040205080304" pitchFamily="17" charset="-128"/>
                <a:cs typeface="Times New Roman" panose="02020603050405020304" pitchFamily="18" charset="0"/>
              </a:rPr>
              <a:t>Quantum Molecular Dynamic</a:t>
            </a:r>
            <a:r>
              <a:rPr kumimoji="1" lang="ja-JP" altLang="en-US" sz="2400" b="1" dirty="0">
                <a:latin typeface="Times New Roman" panose="02020603050405020304" pitchFamily="18" charset="0"/>
                <a:ea typeface="ＭＳ 明朝" panose="02020609040205080304" pitchFamily="17" charset="-128"/>
                <a:cs typeface="Times New Roman" panose="02020603050405020304" pitchFamily="18" charset="0"/>
              </a:rPr>
              <a:t>　　量子分子動力学模型</a:t>
            </a:r>
            <a:endParaRPr kumimoji="1" lang="en-US" altLang="ja-JP" sz="2400" b="1" dirty="0">
              <a:latin typeface="Times New Roman" panose="02020603050405020304" pitchFamily="18" charset="0"/>
              <a:ea typeface="ＭＳ 明朝" panose="02020609040205080304" pitchFamily="17" charset="-128"/>
              <a:cs typeface="Times New Roman" panose="02020603050405020304" pitchFamily="18" charset="0"/>
            </a:endParaRPr>
          </a:p>
          <a:p>
            <a:pPr>
              <a:tabLst>
                <a:tab pos="627063" algn="l"/>
              </a:tabLst>
            </a:pPr>
            <a:r>
              <a:rPr kumimoji="1" lang="en-US" altLang="ja-JP" sz="2400" b="1" dirty="0">
                <a:latin typeface="Times New Roman" panose="02020603050405020304" pitchFamily="18" charset="0"/>
                <a:ea typeface="ＭＳ 明朝" panose="02020609040205080304" pitchFamily="17" charset="-128"/>
                <a:cs typeface="Times New Roman" panose="02020603050405020304" pitchFamily="18" charset="0"/>
              </a:rPr>
              <a:t>GEM	</a:t>
            </a:r>
            <a:r>
              <a:rPr kumimoji="1" lang="ja-JP" altLang="en-US" sz="2400" b="1" dirty="0">
                <a:latin typeface="Times New Roman" panose="02020603050405020304" pitchFamily="18" charset="0"/>
                <a:ea typeface="ＭＳ 明朝" panose="02020609040205080304" pitchFamily="17" charset="-128"/>
                <a:cs typeface="Times New Roman" panose="02020603050405020304" pitchFamily="18" charset="0"/>
              </a:rPr>
              <a:t>：</a:t>
            </a:r>
            <a:r>
              <a:rPr kumimoji="1" lang="en-US" altLang="ja-JP" sz="2400" b="1" dirty="0">
                <a:latin typeface="Times New Roman" panose="02020603050405020304" pitchFamily="18" charset="0"/>
                <a:ea typeface="ＭＳ 明朝" panose="02020609040205080304" pitchFamily="17" charset="-128"/>
                <a:cs typeface="Times New Roman" panose="02020603050405020304" pitchFamily="18" charset="0"/>
              </a:rPr>
              <a:t>Generalized Evaporation Model 	   </a:t>
            </a:r>
            <a:r>
              <a:rPr kumimoji="1" lang="ja-JP" altLang="en-US" sz="2400" b="1" dirty="0">
                <a:latin typeface="Times New Roman" panose="02020603050405020304" pitchFamily="18" charset="0"/>
                <a:ea typeface="ＭＳ 明朝" panose="02020609040205080304" pitchFamily="17" charset="-128"/>
                <a:cs typeface="Times New Roman" panose="02020603050405020304" pitchFamily="18" charset="0"/>
              </a:rPr>
              <a:t>一般化蒸発モデル</a:t>
            </a:r>
            <a:endParaRPr kumimoji="1" lang="en-US" altLang="ja-JP" sz="2400" b="1" dirty="0">
              <a:latin typeface="Times New Roman" panose="02020603050405020304" pitchFamily="18" charset="0"/>
              <a:ea typeface="ＭＳ 明朝" panose="02020609040205080304" pitchFamily="17" charset="-128"/>
              <a:cs typeface="Times New Roman" panose="02020603050405020304" pitchFamily="18" charset="0"/>
            </a:endParaRPr>
          </a:p>
        </p:txBody>
      </p:sp>
      <p:grpSp>
        <p:nvGrpSpPr>
          <p:cNvPr id="40" name="グループ化 39">
            <a:extLst>
              <a:ext uri="{FF2B5EF4-FFF2-40B4-BE49-F238E27FC236}">
                <a16:creationId xmlns:a16="http://schemas.microsoft.com/office/drawing/2014/main" id="{E4D09C77-C0E1-8621-7484-162446549BB6}"/>
              </a:ext>
            </a:extLst>
          </p:cNvPr>
          <p:cNvGrpSpPr/>
          <p:nvPr/>
        </p:nvGrpSpPr>
        <p:grpSpPr>
          <a:xfrm>
            <a:off x="4412808" y="1145432"/>
            <a:ext cx="1876082" cy="1484749"/>
            <a:chOff x="4412808" y="1145432"/>
            <a:chExt cx="1876082" cy="1484749"/>
          </a:xfrm>
        </p:grpSpPr>
        <p:grpSp>
          <p:nvGrpSpPr>
            <p:cNvPr id="21" name="グループ化 20">
              <a:extLst>
                <a:ext uri="{FF2B5EF4-FFF2-40B4-BE49-F238E27FC236}">
                  <a16:creationId xmlns:a16="http://schemas.microsoft.com/office/drawing/2014/main" id="{8B4D23A8-B5B0-8F14-2305-D4AC14E412DB}"/>
                </a:ext>
              </a:extLst>
            </p:cNvPr>
            <p:cNvGrpSpPr/>
            <p:nvPr/>
          </p:nvGrpSpPr>
          <p:grpSpPr>
            <a:xfrm>
              <a:off x="4412808" y="1600678"/>
              <a:ext cx="1876082" cy="1029503"/>
              <a:chOff x="4467334" y="1046358"/>
              <a:chExt cx="1876082" cy="1029503"/>
            </a:xfrm>
          </p:grpSpPr>
          <p:grpSp>
            <p:nvGrpSpPr>
              <p:cNvPr id="13" name="グループ化 12">
                <a:extLst>
                  <a:ext uri="{FF2B5EF4-FFF2-40B4-BE49-F238E27FC236}">
                    <a16:creationId xmlns:a16="http://schemas.microsoft.com/office/drawing/2014/main" id="{1D35DFE3-9D66-87B2-9715-13AA2016EA13}"/>
                  </a:ext>
                </a:extLst>
              </p:cNvPr>
              <p:cNvGrpSpPr/>
              <p:nvPr/>
            </p:nvGrpSpPr>
            <p:grpSpPr>
              <a:xfrm>
                <a:off x="4467334" y="1046358"/>
                <a:ext cx="1051815" cy="1029503"/>
                <a:chOff x="4393488" y="1194367"/>
                <a:chExt cx="1697745" cy="1661731"/>
              </a:xfrm>
            </p:grpSpPr>
            <p:sp>
              <p:nvSpPr>
                <p:cNvPr id="12" name="楕円 11">
                  <a:extLst>
                    <a:ext uri="{FF2B5EF4-FFF2-40B4-BE49-F238E27FC236}">
                      <a16:creationId xmlns:a16="http://schemas.microsoft.com/office/drawing/2014/main" id="{8B718C9B-7A3A-63AD-FBF4-8F872D4394C6}"/>
                    </a:ext>
                  </a:extLst>
                </p:cNvPr>
                <p:cNvSpPr/>
                <p:nvPr/>
              </p:nvSpPr>
              <p:spPr>
                <a:xfrm>
                  <a:off x="4393488" y="1194367"/>
                  <a:ext cx="1697745" cy="1661731"/>
                </a:xfrm>
                <a:prstGeom prst="ellipse">
                  <a:avLst/>
                </a:prstGeom>
                <a:solidFill>
                  <a:schemeClr val="accent5"/>
                </a:solidFill>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kumimoji="1" lang="ja-JP" altLang="en-US" dirty="0"/>
                </a:p>
              </p:txBody>
            </p:sp>
            <p:sp>
              <p:nvSpPr>
                <p:cNvPr id="4" name="楕円 3">
                  <a:extLst>
                    <a:ext uri="{FF2B5EF4-FFF2-40B4-BE49-F238E27FC236}">
                      <a16:creationId xmlns:a16="http://schemas.microsoft.com/office/drawing/2014/main" id="{334A726C-4B12-C478-514F-B8B4111BE18C}"/>
                    </a:ext>
                  </a:extLst>
                </p:cNvPr>
                <p:cNvSpPr/>
                <p:nvPr/>
              </p:nvSpPr>
              <p:spPr>
                <a:xfrm>
                  <a:off x="4670462" y="1283460"/>
                  <a:ext cx="595903" cy="646331"/>
                </a:xfrm>
                <a:prstGeom prst="ellipse">
                  <a:avLst/>
                </a:prstGeom>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kumimoji="1" lang="ja-JP" altLang="en-US"/>
                </a:p>
              </p:txBody>
            </p:sp>
            <p:sp>
              <p:nvSpPr>
                <p:cNvPr id="7" name="楕円 6">
                  <a:extLst>
                    <a:ext uri="{FF2B5EF4-FFF2-40B4-BE49-F238E27FC236}">
                      <a16:creationId xmlns:a16="http://schemas.microsoft.com/office/drawing/2014/main" id="{F75399E9-0FE4-DE6F-F019-FE16D97F2249}"/>
                    </a:ext>
                  </a:extLst>
                </p:cNvPr>
                <p:cNvSpPr/>
                <p:nvPr/>
              </p:nvSpPr>
              <p:spPr>
                <a:xfrm>
                  <a:off x="4624900" y="1962958"/>
                  <a:ext cx="595904" cy="646332"/>
                </a:xfrm>
                <a:prstGeom prst="ellipse">
                  <a:avLst/>
                </a:prstGeom>
                <a:solidFill>
                  <a:schemeClr val="accent1">
                    <a:lumMod val="50000"/>
                  </a:schemeClr>
                </a:solidFill>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kumimoji="1" lang="ja-JP" altLang="en-US"/>
                </a:p>
              </p:txBody>
            </p:sp>
            <p:sp>
              <p:nvSpPr>
                <p:cNvPr id="8" name="楕円 7">
                  <a:extLst>
                    <a:ext uri="{FF2B5EF4-FFF2-40B4-BE49-F238E27FC236}">
                      <a16:creationId xmlns:a16="http://schemas.microsoft.com/office/drawing/2014/main" id="{F58CD1D4-687E-A141-4A00-D86DBE677EBE}"/>
                    </a:ext>
                  </a:extLst>
                </p:cNvPr>
                <p:cNvSpPr/>
                <p:nvPr/>
              </p:nvSpPr>
              <p:spPr>
                <a:xfrm>
                  <a:off x="5266365" y="2082191"/>
                  <a:ext cx="595903" cy="646331"/>
                </a:xfrm>
                <a:prstGeom prst="ellipse">
                  <a:avLst/>
                </a:prstGeom>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kumimoji="1" lang="ja-JP" altLang="en-US" dirty="0"/>
                </a:p>
              </p:txBody>
            </p:sp>
            <p:sp>
              <p:nvSpPr>
                <p:cNvPr id="11" name="楕円 10">
                  <a:extLst>
                    <a:ext uri="{FF2B5EF4-FFF2-40B4-BE49-F238E27FC236}">
                      <a16:creationId xmlns:a16="http://schemas.microsoft.com/office/drawing/2014/main" id="{ECAEEF84-8038-BD10-4527-0A77789C8342}"/>
                    </a:ext>
                  </a:extLst>
                </p:cNvPr>
                <p:cNvSpPr/>
                <p:nvPr/>
              </p:nvSpPr>
              <p:spPr>
                <a:xfrm>
                  <a:off x="5266365" y="1425627"/>
                  <a:ext cx="595903" cy="646331"/>
                </a:xfrm>
                <a:prstGeom prst="ellipse">
                  <a:avLst/>
                </a:prstGeom>
                <a:solidFill>
                  <a:schemeClr val="accent1">
                    <a:lumMod val="50000"/>
                  </a:schemeClr>
                </a:solidFill>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kumimoji="1" lang="ja-JP" altLang="en-US"/>
                </a:p>
              </p:txBody>
            </p:sp>
          </p:grpSp>
          <p:sp>
            <p:nvSpPr>
              <p:cNvPr id="20" name="矢印: 右 19">
                <a:extLst>
                  <a:ext uri="{FF2B5EF4-FFF2-40B4-BE49-F238E27FC236}">
                    <a16:creationId xmlns:a16="http://schemas.microsoft.com/office/drawing/2014/main" id="{39E8C56B-DE9C-E24A-4BCF-D1493BD5D780}"/>
                  </a:ext>
                </a:extLst>
              </p:cNvPr>
              <p:cNvSpPr/>
              <p:nvPr/>
            </p:nvSpPr>
            <p:spPr>
              <a:xfrm>
                <a:off x="5677052" y="1404112"/>
                <a:ext cx="666364" cy="336141"/>
              </a:xfrm>
              <a:prstGeom prst="rightArrow">
                <a:avLst/>
              </a:prstGeom>
              <a:solidFill>
                <a:schemeClr val="accent1">
                  <a:lumMod val="50000"/>
                </a:schemeClr>
              </a:solidFill>
            </p:spPr>
            <p:style>
              <a:lnRef idx="2">
                <a:schemeClr val="dk1">
                  <a:shade val="15000"/>
                </a:schemeClr>
              </a:lnRef>
              <a:fillRef idx="1">
                <a:schemeClr val="dk1"/>
              </a:fillRef>
              <a:effectRef idx="0">
                <a:schemeClr val="dk1"/>
              </a:effectRef>
              <a:fontRef idx="minor">
                <a:schemeClr val="lt1"/>
              </a:fontRef>
            </p:style>
            <p:txBody>
              <a:bodyPr rtlCol="0" anchor="ctr"/>
              <a:lstStyle/>
              <a:p>
                <a:pPr algn="ctr"/>
                <a:endParaRPr kumimoji="1" lang="ja-JP" altLang="en-US"/>
              </a:p>
            </p:txBody>
          </p:sp>
        </p:grpSp>
        <p:sp>
          <p:nvSpPr>
            <p:cNvPr id="37" name="テキスト ボックス 36">
              <a:extLst>
                <a:ext uri="{FF2B5EF4-FFF2-40B4-BE49-F238E27FC236}">
                  <a16:creationId xmlns:a16="http://schemas.microsoft.com/office/drawing/2014/main" id="{16C244CF-F4E6-CABA-0FE4-585FC2CD3654}"/>
                </a:ext>
              </a:extLst>
            </p:cNvPr>
            <p:cNvSpPr txBox="1"/>
            <p:nvPr/>
          </p:nvSpPr>
          <p:spPr>
            <a:xfrm>
              <a:off x="4417405" y="1145432"/>
              <a:ext cx="1051815" cy="461665"/>
            </a:xfrm>
            <a:prstGeom prst="rect">
              <a:avLst/>
            </a:prstGeom>
            <a:noFill/>
          </p:spPr>
          <p:txBody>
            <a:bodyPr wrap="square" rtlCol="0">
              <a:spAutoFit/>
            </a:bodyPr>
            <a:lstStyle/>
            <a:p>
              <a:pPr algn="ctr"/>
              <a:r>
                <a:rPr kumimoji="1" lang="en-US" altLang="ja-JP" sz="2400" dirty="0">
                  <a:latin typeface="Times New Roman" panose="02020603050405020304" pitchFamily="18" charset="0"/>
                  <a:ea typeface="ＭＳ 明朝" panose="02020609040205080304" pitchFamily="17" charset="-128"/>
                  <a:cs typeface="Times New Roman" panose="02020603050405020304" pitchFamily="18" charset="0"/>
                </a:rPr>
                <a:t>α</a:t>
              </a:r>
              <a:r>
                <a:rPr kumimoji="1" lang="ja-JP" altLang="en-US" sz="2400" dirty="0">
                  <a:latin typeface="Times New Roman" panose="02020603050405020304" pitchFamily="18" charset="0"/>
                  <a:ea typeface="ＭＳ 明朝" panose="02020609040205080304" pitchFamily="17" charset="-128"/>
                  <a:cs typeface="Times New Roman" panose="02020603050405020304" pitchFamily="18" charset="0"/>
                </a:rPr>
                <a:t>粒子</a:t>
              </a:r>
            </a:p>
          </p:txBody>
        </p:sp>
      </p:grpSp>
      <p:grpSp>
        <p:nvGrpSpPr>
          <p:cNvPr id="39" name="グループ化 38">
            <a:extLst>
              <a:ext uri="{FF2B5EF4-FFF2-40B4-BE49-F238E27FC236}">
                <a16:creationId xmlns:a16="http://schemas.microsoft.com/office/drawing/2014/main" id="{02348D32-F7C7-6443-0A71-F3E10CB8DB8C}"/>
              </a:ext>
            </a:extLst>
          </p:cNvPr>
          <p:cNvGrpSpPr/>
          <p:nvPr/>
        </p:nvGrpSpPr>
        <p:grpSpPr>
          <a:xfrm>
            <a:off x="6259286" y="1102449"/>
            <a:ext cx="2433545" cy="2855394"/>
            <a:chOff x="6482989" y="1102449"/>
            <a:chExt cx="2373331" cy="2855394"/>
          </a:xfrm>
        </p:grpSpPr>
        <p:grpSp>
          <p:nvGrpSpPr>
            <p:cNvPr id="36" name="グループ化 35">
              <a:extLst>
                <a:ext uri="{FF2B5EF4-FFF2-40B4-BE49-F238E27FC236}">
                  <a16:creationId xmlns:a16="http://schemas.microsoft.com/office/drawing/2014/main" id="{455B0AFD-B445-8910-0500-31B7072E5B5B}"/>
                </a:ext>
              </a:extLst>
            </p:cNvPr>
            <p:cNvGrpSpPr/>
            <p:nvPr/>
          </p:nvGrpSpPr>
          <p:grpSpPr>
            <a:xfrm>
              <a:off x="6482989" y="1648634"/>
              <a:ext cx="2373331" cy="2309209"/>
              <a:chOff x="4839125" y="2089181"/>
              <a:chExt cx="2373331" cy="2309209"/>
            </a:xfrm>
          </p:grpSpPr>
          <p:grpSp>
            <p:nvGrpSpPr>
              <p:cNvPr id="35" name="グループ化 34">
                <a:extLst>
                  <a:ext uri="{FF2B5EF4-FFF2-40B4-BE49-F238E27FC236}">
                    <a16:creationId xmlns:a16="http://schemas.microsoft.com/office/drawing/2014/main" id="{FB135405-6DA0-0ED5-4798-A8B0B422D4C2}"/>
                  </a:ext>
                </a:extLst>
              </p:cNvPr>
              <p:cNvGrpSpPr/>
              <p:nvPr/>
            </p:nvGrpSpPr>
            <p:grpSpPr>
              <a:xfrm>
                <a:off x="4839125" y="2089181"/>
                <a:ext cx="2373331" cy="2309209"/>
                <a:chOff x="6264168" y="1389807"/>
                <a:chExt cx="2373331" cy="2309209"/>
              </a:xfrm>
            </p:grpSpPr>
            <p:sp>
              <p:nvSpPr>
                <p:cNvPr id="17" name="楕円 16">
                  <a:extLst>
                    <a:ext uri="{FF2B5EF4-FFF2-40B4-BE49-F238E27FC236}">
                      <a16:creationId xmlns:a16="http://schemas.microsoft.com/office/drawing/2014/main" id="{1B62DA34-D3B4-3918-1872-B5E498D36669}"/>
                    </a:ext>
                  </a:extLst>
                </p:cNvPr>
                <p:cNvSpPr/>
                <p:nvPr/>
              </p:nvSpPr>
              <p:spPr>
                <a:xfrm>
                  <a:off x="6264168" y="1389807"/>
                  <a:ext cx="2373331" cy="2309209"/>
                </a:xfrm>
                <a:prstGeom prst="ellipse">
                  <a:avLst/>
                </a:prstGeom>
                <a:solidFill>
                  <a:schemeClr val="accent5"/>
                </a:solidFill>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kumimoji="1" lang="ja-JP" altLang="en-US" dirty="0"/>
                </a:p>
              </p:txBody>
            </p:sp>
            <p:sp>
              <p:nvSpPr>
                <p:cNvPr id="22" name="楕円 21">
                  <a:extLst>
                    <a:ext uri="{FF2B5EF4-FFF2-40B4-BE49-F238E27FC236}">
                      <a16:creationId xmlns:a16="http://schemas.microsoft.com/office/drawing/2014/main" id="{3A69E94D-009C-9DE8-5D38-D80DDAF2E33C}"/>
                    </a:ext>
                  </a:extLst>
                </p:cNvPr>
                <p:cNvSpPr/>
                <p:nvPr/>
              </p:nvSpPr>
              <p:spPr>
                <a:xfrm>
                  <a:off x="6759120" y="1548584"/>
                  <a:ext cx="369184" cy="400426"/>
                </a:xfrm>
                <a:prstGeom prst="ellipse">
                  <a:avLst/>
                </a:prstGeom>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kumimoji="1" lang="ja-JP" altLang="en-US" dirty="0"/>
                </a:p>
              </p:txBody>
            </p:sp>
            <p:sp>
              <p:nvSpPr>
                <p:cNvPr id="23" name="楕円 22">
                  <a:extLst>
                    <a:ext uri="{FF2B5EF4-FFF2-40B4-BE49-F238E27FC236}">
                      <a16:creationId xmlns:a16="http://schemas.microsoft.com/office/drawing/2014/main" id="{AA80B536-505F-31D9-E91A-595FDB7D30C3}"/>
                    </a:ext>
                  </a:extLst>
                </p:cNvPr>
                <p:cNvSpPr/>
                <p:nvPr/>
              </p:nvSpPr>
              <p:spPr>
                <a:xfrm>
                  <a:off x="7691119" y="1965511"/>
                  <a:ext cx="369184" cy="400426"/>
                </a:xfrm>
                <a:prstGeom prst="ellipse">
                  <a:avLst/>
                </a:prstGeom>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kumimoji="1" lang="ja-JP" altLang="en-US" dirty="0"/>
                </a:p>
              </p:txBody>
            </p:sp>
            <p:sp>
              <p:nvSpPr>
                <p:cNvPr id="24" name="楕円 23">
                  <a:extLst>
                    <a:ext uri="{FF2B5EF4-FFF2-40B4-BE49-F238E27FC236}">
                      <a16:creationId xmlns:a16="http://schemas.microsoft.com/office/drawing/2014/main" id="{EDE4C119-0B86-B524-5A22-F27E5901CDB3}"/>
                    </a:ext>
                  </a:extLst>
                </p:cNvPr>
                <p:cNvSpPr/>
                <p:nvPr/>
              </p:nvSpPr>
              <p:spPr>
                <a:xfrm>
                  <a:off x="6726928" y="2663220"/>
                  <a:ext cx="369184" cy="400426"/>
                </a:xfrm>
                <a:prstGeom prst="ellipse">
                  <a:avLst/>
                </a:prstGeom>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kumimoji="1" lang="ja-JP" altLang="en-US" dirty="0"/>
                </a:p>
              </p:txBody>
            </p:sp>
            <p:sp>
              <p:nvSpPr>
                <p:cNvPr id="25" name="楕円 24">
                  <a:extLst>
                    <a:ext uri="{FF2B5EF4-FFF2-40B4-BE49-F238E27FC236}">
                      <a16:creationId xmlns:a16="http://schemas.microsoft.com/office/drawing/2014/main" id="{EE812033-545D-DBC9-9489-B1EF8D73E672}"/>
                    </a:ext>
                  </a:extLst>
                </p:cNvPr>
                <p:cNvSpPr/>
                <p:nvPr/>
              </p:nvSpPr>
              <p:spPr>
                <a:xfrm>
                  <a:off x="7781399" y="2969800"/>
                  <a:ext cx="369184" cy="400426"/>
                </a:xfrm>
                <a:prstGeom prst="ellipse">
                  <a:avLst/>
                </a:prstGeom>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kumimoji="1" lang="ja-JP" altLang="en-US" dirty="0"/>
                </a:p>
              </p:txBody>
            </p:sp>
            <p:sp>
              <p:nvSpPr>
                <p:cNvPr id="26" name="楕円 25">
                  <a:extLst>
                    <a:ext uri="{FF2B5EF4-FFF2-40B4-BE49-F238E27FC236}">
                      <a16:creationId xmlns:a16="http://schemas.microsoft.com/office/drawing/2014/main" id="{D12876C3-AA50-6B61-2441-C00138EF6343}"/>
                    </a:ext>
                  </a:extLst>
                </p:cNvPr>
                <p:cNvSpPr/>
                <p:nvPr/>
              </p:nvSpPr>
              <p:spPr>
                <a:xfrm>
                  <a:off x="7420729" y="2497025"/>
                  <a:ext cx="369184" cy="400426"/>
                </a:xfrm>
                <a:prstGeom prst="ellipse">
                  <a:avLst/>
                </a:prstGeom>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kumimoji="1" lang="ja-JP" altLang="en-US" dirty="0"/>
                </a:p>
              </p:txBody>
            </p:sp>
            <p:sp>
              <p:nvSpPr>
                <p:cNvPr id="27" name="楕円 26">
                  <a:extLst>
                    <a:ext uri="{FF2B5EF4-FFF2-40B4-BE49-F238E27FC236}">
                      <a16:creationId xmlns:a16="http://schemas.microsoft.com/office/drawing/2014/main" id="{CA86079E-E154-C9F5-083C-1707046511EC}"/>
                    </a:ext>
                  </a:extLst>
                </p:cNvPr>
                <p:cNvSpPr/>
                <p:nvPr/>
              </p:nvSpPr>
              <p:spPr>
                <a:xfrm>
                  <a:off x="6438136" y="2013468"/>
                  <a:ext cx="369184" cy="400426"/>
                </a:xfrm>
                <a:prstGeom prst="ellipse">
                  <a:avLst/>
                </a:prstGeom>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kumimoji="1" lang="ja-JP" altLang="en-US" dirty="0"/>
                </a:p>
              </p:txBody>
            </p:sp>
            <p:sp>
              <p:nvSpPr>
                <p:cNvPr id="29" name="楕円 28">
                  <a:extLst>
                    <a:ext uri="{FF2B5EF4-FFF2-40B4-BE49-F238E27FC236}">
                      <a16:creationId xmlns:a16="http://schemas.microsoft.com/office/drawing/2014/main" id="{8DC47BA2-0B75-CB1C-6B8C-C0D5E507AB3A}"/>
                    </a:ext>
                  </a:extLst>
                </p:cNvPr>
                <p:cNvSpPr/>
                <p:nvPr/>
              </p:nvSpPr>
              <p:spPr>
                <a:xfrm>
                  <a:off x="7408971" y="1529561"/>
                  <a:ext cx="369184" cy="400426"/>
                </a:xfrm>
                <a:prstGeom prst="ellipse">
                  <a:avLst/>
                </a:prstGeom>
                <a:solidFill>
                  <a:schemeClr val="accent1">
                    <a:lumMod val="50000"/>
                  </a:schemeClr>
                </a:solidFill>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kumimoji="1" lang="ja-JP" altLang="en-US"/>
                </a:p>
              </p:txBody>
            </p:sp>
            <p:sp>
              <p:nvSpPr>
                <p:cNvPr id="30" name="楕円 29">
                  <a:extLst>
                    <a:ext uri="{FF2B5EF4-FFF2-40B4-BE49-F238E27FC236}">
                      <a16:creationId xmlns:a16="http://schemas.microsoft.com/office/drawing/2014/main" id="{61FC4C37-7668-72F7-1306-5BD277EAD8C2}"/>
                    </a:ext>
                  </a:extLst>
                </p:cNvPr>
                <p:cNvSpPr/>
                <p:nvPr/>
              </p:nvSpPr>
              <p:spPr>
                <a:xfrm>
                  <a:off x="7981156" y="2365937"/>
                  <a:ext cx="369184" cy="400426"/>
                </a:xfrm>
                <a:prstGeom prst="ellipse">
                  <a:avLst/>
                </a:prstGeom>
                <a:solidFill>
                  <a:schemeClr val="accent1">
                    <a:lumMod val="50000"/>
                  </a:schemeClr>
                </a:solidFill>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kumimoji="1" lang="ja-JP" altLang="en-US" dirty="0"/>
                </a:p>
              </p:txBody>
            </p:sp>
            <p:sp>
              <p:nvSpPr>
                <p:cNvPr id="31" name="楕円 30">
                  <a:extLst>
                    <a:ext uri="{FF2B5EF4-FFF2-40B4-BE49-F238E27FC236}">
                      <a16:creationId xmlns:a16="http://schemas.microsoft.com/office/drawing/2014/main" id="{5CFB310C-5430-E29C-DF58-797B3CF8D8E5}"/>
                    </a:ext>
                  </a:extLst>
                </p:cNvPr>
                <p:cNvSpPr/>
                <p:nvPr/>
              </p:nvSpPr>
              <p:spPr>
                <a:xfrm>
                  <a:off x="7179857" y="3202404"/>
                  <a:ext cx="369184" cy="400426"/>
                </a:xfrm>
                <a:prstGeom prst="ellipse">
                  <a:avLst/>
                </a:prstGeom>
                <a:solidFill>
                  <a:schemeClr val="accent1">
                    <a:lumMod val="50000"/>
                  </a:schemeClr>
                </a:solidFill>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kumimoji="1" lang="ja-JP" altLang="en-US"/>
                </a:p>
              </p:txBody>
            </p:sp>
            <p:sp>
              <p:nvSpPr>
                <p:cNvPr id="32" name="楕円 31">
                  <a:extLst>
                    <a:ext uri="{FF2B5EF4-FFF2-40B4-BE49-F238E27FC236}">
                      <a16:creationId xmlns:a16="http://schemas.microsoft.com/office/drawing/2014/main" id="{20E8E5FF-359A-EACC-8A55-EC8CA93D4866}"/>
                    </a:ext>
                  </a:extLst>
                </p:cNvPr>
                <p:cNvSpPr/>
                <p:nvPr/>
              </p:nvSpPr>
              <p:spPr>
                <a:xfrm>
                  <a:off x="6284650" y="2504030"/>
                  <a:ext cx="369184" cy="400426"/>
                </a:xfrm>
                <a:prstGeom prst="ellipse">
                  <a:avLst/>
                </a:prstGeom>
                <a:solidFill>
                  <a:schemeClr val="accent1">
                    <a:lumMod val="50000"/>
                  </a:schemeClr>
                </a:solidFill>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kumimoji="1" lang="ja-JP" altLang="en-US"/>
                </a:p>
              </p:txBody>
            </p:sp>
            <p:sp>
              <p:nvSpPr>
                <p:cNvPr id="33" name="楕円 32">
                  <a:extLst>
                    <a:ext uri="{FF2B5EF4-FFF2-40B4-BE49-F238E27FC236}">
                      <a16:creationId xmlns:a16="http://schemas.microsoft.com/office/drawing/2014/main" id="{60C46C22-ADF6-43CA-F84B-D4D86604C77E}"/>
                    </a:ext>
                  </a:extLst>
                </p:cNvPr>
                <p:cNvSpPr/>
                <p:nvPr/>
              </p:nvSpPr>
              <p:spPr>
                <a:xfrm>
                  <a:off x="8060441" y="1778186"/>
                  <a:ext cx="369184" cy="400426"/>
                </a:xfrm>
                <a:prstGeom prst="ellipse">
                  <a:avLst/>
                </a:prstGeom>
                <a:solidFill>
                  <a:schemeClr val="accent1">
                    <a:lumMod val="50000"/>
                  </a:schemeClr>
                </a:solidFill>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kumimoji="1" lang="ja-JP" altLang="en-US"/>
                </a:p>
              </p:txBody>
            </p:sp>
          </p:grpSp>
          <p:sp>
            <p:nvSpPr>
              <p:cNvPr id="28" name="楕円 27">
                <a:extLst>
                  <a:ext uri="{FF2B5EF4-FFF2-40B4-BE49-F238E27FC236}">
                    <a16:creationId xmlns:a16="http://schemas.microsoft.com/office/drawing/2014/main" id="{C507B9D9-63C8-888A-F743-7598AE1C221C}"/>
                  </a:ext>
                </a:extLst>
              </p:cNvPr>
              <p:cNvSpPr/>
              <p:nvPr/>
            </p:nvSpPr>
            <p:spPr>
              <a:xfrm>
                <a:off x="5535010" y="2765023"/>
                <a:ext cx="369184" cy="400426"/>
              </a:xfrm>
              <a:prstGeom prst="ellipse">
                <a:avLst/>
              </a:prstGeom>
              <a:solidFill>
                <a:schemeClr val="accent1">
                  <a:lumMod val="50000"/>
                </a:schemeClr>
              </a:solidFill>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kumimoji="1" lang="ja-JP" altLang="en-US" dirty="0"/>
              </a:p>
            </p:txBody>
          </p:sp>
        </p:grpSp>
        <p:sp>
          <p:nvSpPr>
            <p:cNvPr id="38" name="テキスト ボックス 37">
              <a:extLst>
                <a:ext uri="{FF2B5EF4-FFF2-40B4-BE49-F238E27FC236}">
                  <a16:creationId xmlns:a16="http://schemas.microsoft.com/office/drawing/2014/main" id="{F09AD34C-2DAA-1622-1B18-4B01EBDB498D}"/>
                </a:ext>
              </a:extLst>
            </p:cNvPr>
            <p:cNvSpPr txBox="1"/>
            <p:nvPr/>
          </p:nvSpPr>
          <p:spPr>
            <a:xfrm>
              <a:off x="7211132" y="1102449"/>
              <a:ext cx="1051815" cy="461665"/>
            </a:xfrm>
            <a:prstGeom prst="rect">
              <a:avLst/>
            </a:prstGeom>
            <a:noFill/>
          </p:spPr>
          <p:txBody>
            <a:bodyPr wrap="square" rtlCol="0">
              <a:spAutoFit/>
            </a:bodyPr>
            <a:lstStyle/>
            <a:p>
              <a:pPr algn="ctr"/>
              <a:r>
                <a:rPr lang="en-US" altLang="ja-JP" sz="2400" dirty="0">
                  <a:latin typeface="Times New Roman" panose="02020603050405020304" pitchFamily="18" charset="0"/>
                  <a:ea typeface="ＭＳ 明朝" panose="02020609040205080304" pitchFamily="17" charset="-128"/>
                  <a:cs typeface="Times New Roman" panose="02020603050405020304" pitchFamily="18" charset="0"/>
                </a:rPr>
                <a:t>Target</a:t>
              </a:r>
              <a:endParaRPr kumimoji="1" lang="ja-JP" altLang="en-US" sz="2400" dirty="0">
                <a:latin typeface="Times New Roman" panose="02020603050405020304" pitchFamily="18" charset="0"/>
                <a:ea typeface="ＭＳ 明朝" panose="02020609040205080304" pitchFamily="17" charset="-128"/>
                <a:cs typeface="Times New Roman" panose="02020603050405020304" pitchFamily="18" charset="0"/>
              </a:endParaRPr>
            </a:p>
          </p:txBody>
        </p:sp>
      </p:grpSp>
    </p:spTree>
    <p:extLst>
      <p:ext uri="{BB962C8B-B14F-4D97-AF65-F5344CB8AC3E}">
        <p14:creationId xmlns:p14="http://schemas.microsoft.com/office/powerpoint/2010/main" val="3670846130"/>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テキスト ボックス 2">
            <a:extLst>
              <a:ext uri="{FF2B5EF4-FFF2-40B4-BE49-F238E27FC236}">
                <a16:creationId xmlns:a16="http://schemas.microsoft.com/office/drawing/2014/main" id="{26518104-C267-D033-3AD6-B0EC4D960E0F}"/>
              </a:ext>
            </a:extLst>
          </p:cNvPr>
          <p:cNvSpPr txBox="1"/>
          <p:nvPr/>
        </p:nvSpPr>
        <p:spPr>
          <a:xfrm>
            <a:off x="460800" y="914400"/>
            <a:ext cx="7089168" cy="646331"/>
          </a:xfrm>
          <a:prstGeom prst="rect">
            <a:avLst/>
          </a:prstGeom>
          <a:noFill/>
        </p:spPr>
        <p:txBody>
          <a:bodyPr wrap="square" rtlCol="0">
            <a:spAutoFit/>
          </a:bodyPr>
          <a:lstStyle/>
          <a:p>
            <a:r>
              <a:rPr lang="en-US" altLang="ja-JP" sz="3600" dirty="0">
                <a:latin typeface="Times New Roman" panose="02020603050405020304" pitchFamily="18" charset="0"/>
                <a:ea typeface="ＭＳ ゴシック" panose="020B0609070205080204" pitchFamily="49" charset="-128"/>
                <a:cs typeface="Times New Roman" panose="02020603050405020304" pitchFamily="18" charset="0"/>
              </a:rPr>
              <a:t>INC-ELF</a:t>
            </a:r>
            <a:r>
              <a:rPr lang="ja-JP" altLang="en-US" sz="3600" dirty="0">
                <a:latin typeface="Times New Roman" panose="02020603050405020304" pitchFamily="18" charset="0"/>
                <a:ea typeface="ＭＳ ゴシック" panose="020B0609070205080204" pitchFamily="49" charset="-128"/>
                <a:cs typeface="Times New Roman" panose="02020603050405020304" pitchFamily="18" charset="0"/>
              </a:rPr>
              <a:t>模型</a:t>
            </a:r>
            <a:endParaRPr kumimoji="1" lang="ja-JP" altLang="en-US" sz="3600" dirty="0">
              <a:latin typeface="Times New Roman" panose="02020603050405020304" pitchFamily="18" charset="0"/>
              <a:ea typeface="ＭＳ ゴシック" panose="020B0609070205080204" pitchFamily="49" charset="-128"/>
              <a:cs typeface="Times New Roman" panose="02020603050405020304" pitchFamily="18" charset="0"/>
            </a:endParaRPr>
          </a:p>
        </p:txBody>
      </p:sp>
      <p:sp>
        <p:nvSpPr>
          <p:cNvPr id="4" name="スライド番号プレースホルダー 3">
            <a:extLst>
              <a:ext uri="{FF2B5EF4-FFF2-40B4-BE49-F238E27FC236}">
                <a16:creationId xmlns:a16="http://schemas.microsoft.com/office/drawing/2014/main" id="{79BC1582-7741-64D3-4321-C8DCE0357555}"/>
              </a:ext>
            </a:extLst>
          </p:cNvPr>
          <p:cNvSpPr>
            <a:spLocks noGrp="1"/>
          </p:cNvSpPr>
          <p:nvPr>
            <p:ph type="sldNum" sz="quarter" idx="11"/>
          </p:nvPr>
        </p:nvSpPr>
        <p:spPr/>
        <p:txBody>
          <a:bodyPr/>
          <a:lstStyle/>
          <a:p>
            <a:fld id="{2211DAF9-AAB5-44DD-A5E4-C4C1DB5B2C1E}" type="slidenum">
              <a:rPr kumimoji="1" lang="ja-JP" altLang="en-US" smtClean="0"/>
              <a:t>2</a:t>
            </a:fld>
            <a:endParaRPr kumimoji="1" lang="ja-JP" altLang="en-US"/>
          </a:p>
        </p:txBody>
      </p:sp>
      <p:grpSp>
        <p:nvGrpSpPr>
          <p:cNvPr id="8" name="グループ化 7">
            <a:extLst>
              <a:ext uri="{FF2B5EF4-FFF2-40B4-BE49-F238E27FC236}">
                <a16:creationId xmlns:a16="http://schemas.microsoft.com/office/drawing/2014/main" id="{7DD7D387-9DEC-5686-9E6F-9846A06D5364}"/>
              </a:ext>
            </a:extLst>
          </p:cNvPr>
          <p:cNvGrpSpPr/>
          <p:nvPr/>
        </p:nvGrpSpPr>
        <p:grpSpPr>
          <a:xfrm>
            <a:off x="0" y="1164549"/>
            <a:ext cx="9144000" cy="5574022"/>
            <a:chOff x="0" y="1082357"/>
            <a:chExt cx="9144000" cy="5574022"/>
          </a:xfrm>
        </p:grpSpPr>
        <p:grpSp>
          <p:nvGrpSpPr>
            <p:cNvPr id="12" name="グループ化 11">
              <a:extLst>
                <a:ext uri="{FF2B5EF4-FFF2-40B4-BE49-F238E27FC236}">
                  <a16:creationId xmlns:a16="http://schemas.microsoft.com/office/drawing/2014/main" id="{F2E7478B-6B0F-0184-A820-A0183D861E86}"/>
                </a:ext>
              </a:extLst>
            </p:cNvPr>
            <p:cNvGrpSpPr/>
            <p:nvPr/>
          </p:nvGrpSpPr>
          <p:grpSpPr>
            <a:xfrm>
              <a:off x="0" y="1082357"/>
              <a:ext cx="9144000" cy="3985703"/>
              <a:chOff x="627368" y="1239963"/>
              <a:chExt cx="7759289" cy="3892861"/>
            </a:xfrm>
          </p:grpSpPr>
          <p:grpSp>
            <p:nvGrpSpPr>
              <p:cNvPr id="13" name="グループ化 12">
                <a:extLst>
                  <a:ext uri="{FF2B5EF4-FFF2-40B4-BE49-F238E27FC236}">
                    <a16:creationId xmlns:a16="http://schemas.microsoft.com/office/drawing/2014/main" id="{900B2A36-E656-9E04-D2B5-5F4A49DA2AA5}"/>
                  </a:ext>
                </a:extLst>
              </p:cNvPr>
              <p:cNvGrpSpPr/>
              <p:nvPr/>
            </p:nvGrpSpPr>
            <p:grpSpPr>
              <a:xfrm>
                <a:off x="627368" y="1629422"/>
                <a:ext cx="7759289" cy="3503402"/>
                <a:chOff x="817704" y="1770763"/>
                <a:chExt cx="7759289" cy="3503402"/>
              </a:xfrm>
            </p:grpSpPr>
            <p:grpSp>
              <p:nvGrpSpPr>
                <p:cNvPr id="15" name="グループ化 14">
                  <a:extLst>
                    <a:ext uri="{FF2B5EF4-FFF2-40B4-BE49-F238E27FC236}">
                      <a16:creationId xmlns:a16="http://schemas.microsoft.com/office/drawing/2014/main" id="{292D6B73-AFB6-36E3-36C7-DD0FA5F04EF0}"/>
                    </a:ext>
                  </a:extLst>
                </p:cNvPr>
                <p:cNvGrpSpPr/>
                <p:nvPr/>
              </p:nvGrpSpPr>
              <p:grpSpPr>
                <a:xfrm>
                  <a:off x="1037771" y="1770763"/>
                  <a:ext cx="7539222" cy="2752052"/>
                  <a:chOff x="353044" y="2296924"/>
                  <a:chExt cx="7539222" cy="2752052"/>
                </a:xfrm>
              </p:grpSpPr>
              <p:pic>
                <p:nvPicPr>
                  <p:cNvPr id="17" name="図 16">
                    <a:extLst>
                      <a:ext uri="{FF2B5EF4-FFF2-40B4-BE49-F238E27FC236}">
                        <a16:creationId xmlns:a16="http://schemas.microsoft.com/office/drawing/2014/main" id="{DF48D39E-6322-0D0E-14DA-3759F9C3A326}"/>
                      </a:ext>
                    </a:extLst>
                  </p:cNvPr>
                  <p:cNvPicPr/>
                  <p:nvPr/>
                </p:nvPicPr>
                <p:blipFill>
                  <a:blip r:embed="rId2">
                    <a:extLst>
                      <a:ext uri="{28A0092B-C50C-407E-A947-70E740481C1C}">
                        <a14:useLocalDpi xmlns:a14="http://schemas.microsoft.com/office/drawing/2010/main" val="0"/>
                      </a:ext>
                    </a:extLst>
                  </a:blip>
                  <a:stretch>
                    <a:fillRect/>
                  </a:stretch>
                </p:blipFill>
                <p:spPr>
                  <a:xfrm>
                    <a:off x="3942228" y="2296924"/>
                    <a:ext cx="3950038" cy="2752052"/>
                  </a:xfrm>
                  <a:prstGeom prst="rect">
                    <a:avLst/>
                  </a:prstGeom>
                </p:spPr>
              </p:pic>
              <p:sp>
                <p:nvSpPr>
                  <p:cNvPr id="18" name="テキスト ボックス 17">
                    <a:extLst>
                      <a:ext uri="{FF2B5EF4-FFF2-40B4-BE49-F238E27FC236}">
                        <a16:creationId xmlns:a16="http://schemas.microsoft.com/office/drawing/2014/main" id="{3FF4C683-61FB-D19A-CC10-CA3BF3BCB5A3}"/>
                      </a:ext>
                    </a:extLst>
                  </p:cNvPr>
                  <p:cNvSpPr txBox="1"/>
                  <p:nvPr/>
                </p:nvSpPr>
                <p:spPr>
                  <a:xfrm>
                    <a:off x="353044" y="2373407"/>
                    <a:ext cx="3922620" cy="450911"/>
                  </a:xfrm>
                  <a:prstGeom prst="rect">
                    <a:avLst/>
                  </a:prstGeom>
                  <a:noFill/>
                </p:spPr>
                <p:txBody>
                  <a:bodyPr wrap="square" rtlCol="0">
                    <a:spAutoFit/>
                  </a:bodyPr>
                  <a:lstStyle/>
                  <a:p>
                    <a:pPr algn="just"/>
                    <a:r>
                      <a:rPr kumimoji="1" lang="en-US" altLang="ja-JP" sz="2400" b="1" dirty="0">
                        <a:solidFill>
                          <a:srgbClr val="00B050"/>
                        </a:solidFill>
                        <a:latin typeface="Times New Roman" panose="02020603050405020304" pitchFamily="18" charset="0"/>
                        <a:ea typeface="ＭＳ ゴシック" panose="020B0609070205080204" pitchFamily="49" charset="-128"/>
                        <a:cs typeface="Times New Roman" panose="02020603050405020304" pitchFamily="18" charset="0"/>
                      </a:rPr>
                      <a:t>INC(Intra Nuclear Cascade)</a:t>
                    </a:r>
                    <a:r>
                      <a:rPr kumimoji="1" lang="ja-JP" altLang="en-US" sz="2400" b="1" dirty="0">
                        <a:solidFill>
                          <a:srgbClr val="00B050"/>
                        </a:solidFill>
                        <a:latin typeface="Times New Roman" panose="02020603050405020304" pitchFamily="18" charset="0"/>
                        <a:ea typeface="ＭＳ ゴシック" panose="020B0609070205080204" pitchFamily="49" charset="-128"/>
                        <a:cs typeface="Times New Roman" panose="02020603050405020304" pitchFamily="18" charset="0"/>
                      </a:rPr>
                      <a:t>模型</a:t>
                    </a:r>
                  </a:p>
                </p:txBody>
              </p:sp>
            </p:grpSp>
            <p:sp>
              <p:nvSpPr>
                <p:cNvPr id="16" name="テキスト ボックス 15">
                  <a:extLst>
                    <a:ext uri="{FF2B5EF4-FFF2-40B4-BE49-F238E27FC236}">
                      <a16:creationId xmlns:a16="http://schemas.microsoft.com/office/drawing/2014/main" id="{624BFE05-7536-D64C-CFC4-DAF70E7F5B22}"/>
                    </a:ext>
                  </a:extLst>
                </p:cNvPr>
                <p:cNvSpPr txBox="1"/>
                <p:nvPr/>
              </p:nvSpPr>
              <p:spPr>
                <a:xfrm>
                  <a:off x="817704" y="2268095"/>
                  <a:ext cx="6155121" cy="3006070"/>
                </a:xfrm>
                <a:prstGeom prst="rect">
                  <a:avLst/>
                </a:prstGeom>
                <a:noFill/>
              </p:spPr>
              <p:txBody>
                <a:bodyPr wrap="square" rtlCol="0">
                  <a:spAutoFit/>
                </a:bodyPr>
                <a:lstStyle/>
                <a:p>
                  <a:pPr>
                    <a:spcAft>
                      <a:spcPts val="1200"/>
                    </a:spcAft>
                  </a:pPr>
                  <a:r>
                    <a:rPr kumimoji="1" lang="ja-JP" altLang="en-US" sz="2000" b="1" dirty="0">
                      <a:latin typeface="ＭＳ 明朝" panose="02020609040205080304" pitchFamily="17" charset="-128"/>
                      <a:ea typeface="ＭＳ 明朝" panose="02020609040205080304" pitchFamily="17" charset="-128"/>
                      <a:cs typeface="Times New Roman" panose="02020603050405020304" pitchFamily="18" charset="0"/>
                    </a:rPr>
                    <a:t>・核反応</a:t>
                  </a:r>
                  <a:endParaRPr kumimoji="1" lang="en-US" altLang="ja-JP" sz="2000" b="1" dirty="0">
                    <a:latin typeface="ＭＳ 明朝" panose="02020609040205080304" pitchFamily="17" charset="-128"/>
                    <a:ea typeface="ＭＳ 明朝" panose="02020609040205080304" pitchFamily="17" charset="-128"/>
                    <a:cs typeface="Times New Roman" panose="02020603050405020304" pitchFamily="18" charset="0"/>
                  </a:endParaRPr>
                </a:p>
                <a:p>
                  <a:pPr>
                    <a:spcAft>
                      <a:spcPts val="1200"/>
                    </a:spcAft>
                  </a:pPr>
                  <a:r>
                    <a:rPr kumimoji="1" lang="ja-JP" altLang="en-US" sz="2000" b="1" dirty="0">
                      <a:latin typeface="ＭＳ 明朝" panose="02020609040205080304" pitchFamily="17" charset="-128"/>
                      <a:ea typeface="ＭＳ 明朝" panose="02020609040205080304" pitchFamily="17" charset="-128"/>
                      <a:cs typeface="Times New Roman" panose="02020603050405020304" pitchFamily="18" charset="0"/>
                    </a:rPr>
                    <a:t>　＝入射粒子と核内粒子の二体衝突</a:t>
                  </a:r>
                  <a:endParaRPr kumimoji="1" lang="en-US" altLang="ja-JP" sz="2000" b="1" dirty="0">
                    <a:latin typeface="ＭＳ 明朝" panose="02020609040205080304" pitchFamily="17" charset="-128"/>
                    <a:ea typeface="ＭＳ 明朝" panose="02020609040205080304" pitchFamily="17" charset="-128"/>
                    <a:cs typeface="Times New Roman" panose="02020603050405020304" pitchFamily="18" charset="0"/>
                  </a:endParaRPr>
                </a:p>
                <a:p>
                  <a:pPr>
                    <a:spcAft>
                      <a:spcPts val="1200"/>
                    </a:spcAft>
                  </a:pPr>
                  <a:r>
                    <a:rPr kumimoji="1" lang="ja-JP" altLang="en-US" sz="2000" b="1" dirty="0">
                      <a:latin typeface="ＭＳ 明朝" panose="02020609040205080304" pitchFamily="17" charset="-128"/>
                      <a:ea typeface="ＭＳ 明朝" panose="02020609040205080304" pitchFamily="17" charset="-128"/>
                      <a:cs typeface="Times New Roman" panose="02020603050405020304" pitchFamily="18" charset="0"/>
                    </a:rPr>
                    <a:t>・原子核は自由粒子の集合体</a:t>
                  </a:r>
                  <a:endParaRPr kumimoji="1" lang="en-US" altLang="ja-JP" sz="2000" b="1" dirty="0">
                    <a:latin typeface="ＭＳ 明朝" panose="02020609040205080304" pitchFamily="17" charset="-128"/>
                    <a:ea typeface="ＭＳ 明朝" panose="02020609040205080304" pitchFamily="17" charset="-128"/>
                    <a:cs typeface="Times New Roman" panose="02020603050405020304" pitchFamily="18" charset="0"/>
                  </a:endParaRPr>
                </a:p>
                <a:p>
                  <a:pPr>
                    <a:spcAft>
                      <a:spcPts val="1200"/>
                    </a:spcAft>
                  </a:pPr>
                  <a:r>
                    <a:rPr kumimoji="1" lang="ja-JP" altLang="en-US" sz="2000" b="1" dirty="0">
                      <a:latin typeface="ＭＳ 明朝" panose="02020609040205080304" pitchFamily="17" charset="-128"/>
                      <a:ea typeface="ＭＳ 明朝" panose="02020609040205080304" pitchFamily="17" charset="-128"/>
                      <a:cs typeface="Times New Roman" panose="02020603050405020304" pitchFamily="18" charset="0"/>
                    </a:rPr>
                    <a:t>・核内ポテンシャルは箱型</a:t>
                  </a:r>
                  <a:endParaRPr kumimoji="1" lang="en-US" altLang="ja-JP" sz="2000" b="1" dirty="0">
                    <a:latin typeface="ＭＳ 明朝" panose="02020609040205080304" pitchFamily="17" charset="-128"/>
                    <a:ea typeface="ＭＳ 明朝" panose="02020609040205080304" pitchFamily="17" charset="-128"/>
                    <a:cs typeface="Times New Roman" panose="02020603050405020304" pitchFamily="18" charset="0"/>
                  </a:endParaRPr>
                </a:p>
                <a:p>
                  <a:r>
                    <a:rPr kumimoji="1" lang="ja-JP" altLang="en-US" sz="2400" b="1" u="sng" dirty="0">
                      <a:solidFill>
                        <a:srgbClr val="FF0000"/>
                      </a:solidFill>
                      <a:latin typeface="Times New Roman" panose="02020603050405020304" pitchFamily="18" charset="0"/>
                      <a:ea typeface="ＭＳ 明朝" panose="02020609040205080304" pitchFamily="17" charset="-128"/>
                      <a:cs typeface="Times New Roman" panose="02020603050405020304" pitchFamily="18" charset="0"/>
                    </a:rPr>
                    <a:t>課題</a:t>
                  </a:r>
                  <a:endParaRPr kumimoji="1" lang="en-US" altLang="ja-JP" sz="2400" b="1" u="sng" dirty="0">
                    <a:solidFill>
                      <a:srgbClr val="FF0000"/>
                    </a:solidFill>
                    <a:latin typeface="Times New Roman" panose="02020603050405020304" pitchFamily="18" charset="0"/>
                    <a:ea typeface="ＭＳ 明朝" panose="02020609040205080304" pitchFamily="17" charset="-128"/>
                    <a:cs typeface="Times New Roman" panose="02020603050405020304" pitchFamily="18" charset="0"/>
                  </a:endParaRPr>
                </a:p>
                <a:p>
                  <a:endParaRPr kumimoji="1" lang="en-US" altLang="ja-JP" sz="600" b="1" u="sng" dirty="0">
                    <a:solidFill>
                      <a:srgbClr val="FF0000"/>
                    </a:solidFill>
                    <a:latin typeface="Times New Roman" panose="02020603050405020304" pitchFamily="18" charset="0"/>
                    <a:ea typeface="ＭＳ 明朝" panose="02020609040205080304" pitchFamily="17" charset="-128"/>
                    <a:cs typeface="Times New Roman" panose="02020603050405020304" pitchFamily="18" charset="0"/>
                  </a:endParaRPr>
                </a:p>
                <a:p>
                  <a:r>
                    <a:rPr kumimoji="1" lang="ja-JP" altLang="en-US" sz="2000" b="1" dirty="0">
                      <a:latin typeface="Times New Roman" panose="02020603050405020304" pitchFamily="18" charset="0"/>
                      <a:ea typeface="ＭＳ 明朝" panose="02020609040205080304" pitchFamily="17" charset="-128"/>
                      <a:cs typeface="Times New Roman" panose="02020603050405020304" pitchFamily="18" charset="0"/>
                    </a:rPr>
                    <a:t>　</a:t>
                  </a:r>
                  <a:r>
                    <a:rPr kumimoji="1" lang="ja-JP" altLang="en-US" sz="2400" b="1" dirty="0">
                      <a:latin typeface="Times New Roman" panose="02020603050405020304" pitchFamily="18" charset="0"/>
                      <a:ea typeface="ＭＳ 明朝" panose="02020609040205080304" pitchFamily="17" charset="-128"/>
                      <a:cs typeface="Times New Roman" panose="02020603050405020304" pitchFamily="18" charset="0"/>
                    </a:rPr>
                    <a:t>原理的に、複合粒子を伴う反応は記述不可</a:t>
                  </a:r>
                  <a:endParaRPr kumimoji="1" lang="en-US" altLang="ja-JP" sz="2400" b="1" dirty="0">
                    <a:latin typeface="Times New Roman" panose="02020603050405020304" pitchFamily="18" charset="0"/>
                    <a:ea typeface="ＭＳ 明朝" panose="02020609040205080304" pitchFamily="17" charset="-128"/>
                    <a:cs typeface="Times New Roman" panose="02020603050405020304" pitchFamily="18" charset="0"/>
                  </a:endParaRPr>
                </a:p>
                <a:p>
                  <a:pPr>
                    <a:spcAft>
                      <a:spcPts val="1200"/>
                    </a:spcAft>
                  </a:pPr>
                  <a:endParaRPr kumimoji="1" lang="ja-JP" altLang="en-US" sz="2000" b="1" dirty="0">
                    <a:latin typeface="ＭＳ 明朝" panose="02020609040205080304" pitchFamily="17" charset="-128"/>
                    <a:ea typeface="ＭＳ 明朝" panose="02020609040205080304" pitchFamily="17" charset="-128"/>
                    <a:cs typeface="Times New Roman" panose="02020603050405020304" pitchFamily="18" charset="0"/>
                  </a:endParaRPr>
                </a:p>
              </p:txBody>
            </p:sp>
          </p:grpSp>
          <p:sp>
            <p:nvSpPr>
              <p:cNvPr id="14" name="テキスト ボックス 13">
                <a:extLst>
                  <a:ext uri="{FF2B5EF4-FFF2-40B4-BE49-F238E27FC236}">
                    <a16:creationId xmlns:a16="http://schemas.microsoft.com/office/drawing/2014/main" id="{6CC46084-3184-5560-D816-971D7FE245B5}"/>
                  </a:ext>
                </a:extLst>
              </p:cNvPr>
              <p:cNvSpPr txBox="1"/>
              <p:nvPr/>
            </p:nvSpPr>
            <p:spPr>
              <a:xfrm>
                <a:off x="5100500" y="1239963"/>
                <a:ext cx="2857780" cy="450911"/>
              </a:xfrm>
              <a:prstGeom prst="rect">
                <a:avLst/>
              </a:prstGeom>
              <a:noFill/>
            </p:spPr>
            <p:txBody>
              <a:bodyPr wrap="square" rtlCol="0">
                <a:spAutoFit/>
              </a:bodyPr>
              <a:lstStyle/>
              <a:p>
                <a:pPr algn="ctr"/>
                <a:r>
                  <a:rPr kumimoji="1" lang="en-US" altLang="ja-JP" sz="2400" dirty="0">
                    <a:solidFill>
                      <a:srgbClr val="FF0000"/>
                    </a:solidFill>
                    <a:latin typeface="Times New Roman" panose="02020603050405020304" pitchFamily="18" charset="0"/>
                    <a:ea typeface="ＭＳ ゴシック" panose="020B0609070205080204" pitchFamily="49" charset="-128"/>
                    <a:cs typeface="Times New Roman" panose="02020603050405020304" pitchFamily="18" charset="0"/>
                  </a:rPr>
                  <a:t>INC</a:t>
                </a:r>
                <a:r>
                  <a:rPr kumimoji="1" lang="ja-JP" altLang="en-US" sz="2400" dirty="0">
                    <a:solidFill>
                      <a:srgbClr val="FF0000"/>
                    </a:solidFill>
                    <a:latin typeface="Times New Roman" panose="02020603050405020304" pitchFamily="18" charset="0"/>
                    <a:ea typeface="ＭＳ ゴシック" panose="020B0609070205080204" pitchFamily="49" charset="-128"/>
                    <a:cs typeface="Times New Roman" panose="02020603050405020304" pitchFamily="18" charset="0"/>
                  </a:rPr>
                  <a:t>模型の概観図</a:t>
                </a:r>
              </a:p>
            </p:txBody>
          </p:sp>
        </p:grpSp>
        <p:grpSp>
          <p:nvGrpSpPr>
            <p:cNvPr id="6" name="グループ化 5">
              <a:extLst>
                <a:ext uri="{FF2B5EF4-FFF2-40B4-BE49-F238E27FC236}">
                  <a16:creationId xmlns:a16="http://schemas.microsoft.com/office/drawing/2014/main" id="{084BE21C-90C8-98B3-F12D-305282B88D78}"/>
                </a:ext>
              </a:extLst>
            </p:cNvPr>
            <p:cNvGrpSpPr/>
            <p:nvPr/>
          </p:nvGrpSpPr>
          <p:grpSpPr>
            <a:xfrm>
              <a:off x="87330" y="5184981"/>
              <a:ext cx="8969339" cy="1471398"/>
              <a:chOff x="77056" y="4928127"/>
              <a:chExt cx="8969339" cy="1471398"/>
            </a:xfrm>
          </p:grpSpPr>
          <p:sp>
            <p:nvSpPr>
              <p:cNvPr id="2" name="テキスト ボックス 1">
                <a:extLst>
                  <a:ext uri="{FF2B5EF4-FFF2-40B4-BE49-F238E27FC236}">
                    <a16:creationId xmlns:a16="http://schemas.microsoft.com/office/drawing/2014/main" id="{38DB1016-A8D2-663D-88C0-DDF6467F0DBC}"/>
                  </a:ext>
                </a:extLst>
              </p:cNvPr>
              <p:cNvSpPr txBox="1"/>
              <p:nvPr/>
            </p:nvSpPr>
            <p:spPr>
              <a:xfrm>
                <a:off x="77056" y="4928127"/>
                <a:ext cx="8969339" cy="954107"/>
              </a:xfrm>
              <a:prstGeom prst="rect">
                <a:avLst/>
              </a:prstGeom>
              <a:noFill/>
            </p:spPr>
            <p:txBody>
              <a:bodyPr wrap="square" rtlCol="0">
                <a:spAutoFit/>
              </a:bodyPr>
              <a:lstStyle/>
              <a:p>
                <a:r>
                  <a:rPr kumimoji="1" lang="en-US" altLang="ja-JP" sz="2800" b="1" dirty="0">
                    <a:solidFill>
                      <a:srgbClr val="00B050"/>
                    </a:solidFill>
                    <a:latin typeface="Times New Roman" panose="02020603050405020304" pitchFamily="18" charset="0"/>
                    <a:ea typeface="ＭＳ ゴシック" panose="020B0609070205080204" pitchFamily="49" charset="-128"/>
                    <a:cs typeface="Times New Roman" panose="02020603050405020304" pitchFamily="18" charset="0"/>
                  </a:rPr>
                  <a:t>INC-ELF </a:t>
                </a:r>
                <a:r>
                  <a:rPr lang="en-US" altLang="ja-JP" sz="2800" b="1" dirty="0">
                    <a:solidFill>
                      <a:srgbClr val="00B050"/>
                    </a:solidFill>
                    <a:latin typeface="Times New Roman" panose="02020603050405020304" pitchFamily="18" charset="0"/>
                    <a:ea typeface="ＭＳ ゴシック" panose="020B0609070205080204" pitchFamily="49" charset="-128"/>
                    <a:cs typeface="Times New Roman" panose="02020603050405020304" pitchFamily="18" charset="0"/>
                  </a:rPr>
                  <a:t>(</a:t>
                </a:r>
                <a:r>
                  <a:rPr kumimoji="1" lang="en-US" altLang="ja-JP" sz="2800" b="1" dirty="0" err="1">
                    <a:solidFill>
                      <a:srgbClr val="00B050"/>
                    </a:solidFill>
                    <a:latin typeface="Times New Roman" panose="02020603050405020304" pitchFamily="18" charset="0"/>
                    <a:ea typeface="ＭＳ ゴシック" panose="020B0609070205080204" pitchFamily="49" charset="-128"/>
                    <a:cs typeface="Times New Roman" panose="02020603050405020304" pitchFamily="18" charset="0"/>
                  </a:rPr>
                  <a:t>IntraNuclear</a:t>
                </a:r>
                <a:r>
                  <a:rPr kumimoji="1" lang="en-US" altLang="ja-JP" sz="2800" b="1" dirty="0">
                    <a:solidFill>
                      <a:srgbClr val="00B050"/>
                    </a:solidFill>
                    <a:latin typeface="Times New Roman" panose="02020603050405020304" pitchFamily="18" charset="0"/>
                    <a:ea typeface="ＭＳ ゴシック" panose="020B0609070205080204" pitchFamily="49" charset="-128"/>
                    <a:cs typeface="Times New Roman" panose="02020603050405020304" pitchFamily="18" charset="0"/>
                  </a:rPr>
                  <a:t> Cascade </a:t>
                </a:r>
              </a:p>
              <a:p>
                <a:pPr marL="1160463" indent="2425700"/>
                <a:r>
                  <a:rPr kumimoji="1" lang="en-US" altLang="ja-JP" sz="2800" b="1" dirty="0">
                    <a:solidFill>
                      <a:srgbClr val="00B050"/>
                    </a:solidFill>
                    <a:latin typeface="Times New Roman" panose="02020603050405020304" pitchFamily="18" charset="0"/>
                    <a:ea typeface="ＭＳ ゴシック" panose="020B0609070205080204" pitchFamily="49" charset="-128"/>
                    <a:cs typeface="Times New Roman" panose="02020603050405020304" pitchFamily="18" charset="0"/>
                  </a:rPr>
                  <a:t>with Emission of Light Fragment</a:t>
                </a:r>
                <a:r>
                  <a:rPr lang="en-US" altLang="ja-JP" sz="2800" b="1" dirty="0">
                    <a:solidFill>
                      <a:srgbClr val="00B050"/>
                    </a:solidFill>
                    <a:latin typeface="Times New Roman" panose="02020603050405020304" pitchFamily="18" charset="0"/>
                    <a:ea typeface="ＭＳ ゴシック" panose="020B0609070205080204" pitchFamily="49" charset="-128"/>
                    <a:cs typeface="Times New Roman" panose="02020603050405020304" pitchFamily="18" charset="0"/>
                  </a:rPr>
                  <a:t>)</a:t>
                </a:r>
                <a:endParaRPr kumimoji="1" lang="en-US" altLang="ja-JP" sz="2800" b="1" dirty="0">
                  <a:solidFill>
                    <a:srgbClr val="00B050"/>
                  </a:solidFill>
                  <a:latin typeface="Times New Roman" panose="02020603050405020304" pitchFamily="18" charset="0"/>
                  <a:ea typeface="ＭＳ ゴシック" panose="020B0609070205080204" pitchFamily="49" charset="-128"/>
                  <a:cs typeface="Times New Roman" panose="02020603050405020304" pitchFamily="18" charset="0"/>
                </a:endParaRPr>
              </a:p>
            </p:txBody>
          </p:sp>
          <p:sp>
            <p:nvSpPr>
              <p:cNvPr id="5" name="テキスト ボックス 4">
                <a:extLst>
                  <a:ext uri="{FF2B5EF4-FFF2-40B4-BE49-F238E27FC236}">
                    <a16:creationId xmlns:a16="http://schemas.microsoft.com/office/drawing/2014/main" id="{2D75EA93-730E-BCA0-6582-755FFB1DD234}"/>
                  </a:ext>
                </a:extLst>
              </p:cNvPr>
              <p:cNvSpPr txBox="1"/>
              <p:nvPr/>
            </p:nvSpPr>
            <p:spPr>
              <a:xfrm>
                <a:off x="162583" y="5937860"/>
                <a:ext cx="8798284" cy="461665"/>
              </a:xfrm>
              <a:prstGeom prst="rect">
                <a:avLst/>
              </a:prstGeom>
              <a:noFill/>
            </p:spPr>
            <p:txBody>
              <a:bodyPr wrap="square" rtlCol="0">
                <a:spAutoFit/>
              </a:bodyPr>
              <a:lstStyle/>
              <a:p>
                <a:pPr algn="ctr"/>
                <a:r>
                  <a:rPr kumimoji="1" lang="ja-JP" altLang="en-US" sz="2400" b="1" dirty="0">
                    <a:latin typeface="Times New Roman" panose="02020603050405020304" pitchFamily="18" charset="0"/>
                    <a:ea typeface="ＭＳ 明朝" panose="02020609040205080304" pitchFamily="17" charset="-128"/>
                    <a:cs typeface="Times New Roman" panose="02020603050405020304" pitchFamily="18" charset="0"/>
                  </a:rPr>
                  <a:t>量子効果等の導入により複合粒子放出反応の計算を可能に</a:t>
                </a:r>
                <a:endParaRPr kumimoji="1" lang="en-US" altLang="ja-JP" sz="2400" b="1" dirty="0">
                  <a:latin typeface="Times New Roman" panose="02020603050405020304" pitchFamily="18" charset="0"/>
                  <a:ea typeface="ＭＳ 明朝" panose="02020609040205080304" pitchFamily="17" charset="-128"/>
                  <a:cs typeface="Times New Roman" panose="02020603050405020304" pitchFamily="18" charset="0"/>
                </a:endParaRPr>
              </a:p>
            </p:txBody>
          </p:sp>
        </p:grpSp>
        <p:sp>
          <p:nvSpPr>
            <p:cNvPr id="7" name="矢印: 下 6">
              <a:extLst>
                <a:ext uri="{FF2B5EF4-FFF2-40B4-BE49-F238E27FC236}">
                  <a16:creationId xmlns:a16="http://schemas.microsoft.com/office/drawing/2014/main" id="{583A9432-1021-6CDA-AA70-C537B326B8C2}"/>
                </a:ext>
              </a:extLst>
            </p:cNvPr>
            <p:cNvSpPr/>
            <p:nvPr/>
          </p:nvSpPr>
          <p:spPr>
            <a:xfrm>
              <a:off x="1325366" y="4711415"/>
              <a:ext cx="390418" cy="461665"/>
            </a:xfrm>
            <a:prstGeom prst="downArrow">
              <a:avLst/>
            </a:prstGeom>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kumimoji="1" lang="ja-JP" altLang="en-US"/>
            </a:p>
          </p:txBody>
        </p:sp>
      </p:grpSp>
    </p:spTree>
    <p:extLst>
      <p:ext uri="{BB962C8B-B14F-4D97-AF65-F5344CB8AC3E}">
        <p14:creationId xmlns:p14="http://schemas.microsoft.com/office/powerpoint/2010/main" val="1530710765"/>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テキスト ボックス 2">
            <a:extLst>
              <a:ext uri="{FF2B5EF4-FFF2-40B4-BE49-F238E27FC236}">
                <a16:creationId xmlns:a16="http://schemas.microsoft.com/office/drawing/2014/main" id="{26518104-C267-D033-3AD6-B0EC4D960E0F}"/>
              </a:ext>
            </a:extLst>
          </p:cNvPr>
          <p:cNvSpPr txBox="1"/>
          <p:nvPr/>
        </p:nvSpPr>
        <p:spPr>
          <a:xfrm>
            <a:off x="460800" y="914400"/>
            <a:ext cx="7089168" cy="646331"/>
          </a:xfrm>
          <a:prstGeom prst="rect">
            <a:avLst/>
          </a:prstGeom>
          <a:noFill/>
        </p:spPr>
        <p:txBody>
          <a:bodyPr wrap="square" rtlCol="0">
            <a:spAutoFit/>
          </a:bodyPr>
          <a:lstStyle/>
          <a:p>
            <a:r>
              <a:rPr kumimoji="1" lang="ja-JP" altLang="en-US" sz="3600" dirty="0">
                <a:latin typeface="ＭＳ ゴシック" panose="020B0609070205080204" pitchFamily="49" charset="-128"/>
                <a:ea typeface="ＭＳ ゴシック" panose="020B0609070205080204" pitchFamily="49" charset="-128"/>
              </a:rPr>
              <a:t>研究目的</a:t>
            </a:r>
          </a:p>
        </p:txBody>
      </p:sp>
      <p:sp>
        <p:nvSpPr>
          <p:cNvPr id="6" name="スライド番号プレースホルダー 5">
            <a:extLst>
              <a:ext uri="{FF2B5EF4-FFF2-40B4-BE49-F238E27FC236}">
                <a16:creationId xmlns:a16="http://schemas.microsoft.com/office/drawing/2014/main" id="{9B41FAAC-A82E-FA9F-250F-6275CD1C1CD2}"/>
              </a:ext>
            </a:extLst>
          </p:cNvPr>
          <p:cNvSpPr>
            <a:spLocks noGrp="1"/>
          </p:cNvSpPr>
          <p:nvPr>
            <p:ph type="sldNum" sz="quarter" idx="11"/>
          </p:nvPr>
        </p:nvSpPr>
        <p:spPr/>
        <p:txBody>
          <a:bodyPr/>
          <a:lstStyle/>
          <a:p>
            <a:fld id="{2211DAF9-AAB5-44DD-A5E4-C4C1DB5B2C1E}" type="slidenum">
              <a:rPr kumimoji="1" lang="ja-JP" altLang="en-US" smtClean="0"/>
              <a:t>3</a:t>
            </a:fld>
            <a:endParaRPr kumimoji="1" lang="ja-JP" altLang="en-US"/>
          </a:p>
        </p:txBody>
      </p:sp>
      <p:sp>
        <p:nvSpPr>
          <p:cNvPr id="11" name="テキスト ボックス 10">
            <a:extLst>
              <a:ext uri="{FF2B5EF4-FFF2-40B4-BE49-F238E27FC236}">
                <a16:creationId xmlns:a16="http://schemas.microsoft.com/office/drawing/2014/main" id="{5E724180-AEF4-5AB6-9BFB-00CFD131E870}"/>
              </a:ext>
            </a:extLst>
          </p:cNvPr>
          <p:cNvSpPr txBox="1"/>
          <p:nvPr/>
        </p:nvSpPr>
        <p:spPr>
          <a:xfrm>
            <a:off x="43878" y="2035250"/>
            <a:ext cx="5466730" cy="4647426"/>
          </a:xfrm>
          <a:prstGeom prst="rect">
            <a:avLst/>
          </a:prstGeom>
          <a:noFill/>
        </p:spPr>
        <p:txBody>
          <a:bodyPr wrap="square">
            <a:spAutoFit/>
          </a:bodyPr>
          <a:lstStyle/>
          <a:p>
            <a:r>
              <a:rPr kumimoji="1" lang="en-US" altLang="ja-JP" sz="2400" b="1" dirty="0">
                <a:solidFill>
                  <a:srgbClr val="FF0000"/>
                </a:solidFill>
                <a:latin typeface="Times New Roman" panose="02020603050405020304" pitchFamily="18" charset="0"/>
                <a:ea typeface="ＭＳ 明朝" panose="02020609040205080304" pitchFamily="17" charset="-128"/>
                <a:cs typeface="Times New Roman" panose="02020603050405020304" pitchFamily="18" charset="0"/>
              </a:rPr>
              <a:t>α</a:t>
            </a:r>
            <a:r>
              <a:rPr kumimoji="1" lang="ja-JP" altLang="en-US" sz="2400" b="1" dirty="0">
                <a:solidFill>
                  <a:srgbClr val="FF0000"/>
                </a:solidFill>
                <a:latin typeface="Times New Roman" panose="02020603050405020304" pitchFamily="18" charset="0"/>
                <a:ea typeface="ＭＳ 明朝" panose="02020609040205080304" pitchFamily="17" charset="-128"/>
                <a:cs typeface="Times New Roman" panose="02020603050405020304" pitchFamily="18" charset="0"/>
              </a:rPr>
              <a:t>粒子入射反応計算の課題</a:t>
            </a:r>
            <a:endParaRPr kumimoji="1" lang="en-US" altLang="ja-JP" sz="2400" b="1" dirty="0">
              <a:solidFill>
                <a:srgbClr val="FF0000"/>
              </a:solidFill>
              <a:latin typeface="Times New Roman" panose="02020603050405020304" pitchFamily="18" charset="0"/>
              <a:ea typeface="ＭＳ 明朝" panose="02020609040205080304" pitchFamily="17" charset="-128"/>
              <a:cs typeface="Times New Roman" panose="02020603050405020304" pitchFamily="18" charset="0"/>
            </a:endParaRPr>
          </a:p>
          <a:p>
            <a:endParaRPr kumimoji="1" lang="en-US" altLang="ja-JP" sz="600" b="1" dirty="0">
              <a:solidFill>
                <a:srgbClr val="FF0000"/>
              </a:solidFill>
              <a:latin typeface="Times New Roman" panose="02020603050405020304" pitchFamily="18" charset="0"/>
              <a:ea typeface="ＭＳ 明朝" panose="02020609040205080304" pitchFamily="17" charset="-128"/>
              <a:cs typeface="Times New Roman" panose="02020603050405020304" pitchFamily="18" charset="0"/>
            </a:endParaRPr>
          </a:p>
          <a:p>
            <a:r>
              <a:rPr lang="en-US" altLang="ja-JP" sz="2000" b="1" dirty="0">
                <a:latin typeface="Times New Roman" panose="02020603050405020304" pitchFamily="18" charset="0"/>
                <a:ea typeface="ＭＳ 明朝" panose="02020609040205080304" pitchFamily="17" charset="-128"/>
                <a:cs typeface="Times New Roman" panose="02020603050405020304" pitchFamily="18" charset="0"/>
              </a:rPr>
              <a:t>PHITS</a:t>
            </a:r>
            <a:r>
              <a:rPr lang="ja-JP" altLang="en-US" sz="2000" b="1" dirty="0">
                <a:latin typeface="Times New Roman" panose="02020603050405020304" pitchFamily="18" charset="0"/>
                <a:ea typeface="ＭＳ 明朝" panose="02020609040205080304" pitchFamily="17" charset="-128"/>
                <a:cs typeface="Times New Roman" panose="02020603050405020304" pitchFamily="18" charset="0"/>
              </a:rPr>
              <a:t>に搭載されている</a:t>
            </a:r>
            <a:r>
              <a:rPr lang="en-US" altLang="ja-JP" sz="2000" b="1" dirty="0">
                <a:latin typeface="Times New Roman" panose="02020603050405020304" pitchFamily="18" charset="0"/>
                <a:ea typeface="ＭＳ 明朝" panose="02020609040205080304" pitchFamily="17" charset="-128"/>
                <a:cs typeface="Times New Roman" panose="02020603050405020304" pitchFamily="18" charset="0"/>
              </a:rPr>
              <a:t>INCL</a:t>
            </a:r>
            <a:r>
              <a:rPr lang="ja-JP" altLang="en-US" sz="2000" b="1" dirty="0">
                <a:latin typeface="Times New Roman" panose="02020603050405020304" pitchFamily="18" charset="0"/>
                <a:ea typeface="ＭＳ 明朝" panose="02020609040205080304" pitchFamily="17" charset="-128"/>
                <a:cs typeface="Times New Roman" panose="02020603050405020304" pitchFamily="18" charset="0"/>
              </a:rPr>
              <a:t>と</a:t>
            </a:r>
            <a:r>
              <a:rPr lang="en-US" altLang="ja-JP" sz="2000" b="1" dirty="0">
                <a:latin typeface="Times New Roman" panose="02020603050405020304" pitchFamily="18" charset="0"/>
                <a:ea typeface="ＭＳ 明朝" panose="02020609040205080304" pitchFamily="17" charset="-128"/>
                <a:cs typeface="Times New Roman" panose="02020603050405020304" pitchFamily="18" charset="0"/>
              </a:rPr>
              <a:t>JQMD</a:t>
            </a:r>
          </a:p>
          <a:p>
            <a:r>
              <a:rPr lang="ja-JP" altLang="en-US" sz="2000" b="1" dirty="0">
                <a:latin typeface="Times New Roman" panose="02020603050405020304" pitchFamily="18" charset="0"/>
                <a:ea typeface="ＭＳ 明朝" panose="02020609040205080304" pitchFamily="17" charset="-128"/>
                <a:cs typeface="Times New Roman" panose="02020603050405020304" pitchFamily="18" charset="0"/>
              </a:rPr>
              <a:t>およびこれまでに</a:t>
            </a:r>
            <a:r>
              <a:rPr lang="en-US" altLang="ja-JP" sz="2000" b="1" dirty="0">
                <a:latin typeface="Times New Roman" panose="02020603050405020304" pitchFamily="18" charset="0"/>
                <a:ea typeface="ＭＳ 明朝" panose="02020609040205080304" pitchFamily="17" charset="-128"/>
                <a:cs typeface="Times New Roman" panose="02020603050405020304" pitchFamily="18" charset="0"/>
              </a:rPr>
              <a:t>α</a:t>
            </a:r>
            <a:r>
              <a:rPr lang="ja-JP" altLang="en-US" sz="2000" b="1" dirty="0">
                <a:latin typeface="Times New Roman" panose="02020603050405020304" pitchFamily="18" charset="0"/>
                <a:ea typeface="ＭＳ 明朝" panose="02020609040205080304" pitchFamily="17" charset="-128"/>
                <a:cs typeface="Times New Roman" panose="02020603050405020304" pitchFamily="18" charset="0"/>
              </a:rPr>
              <a:t>粒子入射反応用に改良した</a:t>
            </a:r>
            <a:r>
              <a:rPr lang="en-US" altLang="ja-JP" sz="2000" b="1" dirty="0">
                <a:latin typeface="Times New Roman" panose="02020603050405020304" pitchFamily="18" charset="0"/>
                <a:ea typeface="ＭＳ 明朝" panose="02020609040205080304" pitchFamily="17" charset="-128"/>
                <a:cs typeface="Times New Roman" panose="02020603050405020304" pitchFamily="18" charset="0"/>
              </a:rPr>
              <a:t>INC-ELF</a:t>
            </a:r>
            <a:r>
              <a:rPr lang="ja-JP" altLang="en-US" sz="2000" b="1" dirty="0">
                <a:latin typeface="Times New Roman" panose="02020603050405020304" pitchFamily="18" charset="0"/>
                <a:ea typeface="ＭＳ 明朝" panose="02020609040205080304" pitchFamily="17" charset="-128"/>
                <a:cs typeface="Times New Roman" panose="02020603050405020304" pitchFamily="18" charset="0"/>
              </a:rPr>
              <a:t>模型の計算精度が低い</a:t>
            </a:r>
            <a:endParaRPr lang="en-US" altLang="ja-JP" sz="2000" b="1" dirty="0">
              <a:latin typeface="Times New Roman" panose="02020603050405020304" pitchFamily="18" charset="0"/>
              <a:ea typeface="ＭＳ 明朝" panose="02020609040205080304" pitchFamily="17" charset="-128"/>
              <a:cs typeface="Times New Roman" panose="02020603050405020304" pitchFamily="18" charset="0"/>
            </a:endParaRPr>
          </a:p>
          <a:p>
            <a:r>
              <a:rPr lang="ja-JP" altLang="en-US" sz="2000" b="1" dirty="0">
                <a:latin typeface="Times New Roman" panose="02020603050405020304" pitchFamily="18" charset="0"/>
                <a:ea typeface="ＭＳ 明朝" panose="02020609040205080304" pitchFamily="17" charset="-128"/>
                <a:cs typeface="Times New Roman" panose="02020603050405020304" pitchFamily="18" charset="0"/>
              </a:rPr>
              <a:t>特に非弾性散乱の断面積が大きいにも関わらず、計算精度は低い</a:t>
            </a:r>
            <a:endParaRPr lang="en-US" altLang="ja-JP" sz="2000" b="1" dirty="0">
              <a:latin typeface="Times New Roman" panose="02020603050405020304" pitchFamily="18" charset="0"/>
              <a:ea typeface="ＭＳ 明朝" panose="02020609040205080304" pitchFamily="17" charset="-128"/>
              <a:cs typeface="Times New Roman" panose="02020603050405020304" pitchFamily="18" charset="0"/>
            </a:endParaRPr>
          </a:p>
          <a:p>
            <a:endParaRPr kumimoji="1" lang="en-US" altLang="ja-JP" sz="600" dirty="0">
              <a:latin typeface="Times New Roman" panose="02020603050405020304" pitchFamily="18" charset="0"/>
              <a:ea typeface="ＭＳ 明朝" panose="02020609040205080304" pitchFamily="17" charset="-128"/>
              <a:cs typeface="Times New Roman" panose="02020603050405020304" pitchFamily="18" charset="0"/>
            </a:endParaRPr>
          </a:p>
          <a:p>
            <a:r>
              <a:rPr lang="ja-JP" altLang="en-US" sz="2000" b="1" dirty="0">
                <a:latin typeface="Times New Roman" panose="02020603050405020304" pitchFamily="18" charset="0"/>
                <a:ea typeface="ＭＳ 明朝" panose="02020609040205080304" pitchFamily="17" charset="-128"/>
                <a:cs typeface="Times New Roman" panose="02020603050405020304" pitchFamily="18" charset="0"/>
              </a:rPr>
              <a:t>現</a:t>
            </a:r>
            <a:r>
              <a:rPr lang="en-US" altLang="ja-JP" sz="2000" b="1" dirty="0">
                <a:latin typeface="Times New Roman" panose="02020603050405020304" pitchFamily="18" charset="0"/>
                <a:ea typeface="ＭＳ 明朝" panose="02020609040205080304" pitchFamily="17" charset="-128"/>
                <a:cs typeface="Times New Roman" panose="02020603050405020304" pitchFamily="18" charset="0"/>
              </a:rPr>
              <a:t>INC-ELF</a:t>
            </a:r>
            <a:r>
              <a:rPr lang="ja-JP" altLang="en-US" sz="2000" b="1" dirty="0">
                <a:latin typeface="Times New Roman" panose="02020603050405020304" pitchFamily="18" charset="0"/>
                <a:ea typeface="ＭＳ 明朝" panose="02020609040205080304" pitchFamily="17" charset="-128"/>
                <a:cs typeface="Times New Roman" panose="02020603050405020304" pitchFamily="18" charset="0"/>
              </a:rPr>
              <a:t>模型は低エネルギーの</a:t>
            </a:r>
            <a:r>
              <a:rPr lang="en-US" altLang="ja-JP" sz="2000" b="1" dirty="0">
                <a:latin typeface="Times New Roman" panose="02020603050405020304" pitchFamily="18" charset="0"/>
                <a:ea typeface="ＭＳ 明朝" panose="02020609040205080304" pitchFamily="17" charset="-128"/>
                <a:cs typeface="Times New Roman" panose="02020603050405020304" pitchFamily="18" charset="0"/>
              </a:rPr>
              <a:t>α</a:t>
            </a:r>
            <a:r>
              <a:rPr lang="ja-JP" altLang="en-US" sz="2000" b="1" dirty="0">
                <a:latin typeface="Times New Roman" panose="02020603050405020304" pitchFamily="18" charset="0"/>
                <a:ea typeface="ＭＳ 明朝" panose="02020609040205080304" pitchFamily="17" charset="-128"/>
                <a:cs typeface="Times New Roman" panose="02020603050405020304" pitchFamily="18" charset="0"/>
              </a:rPr>
              <a:t>粒子の</a:t>
            </a:r>
            <a:r>
              <a:rPr lang="en-US" altLang="ja-JP" sz="2000" b="1" dirty="0">
                <a:latin typeface="Times New Roman" panose="02020603050405020304" pitchFamily="18" charset="0"/>
                <a:ea typeface="ＭＳ 明朝" panose="02020609040205080304" pitchFamily="17" charset="-128"/>
                <a:cs typeface="Times New Roman" panose="02020603050405020304" pitchFamily="18" charset="0"/>
              </a:rPr>
              <a:t>DDX</a:t>
            </a:r>
            <a:r>
              <a:rPr lang="ja-JP" altLang="en-US" sz="2000" b="1" dirty="0">
                <a:latin typeface="Times New Roman" panose="02020603050405020304" pitchFamily="18" charset="0"/>
                <a:ea typeface="ＭＳ 明朝" panose="02020609040205080304" pitchFamily="17" charset="-128"/>
                <a:cs typeface="Times New Roman" panose="02020603050405020304" pitchFamily="18" charset="0"/>
              </a:rPr>
              <a:t>を大きく過大評価し、実験結果のピークを再現できていない</a:t>
            </a:r>
            <a:endParaRPr lang="en-US" altLang="ja-JP" sz="2000" b="1" dirty="0">
              <a:latin typeface="Times New Roman" panose="02020603050405020304" pitchFamily="18" charset="0"/>
              <a:ea typeface="ＭＳ 明朝" panose="02020609040205080304" pitchFamily="17" charset="-128"/>
              <a:cs typeface="Times New Roman" panose="02020603050405020304" pitchFamily="18" charset="0"/>
            </a:endParaRPr>
          </a:p>
          <a:p>
            <a:endParaRPr kumimoji="1" lang="en-US" altLang="ja-JP" sz="2000" b="1" dirty="0">
              <a:latin typeface="Times New Roman" panose="02020603050405020304" pitchFamily="18" charset="0"/>
              <a:ea typeface="ＭＳ 明朝" panose="02020609040205080304" pitchFamily="17" charset="-128"/>
              <a:cs typeface="Times New Roman" panose="02020603050405020304" pitchFamily="18" charset="0"/>
            </a:endParaRPr>
          </a:p>
          <a:p>
            <a:r>
              <a:rPr lang="en-US" altLang="ja-JP" sz="2000" b="1" baseline="30000" dirty="0">
                <a:latin typeface="Times New Roman" panose="02020603050405020304" pitchFamily="18" charset="0"/>
                <a:ea typeface="ＭＳ 明朝" panose="02020609040205080304" pitchFamily="17" charset="-128"/>
                <a:cs typeface="Times New Roman" panose="02020603050405020304" pitchFamily="18" charset="0"/>
              </a:rPr>
              <a:t>3</a:t>
            </a:r>
            <a:r>
              <a:rPr lang="en-US" altLang="ja-JP" sz="2000" b="1" dirty="0">
                <a:latin typeface="Times New Roman" panose="02020603050405020304" pitchFamily="18" charset="0"/>
                <a:ea typeface="ＭＳ 明朝" panose="02020609040205080304" pitchFamily="17" charset="-128"/>
                <a:cs typeface="Times New Roman" panose="02020603050405020304" pitchFamily="18" charset="0"/>
              </a:rPr>
              <a:t>He</a:t>
            </a:r>
            <a:r>
              <a:rPr lang="ja-JP" altLang="en-US" sz="2000" b="1" dirty="0">
                <a:latin typeface="Times New Roman" panose="02020603050405020304" pitchFamily="18" charset="0"/>
                <a:ea typeface="ＭＳ 明朝" panose="02020609040205080304" pitchFamily="17" charset="-128"/>
                <a:cs typeface="Times New Roman" panose="02020603050405020304" pitchFamily="18" charset="0"/>
              </a:rPr>
              <a:t>の高エネルギーのスペクトルが大きい</a:t>
            </a:r>
            <a:endParaRPr lang="en-US" altLang="ja-JP" sz="2000" b="1" dirty="0">
              <a:latin typeface="Times New Roman" panose="02020603050405020304" pitchFamily="18" charset="0"/>
              <a:ea typeface="ＭＳ 明朝" panose="02020609040205080304" pitchFamily="17" charset="-128"/>
              <a:cs typeface="Times New Roman" panose="02020603050405020304" pitchFamily="18" charset="0"/>
            </a:endParaRPr>
          </a:p>
          <a:p>
            <a:endParaRPr lang="en-US" altLang="ja-JP" sz="2000" b="1" dirty="0">
              <a:solidFill>
                <a:srgbClr val="00B050"/>
              </a:solidFill>
              <a:latin typeface="Times New Roman" panose="02020603050405020304" pitchFamily="18" charset="0"/>
              <a:ea typeface="ＭＳ 明朝" panose="02020609040205080304" pitchFamily="17" charset="-128"/>
              <a:cs typeface="Times New Roman" panose="02020603050405020304" pitchFamily="18" charset="0"/>
            </a:endParaRPr>
          </a:p>
          <a:p>
            <a:r>
              <a:rPr kumimoji="1" lang="en-US" altLang="ja-JP" sz="2000" b="1" dirty="0">
                <a:solidFill>
                  <a:srgbClr val="FF0000"/>
                </a:solidFill>
                <a:latin typeface="Times New Roman" panose="02020603050405020304" pitchFamily="18" charset="0"/>
                <a:ea typeface="ＭＳ 明朝" panose="02020609040205080304" pitchFamily="17" charset="-128"/>
                <a:cs typeface="Times New Roman" panose="02020603050405020304" pitchFamily="18" charset="0"/>
              </a:rPr>
              <a:t>INC-ELF</a:t>
            </a:r>
            <a:r>
              <a:rPr kumimoji="1" lang="ja-JP" altLang="en-US" sz="2000" b="1" dirty="0">
                <a:solidFill>
                  <a:srgbClr val="FF0000"/>
                </a:solidFill>
                <a:latin typeface="Times New Roman" panose="02020603050405020304" pitchFamily="18" charset="0"/>
                <a:ea typeface="ＭＳ 明朝" panose="02020609040205080304" pitchFamily="17" charset="-128"/>
                <a:cs typeface="Times New Roman" panose="02020603050405020304" pitchFamily="18" charset="0"/>
              </a:rPr>
              <a:t>模型を改良し、</a:t>
            </a:r>
            <a:r>
              <a:rPr kumimoji="1" lang="en-US" altLang="ja-JP" sz="2000" b="1" dirty="0">
                <a:solidFill>
                  <a:srgbClr val="FF0000"/>
                </a:solidFill>
                <a:latin typeface="Times New Roman" panose="02020603050405020304" pitchFamily="18" charset="0"/>
                <a:ea typeface="ＭＳ 明朝" panose="02020609040205080304" pitchFamily="17" charset="-128"/>
                <a:cs typeface="Times New Roman" panose="02020603050405020304" pitchFamily="18" charset="0"/>
              </a:rPr>
              <a:t>α</a:t>
            </a:r>
            <a:r>
              <a:rPr kumimoji="1" lang="ja-JP" altLang="en-US" sz="2000" b="1" dirty="0">
                <a:solidFill>
                  <a:srgbClr val="FF0000"/>
                </a:solidFill>
                <a:latin typeface="Times New Roman" panose="02020603050405020304" pitchFamily="18" charset="0"/>
                <a:ea typeface="ＭＳ 明朝" panose="02020609040205080304" pitchFamily="17" charset="-128"/>
                <a:cs typeface="Times New Roman" panose="02020603050405020304" pitchFamily="18" charset="0"/>
              </a:rPr>
              <a:t>粒子入射反応の計算精度の向上を目指す</a:t>
            </a:r>
            <a:endParaRPr kumimoji="1" lang="en-US" altLang="ja-JP" sz="2000" b="1" dirty="0">
              <a:solidFill>
                <a:srgbClr val="FF0000"/>
              </a:solidFill>
              <a:latin typeface="Times New Roman" panose="02020603050405020304" pitchFamily="18" charset="0"/>
              <a:ea typeface="ＭＳ 明朝" panose="02020609040205080304" pitchFamily="17" charset="-128"/>
              <a:cs typeface="Times New Roman" panose="02020603050405020304" pitchFamily="18" charset="0"/>
            </a:endParaRPr>
          </a:p>
        </p:txBody>
      </p:sp>
      <p:grpSp>
        <p:nvGrpSpPr>
          <p:cNvPr id="19" name="グループ化 18">
            <a:extLst>
              <a:ext uri="{FF2B5EF4-FFF2-40B4-BE49-F238E27FC236}">
                <a16:creationId xmlns:a16="http://schemas.microsoft.com/office/drawing/2014/main" id="{58D171B1-AF78-D8DA-5EBC-8EE879D51827}"/>
              </a:ext>
            </a:extLst>
          </p:cNvPr>
          <p:cNvGrpSpPr/>
          <p:nvPr/>
        </p:nvGrpSpPr>
        <p:grpSpPr>
          <a:xfrm>
            <a:off x="5344257" y="1099848"/>
            <a:ext cx="3592968" cy="5758152"/>
            <a:chOff x="5641969" y="1050702"/>
            <a:chExt cx="3592968" cy="5758152"/>
          </a:xfrm>
        </p:grpSpPr>
        <p:pic>
          <p:nvPicPr>
            <p:cNvPr id="7" name="図 6" descr="グラフ&#10;&#10;AI によって生成されたコンテンツは間違っている可能性があります。">
              <a:extLst>
                <a:ext uri="{FF2B5EF4-FFF2-40B4-BE49-F238E27FC236}">
                  <a16:creationId xmlns:a16="http://schemas.microsoft.com/office/drawing/2014/main" id="{57043484-9453-5DBF-5354-721D316BAB63}"/>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5974671" y="1839549"/>
              <a:ext cx="3118379" cy="4699363"/>
            </a:xfrm>
            <a:prstGeom prst="rect">
              <a:avLst/>
            </a:prstGeom>
          </p:spPr>
        </p:pic>
        <p:grpSp>
          <p:nvGrpSpPr>
            <p:cNvPr id="18" name="グループ化 17">
              <a:extLst>
                <a:ext uri="{FF2B5EF4-FFF2-40B4-BE49-F238E27FC236}">
                  <a16:creationId xmlns:a16="http://schemas.microsoft.com/office/drawing/2014/main" id="{10DF47F7-3D95-BD4F-DC73-C287C2819BFB}"/>
                </a:ext>
              </a:extLst>
            </p:cNvPr>
            <p:cNvGrpSpPr/>
            <p:nvPr/>
          </p:nvGrpSpPr>
          <p:grpSpPr>
            <a:xfrm>
              <a:off x="5641969" y="1050702"/>
              <a:ext cx="3592968" cy="5758152"/>
              <a:chOff x="5641969" y="1050702"/>
              <a:chExt cx="3592968" cy="5758152"/>
            </a:xfrm>
          </p:grpSpPr>
          <p:sp>
            <p:nvSpPr>
              <p:cNvPr id="8" name="テキスト ボックス 7">
                <a:extLst>
                  <a:ext uri="{FF2B5EF4-FFF2-40B4-BE49-F238E27FC236}">
                    <a16:creationId xmlns:a16="http://schemas.microsoft.com/office/drawing/2014/main" id="{9930D691-D71E-A80B-C4E2-F1FD54A3204A}"/>
                  </a:ext>
                </a:extLst>
              </p:cNvPr>
              <p:cNvSpPr txBox="1"/>
              <p:nvPr/>
            </p:nvSpPr>
            <p:spPr>
              <a:xfrm>
                <a:off x="5864999" y="1050702"/>
                <a:ext cx="3369938" cy="879984"/>
              </a:xfrm>
              <a:prstGeom prst="rect">
                <a:avLst/>
              </a:prstGeom>
              <a:noFill/>
            </p:spPr>
            <p:txBody>
              <a:bodyPr wrap="square" rtlCol="0">
                <a:spAutoFit/>
              </a:bodyPr>
              <a:lstStyle/>
              <a:p>
                <a:pPr algn="ctr">
                  <a:lnSpc>
                    <a:spcPts val="3200"/>
                  </a:lnSpc>
                </a:pPr>
                <a:r>
                  <a:rPr kumimoji="1" lang="en-US" altLang="ja-JP" sz="2000" b="1" dirty="0">
                    <a:solidFill>
                      <a:srgbClr val="00B050"/>
                    </a:solidFill>
                    <a:latin typeface="Times New Roman" panose="02020603050405020304" pitchFamily="18" charset="0"/>
                    <a:cs typeface="Times New Roman" panose="02020603050405020304" pitchFamily="18" charset="0"/>
                  </a:rPr>
                  <a:t>DDXs of Al(α,</a:t>
                </a:r>
                <a:r>
                  <a:rPr lang="en-US" altLang="ja-JP" sz="2000" b="1" dirty="0">
                    <a:solidFill>
                      <a:srgbClr val="00B050"/>
                    </a:solidFill>
                    <a:latin typeface="Times New Roman" panose="02020603050405020304" pitchFamily="18" charset="0"/>
                    <a:cs typeface="Times New Roman" panose="02020603050405020304" pitchFamily="18" charset="0"/>
                  </a:rPr>
                  <a:t>He</a:t>
                </a:r>
                <a:r>
                  <a:rPr kumimoji="1" lang="en-US" altLang="ja-JP" sz="2000" b="1" dirty="0">
                    <a:solidFill>
                      <a:srgbClr val="00B050"/>
                    </a:solidFill>
                    <a:latin typeface="Times New Roman" panose="02020603050405020304" pitchFamily="18" charset="0"/>
                    <a:cs typeface="Times New Roman" panose="02020603050405020304" pitchFamily="18" charset="0"/>
                  </a:rPr>
                  <a:t>x) </a:t>
                </a:r>
              </a:p>
              <a:p>
                <a:pPr algn="ctr">
                  <a:lnSpc>
                    <a:spcPts val="3200"/>
                  </a:lnSpc>
                </a:pPr>
                <a:r>
                  <a:rPr kumimoji="1" lang="en-US" altLang="ja-JP" sz="2000" dirty="0">
                    <a:solidFill>
                      <a:srgbClr val="00B050"/>
                    </a:solidFill>
                    <a:latin typeface="Times New Roman" panose="02020603050405020304" pitchFamily="18" charset="0"/>
                    <a:cs typeface="Times New Roman" panose="02020603050405020304" pitchFamily="18" charset="0"/>
                  </a:rPr>
                  <a:t>E</a:t>
                </a:r>
                <a:r>
                  <a:rPr kumimoji="1" lang="en-US" altLang="ja-JP" sz="2000" baseline="-25000" dirty="0">
                    <a:solidFill>
                      <a:srgbClr val="00B050"/>
                    </a:solidFill>
                    <a:latin typeface="Times New Roman" panose="02020603050405020304" pitchFamily="18" charset="0"/>
                    <a:cs typeface="Times New Roman" panose="02020603050405020304" pitchFamily="18" charset="0"/>
                  </a:rPr>
                  <a:t>in</a:t>
                </a:r>
                <a:r>
                  <a:rPr kumimoji="1" lang="en-US" altLang="ja-JP" sz="2000" dirty="0">
                    <a:solidFill>
                      <a:srgbClr val="00B050"/>
                    </a:solidFill>
                    <a:latin typeface="Times New Roman" panose="02020603050405020304" pitchFamily="18" charset="0"/>
                    <a:cs typeface="Times New Roman" panose="02020603050405020304" pitchFamily="18" charset="0"/>
                  </a:rPr>
                  <a:t> = 230MeV/u</a:t>
                </a:r>
                <a:r>
                  <a:rPr kumimoji="1" lang="ja-JP" altLang="en-US" sz="2000" dirty="0">
                    <a:solidFill>
                      <a:srgbClr val="00B050"/>
                    </a:solidFill>
                    <a:latin typeface="Times New Roman" panose="02020603050405020304" pitchFamily="18" charset="0"/>
                    <a:cs typeface="Times New Roman" panose="02020603050405020304" pitchFamily="18" charset="0"/>
                  </a:rPr>
                  <a:t>　</a:t>
                </a:r>
                <a:r>
                  <a:rPr kumimoji="1" lang="en-US" altLang="ja-JP" sz="2000" dirty="0">
                    <a:solidFill>
                      <a:srgbClr val="00B050"/>
                    </a:solidFill>
                    <a:latin typeface="Times New Roman" panose="02020603050405020304" pitchFamily="18" charset="0"/>
                    <a:cs typeface="Times New Roman" panose="02020603050405020304" pitchFamily="18" charset="0"/>
                  </a:rPr>
                  <a:t>θ=15°</a:t>
                </a:r>
                <a:endParaRPr kumimoji="1" lang="ja-JP" altLang="en-US" sz="2000" dirty="0">
                  <a:solidFill>
                    <a:srgbClr val="00B050"/>
                  </a:solidFill>
                  <a:latin typeface="Times New Roman" panose="02020603050405020304" pitchFamily="18" charset="0"/>
                  <a:cs typeface="Times New Roman" panose="02020603050405020304" pitchFamily="18" charset="0"/>
                </a:endParaRPr>
              </a:p>
            </p:txBody>
          </p:sp>
          <p:grpSp>
            <p:nvGrpSpPr>
              <p:cNvPr id="15" name="グループ化 14">
                <a:extLst>
                  <a:ext uri="{FF2B5EF4-FFF2-40B4-BE49-F238E27FC236}">
                    <a16:creationId xmlns:a16="http://schemas.microsoft.com/office/drawing/2014/main" id="{80F7E60E-77F8-A55E-F3A5-826241684799}"/>
                  </a:ext>
                </a:extLst>
              </p:cNvPr>
              <p:cNvGrpSpPr/>
              <p:nvPr/>
            </p:nvGrpSpPr>
            <p:grpSpPr>
              <a:xfrm>
                <a:off x="5641969" y="1986105"/>
                <a:ext cx="3134283" cy="4822749"/>
                <a:chOff x="5641969" y="2085495"/>
                <a:chExt cx="3134283" cy="4822749"/>
              </a:xfrm>
            </p:grpSpPr>
            <p:sp>
              <p:nvSpPr>
                <p:cNvPr id="10" name="テキスト ボックス 9">
                  <a:extLst>
                    <a:ext uri="{FF2B5EF4-FFF2-40B4-BE49-F238E27FC236}">
                      <a16:creationId xmlns:a16="http://schemas.microsoft.com/office/drawing/2014/main" id="{22A5B723-A950-C8B3-60C8-C48F22987948}"/>
                    </a:ext>
                  </a:extLst>
                </p:cNvPr>
                <p:cNvSpPr txBox="1"/>
                <p:nvPr/>
              </p:nvSpPr>
              <p:spPr>
                <a:xfrm>
                  <a:off x="6291470" y="6538912"/>
                  <a:ext cx="2484782" cy="369332"/>
                </a:xfrm>
                <a:prstGeom prst="rect">
                  <a:avLst/>
                </a:prstGeom>
                <a:noFill/>
              </p:spPr>
              <p:txBody>
                <a:bodyPr wrap="square" rtlCol="0">
                  <a:spAutoFit/>
                </a:bodyPr>
                <a:lstStyle/>
                <a:p>
                  <a:pPr algn="ctr"/>
                  <a:r>
                    <a:rPr kumimoji="1" lang="en-US" altLang="ja-JP" dirty="0">
                      <a:latin typeface="Times New Roman" panose="02020603050405020304" pitchFamily="18" charset="0"/>
                      <a:cs typeface="Times New Roman" panose="02020603050405020304" pitchFamily="18" charset="0"/>
                    </a:rPr>
                    <a:t>Energy [ MeV ]</a:t>
                  </a:r>
                  <a:endParaRPr kumimoji="1" lang="ja-JP" altLang="en-US" dirty="0">
                    <a:latin typeface="Times New Roman" panose="02020603050405020304" pitchFamily="18" charset="0"/>
                    <a:cs typeface="Times New Roman" panose="02020603050405020304" pitchFamily="18" charset="0"/>
                  </a:endParaRPr>
                </a:p>
              </p:txBody>
            </p:sp>
            <p:sp>
              <p:nvSpPr>
                <p:cNvPr id="14" name="テキスト ボックス 13">
                  <a:extLst>
                    <a:ext uri="{FF2B5EF4-FFF2-40B4-BE49-F238E27FC236}">
                      <a16:creationId xmlns:a16="http://schemas.microsoft.com/office/drawing/2014/main" id="{D933838D-C9B2-9F1F-C4FE-7A0F19AF7DE4}"/>
                    </a:ext>
                  </a:extLst>
                </p:cNvPr>
                <p:cNvSpPr txBox="1"/>
                <p:nvPr/>
              </p:nvSpPr>
              <p:spPr>
                <a:xfrm rot="16200000">
                  <a:off x="3708739" y="4018725"/>
                  <a:ext cx="4235792" cy="369332"/>
                </a:xfrm>
                <a:prstGeom prst="rect">
                  <a:avLst/>
                </a:prstGeom>
                <a:noFill/>
              </p:spPr>
              <p:txBody>
                <a:bodyPr wrap="square" rtlCol="0">
                  <a:spAutoFit/>
                </a:bodyPr>
                <a:lstStyle/>
                <a:p>
                  <a:pPr algn="ctr"/>
                  <a:r>
                    <a:rPr lang="en-US" altLang="ja-JP" dirty="0">
                      <a:latin typeface="Times New Roman" panose="02020603050405020304" pitchFamily="18" charset="0"/>
                      <a:cs typeface="Times New Roman" panose="02020603050405020304" pitchFamily="18" charset="0"/>
                    </a:rPr>
                    <a:t>DDX</a:t>
                  </a:r>
                  <a:r>
                    <a:rPr kumimoji="1" lang="en-US" altLang="ja-JP" dirty="0">
                      <a:latin typeface="Times New Roman" panose="02020603050405020304" pitchFamily="18" charset="0"/>
                      <a:cs typeface="Times New Roman" panose="02020603050405020304" pitchFamily="18" charset="0"/>
                    </a:rPr>
                    <a:t> [ mb / </a:t>
                  </a:r>
                  <a:r>
                    <a:rPr kumimoji="1" lang="en-US" altLang="ja-JP" dirty="0" err="1">
                      <a:latin typeface="Times New Roman" panose="02020603050405020304" pitchFamily="18" charset="0"/>
                      <a:cs typeface="Times New Roman" panose="02020603050405020304" pitchFamily="18" charset="0"/>
                    </a:rPr>
                    <a:t>sr</a:t>
                  </a:r>
                  <a:r>
                    <a:rPr kumimoji="1" lang="en-US" altLang="ja-JP" dirty="0">
                      <a:latin typeface="Times New Roman" panose="02020603050405020304" pitchFamily="18" charset="0"/>
                      <a:cs typeface="Times New Roman" panose="02020603050405020304" pitchFamily="18" charset="0"/>
                    </a:rPr>
                    <a:t> / MeV ]</a:t>
                  </a:r>
                  <a:endParaRPr kumimoji="1" lang="ja-JP" altLang="en-US" dirty="0">
                    <a:latin typeface="Times New Roman" panose="02020603050405020304" pitchFamily="18" charset="0"/>
                    <a:cs typeface="Times New Roman" panose="02020603050405020304" pitchFamily="18" charset="0"/>
                  </a:endParaRPr>
                </a:p>
              </p:txBody>
            </p:sp>
          </p:grpSp>
          <p:sp>
            <p:nvSpPr>
              <p:cNvPr id="16" name="テキスト ボックス 15">
                <a:extLst>
                  <a:ext uri="{FF2B5EF4-FFF2-40B4-BE49-F238E27FC236}">
                    <a16:creationId xmlns:a16="http://schemas.microsoft.com/office/drawing/2014/main" id="{50B7C7FE-4372-012F-EE14-128EDFF09492}"/>
                  </a:ext>
                </a:extLst>
              </p:cNvPr>
              <p:cNvSpPr txBox="1"/>
              <p:nvPr/>
            </p:nvSpPr>
            <p:spPr>
              <a:xfrm>
                <a:off x="6403624" y="2270698"/>
                <a:ext cx="1063487" cy="369332"/>
              </a:xfrm>
              <a:prstGeom prst="rect">
                <a:avLst/>
              </a:prstGeom>
              <a:noFill/>
            </p:spPr>
            <p:txBody>
              <a:bodyPr wrap="square" rtlCol="0">
                <a:spAutoFit/>
              </a:bodyPr>
              <a:lstStyle/>
              <a:p>
                <a:pPr algn="ctr"/>
                <a:r>
                  <a:rPr kumimoji="1" lang="en-US" altLang="ja-JP" baseline="30000" dirty="0">
                    <a:latin typeface="Times New Roman" panose="02020603050405020304" pitchFamily="18" charset="0"/>
                    <a:cs typeface="Times New Roman" panose="02020603050405020304" pitchFamily="18" charset="0"/>
                  </a:rPr>
                  <a:t>3</a:t>
                </a:r>
                <a:r>
                  <a:rPr kumimoji="1" lang="en-US" altLang="ja-JP" dirty="0">
                    <a:latin typeface="Times New Roman" panose="02020603050405020304" pitchFamily="18" charset="0"/>
                    <a:cs typeface="Times New Roman" panose="02020603050405020304" pitchFamily="18" charset="0"/>
                  </a:rPr>
                  <a:t>He</a:t>
                </a:r>
                <a:endParaRPr kumimoji="1" lang="ja-JP" altLang="en-US" dirty="0">
                  <a:latin typeface="Times New Roman" panose="02020603050405020304" pitchFamily="18" charset="0"/>
                  <a:cs typeface="Times New Roman" panose="02020603050405020304" pitchFamily="18" charset="0"/>
                </a:endParaRPr>
              </a:p>
            </p:txBody>
          </p:sp>
          <p:sp>
            <p:nvSpPr>
              <p:cNvPr id="17" name="テキスト ボックス 16">
                <a:extLst>
                  <a:ext uri="{FF2B5EF4-FFF2-40B4-BE49-F238E27FC236}">
                    <a16:creationId xmlns:a16="http://schemas.microsoft.com/office/drawing/2014/main" id="{5B6F23BB-4269-8394-2AA0-0C58C80EB79F}"/>
                  </a:ext>
                </a:extLst>
              </p:cNvPr>
              <p:cNvSpPr txBox="1"/>
              <p:nvPr/>
            </p:nvSpPr>
            <p:spPr>
              <a:xfrm>
                <a:off x="6294844" y="3734668"/>
                <a:ext cx="1727123" cy="369332"/>
              </a:xfrm>
              <a:prstGeom prst="rect">
                <a:avLst/>
              </a:prstGeom>
              <a:noFill/>
            </p:spPr>
            <p:txBody>
              <a:bodyPr wrap="square" rtlCol="0">
                <a:spAutoFit/>
              </a:bodyPr>
              <a:lstStyle/>
              <a:p>
                <a:pPr algn="ctr"/>
                <a:r>
                  <a:rPr lang="en-US" altLang="ja-JP" dirty="0">
                    <a:latin typeface="Times New Roman" panose="02020603050405020304" pitchFamily="18" charset="0"/>
                    <a:cs typeface="Times New Roman" panose="02020603050405020304" pitchFamily="18" charset="0"/>
                  </a:rPr>
                  <a:t>α</a:t>
                </a:r>
                <a:r>
                  <a:rPr kumimoji="1" lang="en-US" altLang="ja-JP" dirty="0">
                    <a:latin typeface="Times New Roman" panose="02020603050405020304" pitchFamily="18" charset="0"/>
                    <a:cs typeface="Times New Roman" panose="02020603050405020304" pitchFamily="18" charset="0"/>
                  </a:rPr>
                  <a:t>(×10</a:t>
                </a:r>
                <a:r>
                  <a:rPr kumimoji="1" lang="en-US" altLang="ja-JP" baseline="30000" dirty="0">
                    <a:latin typeface="Times New Roman" panose="02020603050405020304" pitchFamily="18" charset="0"/>
                    <a:cs typeface="Times New Roman" panose="02020603050405020304" pitchFamily="18" charset="0"/>
                  </a:rPr>
                  <a:t>-4</a:t>
                </a:r>
                <a:r>
                  <a:rPr kumimoji="1" lang="en-US" altLang="ja-JP" dirty="0">
                    <a:latin typeface="Times New Roman" panose="02020603050405020304" pitchFamily="18" charset="0"/>
                    <a:cs typeface="Times New Roman" panose="02020603050405020304" pitchFamily="18" charset="0"/>
                  </a:rPr>
                  <a:t>)</a:t>
                </a:r>
                <a:endParaRPr kumimoji="1" lang="ja-JP" altLang="en-US" dirty="0">
                  <a:latin typeface="Times New Roman" panose="02020603050405020304" pitchFamily="18" charset="0"/>
                  <a:cs typeface="Times New Roman" panose="02020603050405020304" pitchFamily="18" charset="0"/>
                </a:endParaRPr>
              </a:p>
            </p:txBody>
          </p:sp>
        </p:grpSp>
      </p:grpSp>
    </p:spTree>
    <p:extLst>
      <p:ext uri="{BB962C8B-B14F-4D97-AF65-F5344CB8AC3E}">
        <p14:creationId xmlns:p14="http://schemas.microsoft.com/office/powerpoint/2010/main" val="1310803835"/>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テキスト ボックス 2">
            <a:extLst>
              <a:ext uri="{FF2B5EF4-FFF2-40B4-BE49-F238E27FC236}">
                <a16:creationId xmlns:a16="http://schemas.microsoft.com/office/drawing/2014/main" id="{26518104-C267-D033-3AD6-B0EC4D960E0F}"/>
              </a:ext>
            </a:extLst>
          </p:cNvPr>
          <p:cNvSpPr txBox="1"/>
          <p:nvPr/>
        </p:nvSpPr>
        <p:spPr>
          <a:xfrm>
            <a:off x="460800" y="914400"/>
            <a:ext cx="7089168" cy="646331"/>
          </a:xfrm>
          <a:prstGeom prst="rect">
            <a:avLst/>
          </a:prstGeom>
          <a:noFill/>
        </p:spPr>
        <p:txBody>
          <a:bodyPr wrap="square" rtlCol="0">
            <a:spAutoFit/>
          </a:bodyPr>
          <a:lstStyle/>
          <a:p>
            <a:r>
              <a:rPr kumimoji="1" lang="ja-JP" altLang="en-US" sz="3600" dirty="0">
                <a:latin typeface="ＭＳ ゴシック" panose="020B0609070205080204" pitchFamily="49" charset="-128"/>
                <a:ea typeface="ＭＳ ゴシック" panose="020B0609070205080204" pitchFamily="49" charset="-128"/>
              </a:rPr>
              <a:t>フラグメンテーション反応</a:t>
            </a:r>
          </a:p>
        </p:txBody>
      </p:sp>
      <p:sp>
        <p:nvSpPr>
          <p:cNvPr id="6" name="スライド番号プレースホルダー 5">
            <a:extLst>
              <a:ext uri="{FF2B5EF4-FFF2-40B4-BE49-F238E27FC236}">
                <a16:creationId xmlns:a16="http://schemas.microsoft.com/office/drawing/2014/main" id="{9B41FAAC-A82E-FA9F-250F-6275CD1C1CD2}"/>
              </a:ext>
            </a:extLst>
          </p:cNvPr>
          <p:cNvSpPr>
            <a:spLocks noGrp="1"/>
          </p:cNvSpPr>
          <p:nvPr>
            <p:ph type="sldNum" sz="quarter" idx="11"/>
          </p:nvPr>
        </p:nvSpPr>
        <p:spPr/>
        <p:txBody>
          <a:bodyPr/>
          <a:lstStyle/>
          <a:p>
            <a:fld id="{2211DAF9-AAB5-44DD-A5E4-C4C1DB5B2C1E}" type="slidenum">
              <a:rPr kumimoji="1" lang="ja-JP" altLang="en-US" smtClean="0"/>
              <a:t>4</a:t>
            </a:fld>
            <a:endParaRPr kumimoji="1" lang="ja-JP" altLang="en-US"/>
          </a:p>
        </p:txBody>
      </p:sp>
      <p:sp>
        <p:nvSpPr>
          <p:cNvPr id="2" name="テキスト ボックス 1">
            <a:extLst>
              <a:ext uri="{FF2B5EF4-FFF2-40B4-BE49-F238E27FC236}">
                <a16:creationId xmlns:a16="http://schemas.microsoft.com/office/drawing/2014/main" id="{CC147F52-717D-71DD-2378-8BBD1D0CF822}"/>
              </a:ext>
            </a:extLst>
          </p:cNvPr>
          <p:cNvSpPr txBox="1"/>
          <p:nvPr/>
        </p:nvSpPr>
        <p:spPr>
          <a:xfrm>
            <a:off x="288077" y="1747646"/>
            <a:ext cx="4189033" cy="2246769"/>
          </a:xfrm>
          <a:prstGeom prst="rect">
            <a:avLst/>
          </a:prstGeom>
          <a:noFill/>
        </p:spPr>
        <p:txBody>
          <a:bodyPr wrap="square" rtlCol="0">
            <a:spAutoFit/>
          </a:bodyPr>
          <a:lstStyle/>
          <a:p>
            <a:pPr marL="0" marR="0" lvl="0" indent="0" algn="l" defTabSz="914400" rtl="0" eaLnBrk="1" fontAlgn="auto" latinLnBrk="0" hangingPunct="1">
              <a:lnSpc>
                <a:spcPct val="100000"/>
              </a:lnSpc>
              <a:spcBef>
                <a:spcPts val="0"/>
              </a:spcBef>
              <a:spcAft>
                <a:spcPts val="1200"/>
              </a:spcAft>
              <a:buClrTx/>
              <a:buSzTx/>
              <a:buFontTx/>
              <a:buNone/>
              <a:tabLst/>
              <a:defRPr/>
            </a:pPr>
            <a:r>
              <a:rPr kumimoji="1" lang="en-US" altLang="ja-JP" sz="2000" b="1" i="0" u="none" strike="noStrike" kern="1200" cap="none" spc="0" normalizeH="0" baseline="0" noProof="0" dirty="0">
                <a:ln>
                  <a:noFill/>
                </a:ln>
                <a:solidFill>
                  <a:srgbClr val="000000"/>
                </a:solidFill>
                <a:effectLst/>
                <a:uLnTx/>
                <a:uFillTx/>
                <a:latin typeface="Times New Roman" panose="02020603050405020304" pitchFamily="18" charset="0"/>
                <a:ea typeface="ＭＳ 明朝" panose="02020609040205080304" pitchFamily="17" charset="-128"/>
                <a:cs typeface="Times New Roman" panose="02020603050405020304" pitchFamily="18" charset="0"/>
              </a:rPr>
              <a:t>α</a:t>
            </a:r>
            <a:r>
              <a:rPr kumimoji="1" lang="ja-JP" altLang="en-US" sz="2000" b="1" i="0" u="none" strike="noStrike" kern="1200" cap="none" spc="0" normalizeH="0" baseline="0" noProof="0" dirty="0">
                <a:ln>
                  <a:noFill/>
                </a:ln>
                <a:solidFill>
                  <a:srgbClr val="000000"/>
                </a:solidFill>
                <a:effectLst/>
                <a:uLnTx/>
                <a:uFillTx/>
                <a:latin typeface="Times New Roman" panose="02020603050405020304" pitchFamily="18" charset="0"/>
                <a:ea typeface="ＭＳ 明朝" panose="02020609040205080304" pitchFamily="17" charset="-128"/>
                <a:cs typeface="Times New Roman" panose="02020603050405020304" pitchFamily="18" charset="0"/>
              </a:rPr>
              <a:t>粒子が標的核に入射した瞬間に</a:t>
            </a:r>
            <a:r>
              <a:rPr kumimoji="1" lang="en-US" altLang="ja-JP" sz="2000" b="1" i="0" u="none" strike="noStrike" kern="1200" cap="none" spc="0" normalizeH="0" baseline="0" noProof="0" dirty="0">
                <a:ln>
                  <a:noFill/>
                </a:ln>
                <a:solidFill>
                  <a:srgbClr val="000000"/>
                </a:solidFill>
                <a:effectLst/>
                <a:uLnTx/>
                <a:uFillTx/>
                <a:latin typeface="Times New Roman" panose="02020603050405020304" pitchFamily="18" charset="0"/>
                <a:ea typeface="ＭＳ 明朝" panose="02020609040205080304" pitchFamily="17" charset="-128"/>
                <a:cs typeface="Times New Roman" panose="02020603050405020304" pitchFamily="18" charset="0"/>
              </a:rPr>
              <a:t>break up</a:t>
            </a:r>
          </a:p>
          <a:p>
            <a:pPr marL="0" marR="0" lvl="0" indent="0" algn="l" defTabSz="914400" rtl="0" eaLnBrk="1" fontAlgn="auto" latinLnBrk="0" hangingPunct="1">
              <a:lnSpc>
                <a:spcPct val="100000"/>
              </a:lnSpc>
              <a:spcBef>
                <a:spcPts val="0"/>
              </a:spcBef>
              <a:spcAft>
                <a:spcPts val="0"/>
              </a:spcAft>
              <a:buClrTx/>
              <a:buSzTx/>
              <a:buFontTx/>
              <a:buNone/>
              <a:tabLst/>
              <a:defRPr/>
            </a:pPr>
            <a:r>
              <a:rPr lang="ja-JP" altLang="en-US" sz="2000" b="1" dirty="0">
                <a:solidFill>
                  <a:srgbClr val="000000"/>
                </a:solidFill>
                <a:latin typeface="Times New Roman" panose="02020603050405020304" pitchFamily="18" charset="0"/>
                <a:ea typeface="ＭＳ 明朝" panose="02020609040205080304" pitchFamily="17" charset="-128"/>
                <a:cs typeface="Times New Roman" panose="02020603050405020304" pitchFamily="18" charset="0"/>
              </a:rPr>
              <a:t>複合粒子は</a:t>
            </a:r>
            <a:r>
              <a:rPr kumimoji="1" lang="ja-JP" altLang="en-US" sz="2000" b="1" i="0" u="none" strike="noStrike" kern="1200" cap="none" spc="0" normalizeH="0" baseline="0" noProof="0" dirty="0">
                <a:ln>
                  <a:noFill/>
                </a:ln>
                <a:solidFill>
                  <a:srgbClr val="000000"/>
                </a:solidFill>
                <a:effectLst/>
                <a:uLnTx/>
                <a:uFillTx/>
                <a:latin typeface="Times New Roman" panose="02020603050405020304" pitchFamily="18" charset="0"/>
                <a:ea typeface="ＭＳ 明朝" panose="02020609040205080304" pitchFamily="17" charset="-128"/>
                <a:cs typeface="Times New Roman" panose="02020603050405020304" pitchFamily="18" charset="0"/>
              </a:rPr>
              <a:t>カスケード過程では</a:t>
            </a:r>
            <a:endParaRPr kumimoji="1" lang="en-US" altLang="ja-JP" sz="2000" b="1" i="0" u="none" strike="noStrike" kern="1200" cap="none" spc="0" normalizeH="0" baseline="0" noProof="0" dirty="0">
              <a:ln>
                <a:noFill/>
              </a:ln>
              <a:solidFill>
                <a:srgbClr val="000000"/>
              </a:solidFill>
              <a:effectLst/>
              <a:uLnTx/>
              <a:uFillTx/>
              <a:latin typeface="Times New Roman" panose="02020603050405020304" pitchFamily="18" charset="0"/>
              <a:ea typeface="ＭＳ 明朝" panose="02020609040205080304" pitchFamily="17" charset="-128"/>
              <a:cs typeface="Times New Roman" panose="02020603050405020304" pitchFamily="18" charset="0"/>
            </a:endParaRPr>
          </a:p>
          <a:p>
            <a:pPr marL="0" marR="0" lvl="0" indent="0" algn="l" defTabSz="914400" rtl="0" eaLnBrk="1" fontAlgn="auto" latinLnBrk="0" hangingPunct="1">
              <a:lnSpc>
                <a:spcPct val="100000"/>
              </a:lnSpc>
              <a:spcBef>
                <a:spcPts val="0"/>
              </a:spcBef>
              <a:spcAft>
                <a:spcPts val="1200"/>
              </a:spcAft>
              <a:buClrTx/>
              <a:buSzTx/>
              <a:buFontTx/>
              <a:buNone/>
              <a:tabLst/>
              <a:defRPr/>
            </a:pPr>
            <a:r>
              <a:rPr lang="ja-JP" altLang="en-US" sz="2000" b="1" dirty="0">
                <a:solidFill>
                  <a:srgbClr val="000000"/>
                </a:solidFill>
                <a:latin typeface="Times New Roman" panose="02020603050405020304" pitchFamily="18" charset="0"/>
                <a:ea typeface="ＭＳ 明朝" panose="02020609040205080304" pitchFamily="17" charset="-128"/>
                <a:cs typeface="Times New Roman" panose="02020603050405020304" pitchFamily="18" charset="0"/>
              </a:rPr>
              <a:t>ブレークアップしない</a:t>
            </a:r>
            <a:endParaRPr lang="en-US" altLang="ja-JP" sz="2000" b="1" dirty="0">
              <a:solidFill>
                <a:srgbClr val="000000"/>
              </a:solidFill>
              <a:latin typeface="Times New Roman" panose="02020603050405020304" pitchFamily="18" charset="0"/>
              <a:ea typeface="ＭＳ 明朝" panose="02020609040205080304" pitchFamily="17" charset="-128"/>
              <a:cs typeface="Times New Roman" panose="02020603050405020304" pitchFamily="18" charset="0"/>
            </a:endParaRPr>
          </a:p>
          <a:p>
            <a:pPr marL="0" marR="0" lvl="0" indent="0" algn="l" defTabSz="914400" rtl="0" eaLnBrk="1" fontAlgn="auto" latinLnBrk="0" hangingPunct="1">
              <a:lnSpc>
                <a:spcPct val="100000"/>
              </a:lnSpc>
              <a:spcBef>
                <a:spcPts val="0"/>
              </a:spcBef>
              <a:spcAft>
                <a:spcPts val="0"/>
              </a:spcAft>
              <a:buClrTx/>
              <a:buSzTx/>
              <a:buFontTx/>
              <a:buNone/>
              <a:tabLst/>
              <a:defRPr/>
            </a:pPr>
            <a:r>
              <a:rPr kumimoji="1" lang="ja-JP" altLang="en-US" sz="2000" b="1" i="0" u="none" strike="noStrike" kern="1200" cap="none" spc="0" normalizeH="0" baseline="0" noProof="0" dirty="0">
                <a:ln>
                  <a:noFill/>
                </a:ln>
                <a:solidFill>
                  <a:srgbClr val="FF0000"/>
                </a:solidFill>
                <a:effectLst/>
                <a:uLnTx/>
                <a:uFillTx/>
                <a:latin typeface="Times New Roman" panose="02020603050405020304" pitchFamily="18" charset="0"/>
                <a:ea typeface="ＭＳ 明朝" panose="02020609040205080304" pitchFamily="17" charset="-128"/>
                <a:cs typeface="Times New Roman" panose="02020603050405020304" pitchFamily="18" charset="0"/>
              </a:rPr>
              <a:t>従来の核反応模型とは異なる反応描像</a:t>
            </a:r>
            <a:endParaRPr kumimoji="1" lang="en-US" altLang="ja-JP" sz="2000" b="1" i="0" u="none" strike="noStrike" kern="1200" cap="none" spc="0" normalizeH="0" baseline="0" noProof="0" dirty="0">
              <a:ln>
                <a:noFill/>
              </a:ln>
              <a:solidFill>
                <a:srgbClr val="FF0000"/>
              </a:solidFill>
              <a:effectLst/>
              <a:uLnTx/>
              <a:uFillTx/>
              <a:latin typeface="Times New Roman" panose="02020603050405020304" pitchFamily="18" charset="0"/>
              <a:ea typeface="ＭＳ 明朝" panose="02020609040205080304" pitchFamily="17" charset="-128"/>
              <a:cs typeface="Times New Roman" panose="02020603050405020304" pitchFamily="18" charset="0"/>
            </a:endParaRPr>
          </a:p>
        </p:txBody>
      </p:sp>
      <p:sp>
        <p:nvSpPr>
          <p:cNvPr id="4" name="テキスト ボックス 3">
            <a:extLst>
              <a:ext uri="{FF2B5EF4-FFF2-40B4-BE49-F238E27FC236}">
                <a16:creationId xmlns:a16="http://schemas.microsoft.com/office/drawing/2014/main" id="{A564C10E-9990-D906-4AEF-2AC9995152A3}"/>
              </a:ext>
            </a:extLst>
          </p:cNvPr>
          <p:cNvSpPr txBox="1"/>
          <p:nvPr/>
        </p:nvSpPr>
        <p:spPr>
          <a:xfrm>
            <a:off x="193186" y="4226508"/>
            <a:ext cx="8757628" cy="2631490"/>
          </a:xfrm>
          <a:prstGeom prst="rect">
            <a:avLst/>
          </a:prstGeom>
          <a:noFill/>
        </p:spPr>
        <p:txBody>
          <a:bodyPr wrap="square" rtlCol="0">
            <a:spAutoFit/>
          </a:bodyPr>
          <a:lstStyle/>
          <a:p>
            <a:pPr>
              <a:spcAft>
                <a:spcPts val="600"/>
              </a:spcAft>
            </a:pPr>
            <a:r>
              <a:rPr kumimoji="1" lang="en-US" altLang="ja-JP" sz="2000" dirty="0">
                <a:latin typeface="Times New Roman" panose="02020603050405020304" pitchFamily="18" charset="0"/>
                <a:ea typeface="ＭＳ 明朝" panose="02020609040205080304" pitchFamily="17" charset="-128"/>
                <a:cs typeface="Times New Roman" panose="02020603050405020304" pitchFamily="18" charset="0"/>
              </a:rPr>
              <a:t>230 MeV/u </a:t>
            </a:r>
            <a:r>
              <a:rPr kumimoji="1" lang="ja-JP" altLang="en-US" sz="2000" dirty="0">
                <a:latin typeface="Times New Roman" panose="02020603050405020304" pitchFamily="18" charset="0"/>
                <a:ea typeface="ＭＳ 明朝" panose="02020609040205080304" pitchFamily="17" charset="-128"/>
                <a:cs typeface="Times New Roman" panose="02020603050405020304" pitchFamily="18" charset="0"/>
              </a:rPr>
              <a:t>の</a:t>
            </a:r>
            <a:r>
              <a:rPr kumimoji="1" lang="en-US" altLang="ja-JP" sz="2000" dirty="0">
                <a:latin typeface="Times New Roman" panose="02020603050405020304" pitchFamily="18" charset="0"/>
                <a:ea typeface="ＭＳ 明朝" panose="02020609040205080304" pitchFamily="17" charset="-128"/>
                <a:cs typeface="Times New Roman" panose="02020603050405020304" pitchFamily="18" charset="0"/>
              </a:rPr>
              <a:t>Al</a:t>
            </a:r>
            <a:r>
              <a:rPr kumimoji="1" lang="ja-JP" altLang="en-US" sz="2000" dirty="0">
                <a:latin typeface="Times New Roman" panose="02020603050405020304" pitchFamily="18" charset="0"/>
                <a:ea typeface="ＭＳ 明朝" panose="02020609040205080304" pitchFamily="17" charset="-128"/>
                <a:cs typeface="Times New Roman" panose="02020603050405020304" pitchFamily="18" charset="0"/>
              </a:rPr>
              <a:t>ターゲットへの</a:t>
            </a:r>
            <a:r>
              <a:rPr kumimoji="1" lang="en-US" altLang="ja-JP" sz="2000" dirty="0">
                <a:latin typeface="Times New Roman" panose="02020603050405020304" pitchFamily="18" charset="0"/>
                <a:ea typeface="ＭＳ 明朝" panose="02020609040205080304" pitchFamily="17" charset="-128"/>
                <a:cs typeface="Times New Roman" panose="02020603050405020304" pitchFamily="18" charset="0"/>
              </a:rPr>
              <a:t>α</a:t>
            </a:r>
            <a:r>
              <a:rPr kumimoji="1" lang="ja-JP" altLang="en-US" sz="2000" dirty="0">
                <a:latin typeface="Times New Roman" panose="02020603050405020304" pitchFamily="18" charset="0"/>
                <a:ea typeface="ＭＳ 明朝" panose="02020609040205080304" pitchFamily="17" charset="-128"/>
                <a:cs typeface="Times New Roman" panose="02020603050405020304" pitchFamily="18" charset="0"/>
              </a:rPr>
              <a:t>粒子</a:t>
            </a:r>
            <a:endParaRPr kumimoji="1" lang="en-US" altLang="ja-JP" sz="2000" dirty="0">
              <a:latin typeface="Times New Roman" panose="02020603050405020304" pitchFamily="18" charset="0"/>
              <a:ea typeface="ＭＳ 明朝" panose="02020609040205080304" pitchFamily="17" charset="-128"/>
              <a:cs typeface="Times New Roman" panose="02020603050405020304" pitchFamily="18" charset="0"/>
            </a:endParaRPr>
          </a:p>
          <a:p>
            <a:pPr>
              <a:spcAft>
                <a:spcPts val="1200"/>
              </a:spcAft>
            </a:pPr>
            <a:r>
              <a:rPr kumimoji="1" lang="ja-JP" altLang="en-US" sz="2000" dirty="0">
                <a:latin typeface="Times New Roman" panose="02020603050405020304" pitchFamily="18" charset="0"/>
                <a:ea typeface="ＭＳ 明朝" panose="02020609040205080304" pitchFamily="17" charset="-128"/>
                <a:cs typeface="Times New Roman" panose="02020603050405020304" pitchFamily="18" charset="0"/>
              </a:rPr>
              <a:t>入射反応、放出角</a:t>
            </a:r>
            <a:r>
              <a:rPr kumimoji="1" lang="en-US" altLang="ja-JP" sz="2000" dirty="0">
                <a:latin typeface="Times New Roman" panose="02020603050405020304" pitchFamily="18" charset="0"/>
                <a:ea typeface="ＭＳ 明朝" panose="02020609040205080304" pitchFamily="17" charset="-128"/>
                <a:cs typeface="Times New Roman" panose="02020603050405020304" pitchFamily="18" charset="0"/>
              </a:rPr>
              <a:t>15</a:t>
            </a:r>
            <a:r>
              <a:rPr kumimoji="1" lang="en-US" altLang="ja-JP" sz="2000" dirty="0">
                <a:latin typeface="Century" panose="02040604050505020304" pitchFamily="18" charset="0"/>
                <a:ea typeface="ＭＳ 明朝" panose="02020609040205080304" pitchFamily="17" charset="-128"/>
                <a:cs typeface="Times New Roman" panose="02020603050405020304" pitchFamily="18" charset="0"/>
              </a:rPr>
              <a:t>˚</a:t>
            </a:r>
            <a:r>
              <a:rPr kumimoji="1" lang="ja-JP" altLang="en-US" sz="2000" dirty="0">
                <a:latin typeface="Times New Roman" panose="02020603050405020304" pitchFamily="18" charset="0"/>
                <a:ea typeface="ＭＳ 明朝" panose="02020609040205080304" pitchFamily="17" charset="-128"/>
                <a:cs typeface="Times New Roman" panose="02020603050405020304" pitchFamily="18" charset="0"/>
              </a:rPr>
              <a:t>の実験結果</a:t>
            </a:r>
            <a:endParaRPr kumimoji="1" lang="en-US" altLang="ja-JP" sz="2000" dirty="0">
              <a:latin typeface="Times New Roman" panose="02020603050405020304" pitchFamily="18" charset="0"/>
              <a:ea typeface="ＭＳ 明朝" panose="02020609040205080304" pitchFamily="17" charset="-128"/>
              <a:cs typeface="Times New Roman" panose="02020603050405020304" pitchFamily="18" charset="0"/>
            </a:endParaRPr>
          </a:p>
          <a:p>
            <a:pPr>
              <a:spcAft>
                <a:spcPts val="1200"/>
              </a:spcAft>
            </a:pPr>
            <a:r>
              <a:rPr kumimoji="1" lang="en-US" altLang="ja-JP" sz="2000" b="1" u="sng" dirty="0" err="1">
                <a:solidFill>
                  <a:srgbClr val="00B050"/>
                </a:solidFill>
                <a:latin typeface="Times New Roman" panose="02020603050405020304" pitchFamily="18" charset="0"/>
                <a:ea typeface="ＭＳ 明朝" panose="02020609040205080304" pitchFamily="17" charset="-128"/>
                <a:cs typeface="Times New Roman" panose="02020603050405020304" pitchFamily="18" charset="0"/>
              </a:rPr>
              <a:t>p,d,t</a:t>
            </a:r>
            <a:r>
              <a:rPr kumimoji="1" lang="en-US" altLang="ja-JP" sz="2000" b="1" u="sng" dirty="0">
                <a:solidFill>
                  <a:srgbClr val="00B050"/>
                </a:solidFill>
                <a:latin typeface="Times New Roman" panose="02020603050405020304" pitchFamily="18" charset="0"/>
                <a:ea typeface="ＭＳ 明朝" panose="02020609040205080304" pitchFamily="17" charset="-128"/>
                <a:cs typeface="Times New Roman" panose="02020603050405020304" pitchFamily="18" charset="0"/>
              </a:rPr>
              <a:t> </a:t>
            </a:r>
            <a:r>
              <a:rPr lang="ja-JP" altLang="en-US" sz="2000" b="1" u="sng" dirty="0">
                <a:solidFill>
                  <a:srgbClr val="00B050"/>
                </a:solidFill>
                <a:latin typeface="Times New Roman" panose="02020603050405020304" pitchFamily="18" charset="0"/>
                <a:ea typeface="ＭＳ 明朝" panose="02020609040205080304" pitchFamily="17" charset="-128"/>
                <a:cs typeface="Times New Roman" panose="02020603050405020304" pitchFamily="18" charset="0"/>
              </a:rPr>
              <a:t>→ </a:t>
            </a:r>
            <a:r>
              <a:rPr kumimoji="1" lang="ja-JP" altLang="en-US" sz="2000" b="1" u="sng" dirty="0">
                <a:solidFill>
                  <a:srgbClr val="00B050"/>
                </a:solidFill>
                <a:latin typeface="Times New Roman" panose="02020603050405020304" pitchFamily="18" charset="0"/>
                <a:ea typeface="ＭＳ 明朝" panose="02020609040205080304" pitchFamily="17" charset="-128"/>
                <a:cs typeface="Times New Roman" panose="02020603050405020304" pitchFamily="18" charset="0"/>
              </a:rPr>
              <a:t>ピークが無い</a:t>
            </a:r>
            <a:r>
              <a:rPr kumimoji="1" lang="ja-JP" altLang="en-US" sz="2000" b="1" dirty="0">
                <a:solidFill>
                  <a:srgbClr val="00B050"/>
                </a:solidFill>
                <a:latin typeface="Times New Roman" panose="02020603050405020304" pitchFamily="18" charset="0"/>
                <a:ea typeface="ＭＳ 明朝" panose="02020609040205080304" pitchFamily="17" charset="-128"/>
                <a:cs typeface="Times New Roman" panose="02020603050405020304" pitchFamily="18" charset="0"/>
              </a:rPr>
              <a:t>      </a:t>
            </a:r>
            <a:r>
              <a:rPr kumimoji="1" lang="en-US" altLang="ja-JP" sz="2000" b="1" u="sng" baseline="30000" dirty="0">
                <a:solidFill>
                  <a:srgbClr val="00B050"/>
                </a:solidFill>
                <a:latin typeface="Times New Roman" panose="02020603050405020304" pitchFamily="18" charset="0"/>
                <a:ea typeface="ＭＳ 明朝" panose="02020609040205080304" pitchFamily="17" charset="-128"/>
                <a:cs typeface="Times New Roman" panose="02020603050405020304" pitchFamily="18" charset="0"/>
              </a:rPr>
              <a:t>3</a:t>
            </a:r>
            <a:r>
              <a:rPr kumimoji="1" lang="en-US" altLang="ja-JP" sz="2000" b="1" u="sng" dirty="0">
                <a:solidFill>
                  <a:srgbClr val="00B050"/>
                </a:solidFill>
                <a:latin typeface="Times New Roman" panose="02020603050405020304" pitchFamily="18" charset="0"/>
                <a:ea typeface="ＭＳ 明朝" panose="02020609040205080304" pitchFamily="17" charset="-128"/>
                <a:cs typeface="Times New Roman" panose="02020603050405020304" pitchFamily="18" charset="0"/>
              </a:rPr>
              <a:t>He</a:t>
            </a:r>
            <a:r>
              <a:rPr kumimoji="1" lang="ja-JP" altLang="en-US" sz="2000" b="1" u="sng" dirty="0">
                <a:solidFill>
                  <a:srgbClr val="00B050"/>
                </a:solidFill>
                <a:latin typeface="Times New Roman" panose="02020603050405020304" pitchFamily="18" charset="0"/>
                <a:ea typeface="ＭＳ 明朝" panose="02020609040205080304" pitchFamily="17" charset="-128"/>
                <a:cs typeface="Times New Roman" panose="02020603050405020304" pitchFamily="18" charset="0"/>
              </a:rPr>
              <a:t>と</a:t>
            </a:r>
            <a:r>
              <a:rPr kumimoji="1" lang="en-US" altLang="ja-JP" sz="2000" b="1" u="sng" dirty="0">
                <a:solidFill>
                  <a:srgbClr val="00B050"/>
                </a:solidFill>
                <a:latin typeface="Times New Roman" panose="02020603050405020304" pitchFamily="18" charset="0"/>
                <a:ea typeface="ＭＳ 明朝" panose="02020609040205080304" pitchFamily="17" charset="-128"/>
                <a:cs typeface="Times New Roman" panose="02020603050405020304" pitchFamily="18" charset="0"/>
              </a:rPr>
              <a:t>α</a:t>
            </a:r>
            <a:r>
              <a:rPr kumimoji="1" lang="ja-JP" altLang="en-US" sz="2000" b="1" u="sng" dirty="0">
                <a:solidFill>
                  <a:srgbClr val="00B050"/>
                </a:solidFill>
                <a:latin typeface="Times New Roman" panose="02020603050405020304" pitchFamily="18" charset="0"/>
                <a:ea typeface="ＭＳ 明朝" panose="02020609040205080304" pitchFamily="17" charset="-128"/>
                <a:cs typeface="Times New Roman" panose="02020603050405020304" pitchFamily="18" charset="0"/>
              </a:rPr>
              <a:t>粒子 → 幅広いピークが存在</a:t>
            </a:r>
            <a:endParaRPr lang="en-US" altLang="ja-JP" sz="2000" b="1" dirty="0">
              <a:solidFill>
                <a:srgbClr val="00B050"/>
              </a:solidFill>
              <a:latin typeface="Times New Roman" panose="02020603050405020304" pitchFamily="18" charset="0"/>
              <a:ea typeface="ＭＳ 明朝" panose="02020609040205080304" pitchFamily="17" charset="-128"/>
              <a:cs typeface="Times New Roman" panose="02020603050405020304" pitchFamily="18" charset="0"/>
            </a:endParaRPr>
          </a:p>
          <a:p>
            <a:r>
              <a:rPr kumimoji="1" lang="en-US" altLang="ja-JP" sz="2000" baseline="30000" dirty="0">
                <a:latin typeface="Times New Roman" panose="02020603050405020304" pitchFamily="18" charset="0"/>
                <a:ea typeface="ＭＳ 明朝" panose="02020609040205080304" pitchFamily="17" charset="-128"/>
                <a:cs typeface="Times New Roman" panose="02020603050405020304" pitchFamily="18" charset="0"/>
              </a:rPr>
              <a:t>3</a:t>
            </a:r>
            <a:r>
              <a:rPr kumimoji="1" lang="en-US" altLang="ja-JP" sz="2000" dirty="0">
                <a:latin typeface="Times New Roman" panose="02020603050405020304" pitchFamily="18" charset="0"/>
                <a:ea typeface="ＭＳ 明朝" panose="02020609040205080304" pitchFamily="17" charset="-128"/>
                <a:cs typeface="Times New Roman" panose="02020603050405020304" pitchFamily="18" charset="0"/>
              </a:rPr>
              <a:t>He</a:t>
            </a:r>
            <a:r>
              <a:rPr kumimoji="1" lang="ja-JP" altLang="en-US" sz="2000" dirty="0">
                <a:latin typeface="Times New Roman" panose="02020603050405020304" pitchFamily="18" charset="0"/>
                <a:ea typeface="ＭＳ 明朝" panose="02020609040205080304" pitchFamily="17" charset="-128"/>
                <a:cs typeface="Times New Roman" panose="02020603050405020304" pitchFamily="18" charset="0"/>
              </a:rPr>
              <a:t>の</a:t>
            </a:r>
            <a:r>
              <a:rPr kumimoji="1" lang="en-US" altLang="ja-JP" sz="2000" dirty="0">
                <a:latin typeface="Times New Roman" panose="02020603050405020304" pitchFamily="18" charset="0"/>
                <a:ea typeface="ＭＳ 明朝" panose="02020609040205080304" pitchFamily="17" charset="-128"/>
                <a:cs typeface="Times New Roman" panose="02020603050405020304" pitchFamily="18" charset="0"/>
              </a:rPr>
              <a:t>DDX</a:t>
            </a:r>
            <a:r>
              <a:rPr kumimoji="1" lang="ja-JP" altLang="en-US" sz="2000" dirty="0">
                <a:latin typeface="Times New Roman" panose="02020603050405020304" pitchFamily="18" charset="0"/>
                <a:ea typeface="ＭＳ 明朝" panose="02020609040205080304" pitchFamily="17" charset="-128"/>
                <a:cs typeface="Times New Roman" panose="02020603050405020304" pitchFamily="18" charset="0"/>
              </a:rPr>
              <a:t>のピークのエネルギー </a:t>
            </a:r>
            <a:r>
              <a:rPr lang="ja-JP" altLang="en-US" sz="2000" dirty="0">
                <a:latin typeface="Times New Roman" panose="02020603050405020304" pitchFamily="18" charset="0"/>
                <a:ea typeface="ＭＳ 明朝" panose="02020609040205080304" pitchFamily="17" charset="-128"/>
                <a:cs typeface="Times New Roman" panose="02020603050405020304" pitchFamily="18" charset="0"/>
              </a:rPr>
              <a:t>≒</a:t>
            </a:r>
            <a:r>
              <a:rPr kumimoji="1" lang="en-US" altLang="ja-JP" sz="2000" dirty="0">
                <a:latin typeface="Times New Roman" panose="02020603050405020304" pitchFamily="18" charset="0"/>
                <a:ea typeface="ＭＳ 明朝" panose="02020609040205080304" pitchFamily="17" charset="-128"/>
                <a:cs typeface="Times New Roman" panose="02020603050405020304" pitchFamily="18" charset="0"/>
              </a:rPr>
              <a:t> 690 MeV (230 MeV ×3)</a:t>
            </a:r>
          </a:p>
          <a:p>
            <a:r>
              <a:rPr lang="ja-JP" altLang="en-US" sz="2000" dirty="0">
                <a:latin typeface="Times New Roman" panose="02020603050405020304" pitchFamily="18" charset="0"/>
                <a:ea typeface="ＭＳ 明朝" panose="02020609040205080304" pitchFamily="17" charset="-128"/>
                <a:cs typeface="Times New Roman" panose="02020603050405020304" pitchFamily="18" charset="0"/>
              </a:rPr>
              <a:t>　　　↓</a:t>
            </a:r>
            <a:endParaRPr lang="en-US" altLang="ja-JP" sz="2000" dirty="0">
              <a:latin typeface="Times New Roman" panose="02020603050405020304" pitchFamily="18" charset="0"/>
              <a:ea typeface="ＭＳ 明朝" panose="02020609040205080304" pitchFamily="17" charset="-128"/>
              <a:cs typeface="Times New Roman" panose="02020603050405020304" pitchFamily="18" charset="0"/>
            </a:endParaRPr>
          </a:p>
          <a:p>
            <a:r>
              <a:rPr kumimoji="1" lang="en-US" altLang="ja-JP" sz="2000" dirty="0">
                <a:latin typeface="Times New Roman" panose="02020603050405020304" pitchFamily="18" charset="0"/>
                <a:ea typeface="ＭＳ 明朝" panose="02020609040205080304" pitchFamily="17" charset="-128"/>
                <a:cs typeface="Times New Roman" panose="02020603050405020304" pitchFamily="18" charset="0"/>
              </a:rPr>
              <a:t>α</a:t>
            </a:r>
            <a:r>
              <a:rPr kumimoji="1" lang="ja-JP" altLang="en-US" sz="2000" dirty="0">
                <a:latin typeface="Times New Roman" panose="02020603050405020304" pitchFamily="18" charset="0"/>
                <a:ea typeface="ＭＳ 明朝" panose="02020609040205080304" pitchFamily="17" charset="-128"/>
                <a:cs typeface="Times New Roman" panose="02020603050405020304" pitchFamily="18" charset="0"/>
              </a:rPr>
              <a:t>→</a:t>
            </a:r>
            <a:r>
              <a:rPr kumimoji="1" lang="en-US" altLang="ja-JP" sz="2000" baseline="30000" dirty="0">
                <a:latin typeface="Times New Roman" panose="02020603050405020304" pitchFamily="18" charset="0"/>
                <a:ea typeface="ＭＳ 明朝" panose="02020609040205080304" pitchFamily="17" charset="-128"/>
                <a:cs typeface="Times New Roman" panose="02020603050405020304" pitchFamily="18" charset="0"/>
              </a:rPr>
              <a:t>3</a:t>
            </a:r>
            <a:r>
              <a:rPr kumimoji="1" lang="en-US" altLang="ja-JP" sz="2000" dirty="0">
                <a:latin typeface="Times New Roman" panose="02020603050405020304" pitchFamily="18" charset="0"/>
                <a:ea typeface="ＭＳ 明朝" panose="02020609040205080304" pitchFamily="17" charset="-128"/>
                <a:cs typeface="Times New Roman" panose="02020603050405020304" pitchFamily="18" charset="0"/>
              </a:rPr>
              <a:t>He+n</a:t>
            </a:r>
            <a:r>
              <a:rPr kumimoji="1" lang="ja-JP" altLang="en-US" sz="2000" dirty="0">
                <a:latin typeface="Times New Roman" panose="02020603050405020304" pitchFamily="18" charset="0"/>
                <a:ea typeface="ＭＳ 明朝" panose="02020609040205080304" pitchFamily="17" charset="-128"/>
                <a:cs typeface="Times New Roman" panose="02020603050405020304" pitchFamily="18" charset="0"/>
              </a:rPr>
              <a:t>のブレークアップ断面積は標的核周辺部で他のチャンネルよりも大きくなる</a:t>
            </a:r>
          </a:p>
        </p:txBody>
      </p:sp>
      <p:pic>
        <p:nvPicPr>
          <p:cNvPr id="5" name="図 4">
            <a:extLst>
              <a:ext uri="{FF2B5EF4-FFF2-40B4-BE49-F238E27FC236}">
                <a16:creationId xmlns:a16="http://schemas.microsoft.com/office/drawing/2014/main" id="{1469A700-D195-31DE-5534-25CFD66A8724}"/>
              </a:ext>
            </a:extLst>
          </p:cNvPr>
          <p:cNvPicPr>
            <a:picLocks noChangeAspect="1"/>
          </p:cNvPicPr>
          <p:nvPr/>
        </p:nvPicPr>
        <p:blipFill>
          <a:blip r:embed="rId2"/>
          <a:stretch>
            <a:fillRect/>
          </a:stretch>
        </p:blipFill>
        <p:spPr>
          <a:xfrm>
            <a:off x="4572000" y="1695834"/>
            <a:ext cx="4575090" cy="3466331"/>
          </a:xfrm>
          <a:prstGeom prst="rect">
            <a:avLst/>
          </a:prstGeom>
        </p:spPr>
      </p:pic>
    </p:spTree>
    <p:extLst>
      <p:ext uri="{BB962C8B-B14F-4D97-AF65-F5344CB8AC3E}">
        <p14:creationId xmlns:p14="http://schemas.microsoft.com/office/powerpoint/2010/main" val="1296689069"/>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テキスト ボックス 2">
            <a:extLst>
              <a:ext uri="{FF2B5EF4-FFF2-40B4-BE49-F238E27FC236}">
                <a16:creationId xmlns:a16="http://schemas.microsoft.com/office/drawing/2014/main" id="{26518104-C267-D033-3AD6-B0EC4D960E0F}"/>
              </a:ext>
            </a:extLst>
          </p:cNvPr>
          <p:cNvSpPr txBox="1"/>
          <p:nvPr/>
        </p:nvSpPr>
        <p:spPr>
          <a:xfrm>
            <a:off x="460800" y="914400"/>
            <a:ext cx="7089168" cy="646331"/>
          </a:xfrm>
          <a:prstGeom prst="rect">
            <a:avLst/>
          </a:prstGeom>
          <a:noFill/>
        </p:spPr>
        <p:txBody>
          <a:bodyPr wrap="square" rtlCol="0">
            <a:spAutoFit/>
          </a:bodyPr>
          <a:lstStyle/>
          <a:p>
            <a:r>
              <a:rPr lang="ja-JP" altLang="en-US" sz="3600" b="1" dirty="0">
                <a:latin typeface="ＭＳ ゴシック" panose="020B0609070205080204" pitchFamily="49" charset="-128"/>
                <a:ea typeface="ＭＳ ゴシック" panose="020B0609070205080204" pitchFamily="49" charset="-128"/>
                <a:cs typeface="Times New Roman" panose="02020603050405020304" pitchFamily="18" charset="0"/>
              </a:rPr>
              <a:t>フラグメンテーション</a:t>
            </a:r>
          </a:p>
        </p:txBody>
      </p:sp>
      <p:sp>
        <p:nvSpPr>
          <p:cNvPr id="11" name="スライド番号プレースホルダー 10">
            <a:extLst>
              <a:ext uri="{FF2B5EF4-FFF2-40B4-BE49-F238E27FC236}">
                <a16:creationId xmlns:a16="http://schemas.microsoft.com/office/drawing/2014/main" id="{F340D7F1-BB91-5009-DF66-43F255F987A2}"/>
              </a:ext>
            </a:extLst>
          </p:cNvPr>
          <p:cNvSpPr>
            <a:spLocks noGrp="1"/>
          </p:cNvSpPr>
          <p:nvPr>
            <p:ph type="sldNum" sz="quarter" idx="11"/>
          </p:nvPr>
        </p:nvSpPr>
        <p:spPr/>
        <p:txBody>
          <a:bodyPr/>
          <a:lstStyle/>
          <a:p>
            <a:fld id="{2211DAF9-AAB5-44DD-A5E4-C4C1DB5B2C1E}" type="slidenum">
              <a:rPr kumimoji="1" lang="ja-JP" altLang="en-US" smtClean="0"/>
              <a:t>5</a:t>
            </a:fld>
            <a:endParaRPr kumimoji="1" lang="ja-JP" altLang="en-US"/>
          </a:p>
        </p:txBody>
      </p:sp>
      <mc:AlternateContent xmlns:mc="http://schemas.openxmlformats.org/markup-compatibility/2006">
        <mc:Choice xmlns:a14="http://schemas.microsoft.com/office/drawing/2010/main" Requires="a14">
          <p:sp>
            <p:nvSpPr>
              <p:cNvPr id="2" name="テキスト ボックス 1">
                <a:extLst>
                  <a:ext uri="{FF2B5EF4-FFF2-40B4-BE49-F238E27FC236}">
                    <a16:creationId xmlns:a16="http://schemas.microsoft.com/office/drawing/2014/main" id="{2D12ECCF-AB14-2B67-BA11-CA0F6DA766D9}"/>
                  </a:ext>
                </a:extLst>
              </p:cNvPr>
              <p:cNvSpPr txBox="1"/>
              <p:nvPr/>
            </p:nvSpPr>
            <p:spPr>
              <a:xfrm>
                <a:off x="460800" y="1560731"/>
                <a:ext cx="5517883" cy="740844"/>
              </a:xfrm>
              <a:prstGeom prst="rect">
                <a:avLst/>
              </a:prstGeom>
              <a:noFill/>
            </p:spPr>
            <p:txBody>
              <a:bodyPr wrap="square" rtlCol="0">
                <a:spAutoFit/>
              </a:bodyPr>
              <a:lstStyle/>
              <a:p>
                <a:r>
                  <a:rPr kumimoji="1" lang="ja-JP" altLang="en-US" sz="2000" b="1" dirty="0">
                    <a:solidFill>
                      <a:srgbClr val="FF0000"/>
                    </a:solidFill>
                    <a:latin typeface="ＭＳ 明朝" panose="02020609040205080304" pitchFamily="17" charset="-128"/>
                    <a:ea typeface="ＭＳ 明朝" panose="02020609040205080304" pitchFamily="17" charset="-128"/>
                  </a:rPr>
                  <a:t>ブレークアップチャンネル</a:t>
                </a:r>
                <a:endParaRPr kumimoji="1" lang="en-US" altLang="ja-JP" sz="2000" b="1" dirty="0">
                  <a:solidFill>
                    <a:srgbClr val="FF0000"/>
                  </a:solidFill>
                  <a:latin typeface="ＭＳ 明朝" panose="02020609040205080304" pitchFamily="17" charset="-128"/>
                  <a:ea typeface="ＭＳ 明朝" panose="02020609040205080304" pitchFamily="17" charset="-128"/>
                </a:endParaRPr>
              </a:p>
              <a:p>
                <a:pPr/>
                <a14:m>
                  <m:oMath xmlns:m="http://schemas.openxmlformats.org/officeDocument/2006/math">
                    <m:r>
                      <a:rPr lang="en-US" altLang="ja-JP" sz="2000" i="1" kern="0" smtClean="0">
                        <a:effectLst/>
                        <a:latin typeface="Cambria Math" panose="02040503050406030204" pitchFamily="18" charset="0"/>
                        <a:ea typeface="ＭＳ ゴシック" panose="020B0609070205080204" pitchFamily="49" charset="-128"/>
                        <a:cs typeface="Times New Roman" panose="02020603050405020304" pitchFamily="18" charset="0"/>
                      </a:rPr>
                      <m:t>𝛼</m:t>
                    </m:r>
                    <m:r>
                      <a:rPr lang="en-US" altLang="ja-JP" sz="2000" i="1" kern="0" smtClean="0">
                        <a:effectLst/>
                        <a:latin typeface="Cambria Math" panose="02040503050406030204" pitchFamily="18" charset="0"/>
                        <a:ea typeface="ＭＳ ゴシック" panose="020B0609070205080204" pitchFamily="49" charset="-128"/>
                        <a:cs typeface="Times New Roman" panose="02020603050405020304" pitchFamily="18" charset="0"/>
                      </a:rPr>
                      <m:t>→</m:t>
                    </m:r>
                    <m:r>
                      <a:rPr lang="en-US" altLang="ja-JP" sz="2000" i="1" kern="0" smtClean="0">
                        <a:effectLst/>
                        <a:latin typeface="Cambria Math" panose="02040503050406030204" pitchFamily="18" charset="0"/>
                        <a:ea typeface="ＭＳ ゴシック" panose="020B0609070205080204" pitchFamily="49" charset="-128"/>
                        <a:cs typeface="Times New Roman" panose="02020603050405020304" pitchFamily="18" charset="0"/>
                      </a:rPr>
                      <m:t>𝑛</m:t>
                    </m:r>
                    <m:r>
                      <a:rPr lang="en-US" altLang="ja-JP" sz="2000" i="1" kern="0" smtClean="0">
                        <a:effectLst/>
                        <a:latin typeface="Cambria Math" panose="02040503050406030204" pitchFamily="18" charset="0"/>
                        <a:ea typeface="ＭＳ ゴシック" panose="020B0609070205080204" pitchFamily="49" charset="-128"/>
                        <a:cs typeface="Times New Roman" panose="02020603050405020304" pitchFamily="18" charset="0"/>
                      </a:rPr>
                      <m:t>+</m:t>
                    </m:r>
                    <m:sPre>
                      <m:sPrePr>
                        <m:ctrlPr>
                          <a:rPr lang="ja-JP" altLang="ja-JP" sz="2000" i="1">
                            <a:effectLst/>
                            <a:latin typeface="Cambria Math" panose="02040503050406030204" pitchFamily="18" charset="0"/>
                            <a:ea typeface="Cambria Math" panose="02040503050406030204" pitchFamily="18" charset="0"/>
                            <a:cs typeface="Times New Roman" panose="02020603050405020304" pitchFamily="18" charset="0"/>
                          </a:rPr>
                        </m:ctrlPr>
                      </m:sPrePr>
                      <m:sub/>
                      <m:sup>
                        <m:r>
                          <a:rPr lang="en-US" altLang="ja-JP" sz="2000" i="1" kern="0">
                            <a:effectLst/>
                            <a:latin typeface="Cambria Math" panose="02040503050406030204" pitchFamily="18" charset="0"/>
                            <a:ea typeface="ＭＳ ゴシック" panose="020B0609070205080204" pitchFamily="49" charset="-128"/>
                            <a:cs typeface="Times New Roman" panose="02020603050405020304" pitchFamily="18" charset="0"/>
                          </a:rPr>
                          <m:t>3</m:t>
                        </m:r>
                      </m:sup>
                      <m:e>
                        <m:r>
                          <m:rPr>
                            <m:sty m:val="p"/>
                          </m:rPr>
                          <a:rPr lang="en-US" altLang="ja-JP" sz="2000" kern="0">
                            <a:effectLst/>
                            <a:latin typeface="Cambria Math" panose="02040503050406030204" pitchFamily="18" charset="0"/>
                            <a:ea typeface="ＭＳ ゴシック" panose="020B0609070205080204" pitchFamily="49" charset="-128"/>
                            <a:cs typeface="Times New Roman" panose="02020603050405020304" pitchFamily="18" charset="0"/>
                          </a:rPr>
                          <m:t>He</m:t>
                        </m:r>
                      </m:e>
                    </m:sPre>
                  </m:oMath>
                </a14:m>
                <a:r>
                  <a:rPr lang="ja-JP" altLang="en-US" sz="2000" kern="0" dirty="0">
                    <a:effectLst/>
                    <a:latin typeface="ＭＳ 明朝" panose="02020609040205080304" pitchFamily="17" charset="-128"/>
                    <a:ea typeface="ＭＳ 明朝" panose="02020609040205080304" pitchFamily="17" charset="-128"/>
                    <a:cs typeface="Times New Roman" panose="02020603050405020304" pitchFamily="18" charset="0"/>
                  </a:rPr>
                  <a:t>、</a:t>
                </a:r>
                <a:r>
                  <a:rPr lang="en-US" altLang="ja-JP" sz="2000" kern="0" dirty="0">
                    <a:ea typeface="ＭＳ ゴシック" panose="020B0609070205080204" pitchFamily="49" charset="-128"/>
                    <a:cs typeface="Times New Roman" panose="02020603050405020304" pitchFamily="18" charset="0"/>
                  </a:rPr>
                  <a:t> </a:t>
                </a:r>
                <a14:m>
                  <m:oMath xmlns:m="http://schemas.openxmlformats.org/officeDocument/2006/math">
                    <m:r>
                      <a:rPr lang="en-US" altLang="ja-JP" sz="2000" i="1" kern="0">
                        <a:latin typeface="Cambria Math" panose="02040503050406030204" pitchFamily="18" charset="0"/>
                        <a:ea typeface="ＭＳ ゴシック" panose="020B0609070205080204" pitchFamily="49" charset="-128"/>
                        <a:cs typeface="Times New Roman" panose="02020603050405020304" pitchFamily="18" charset="0"/>
                      </a:rPr>
                      <m:t>𝑝</m:t>
                    </m:r>
                    <m:r>
                      <a:rPr lang="en-US" altLang="ja-JP" sz="2000" i="1" kern="0">
                        <a:latin typeface="Cambria Math" panose="02040503050406030204" pitchFamily="18" charset="0"/>
                        <a:ea typeface="ＭＳ ゴシック" panose="020B0609070205080204" pitchFamily="49" charset="-128"/>
                        <a:cs typeface="Times New Roman" panose="02020603050405020304" pitchFamily="18" charset="0"/>
                      </a:rPr>
                      <m:t>+</m:t>
                    </m:r>
                    <m:r>
                      <a:rPr lang="en-US" altLang="ja-JP" sz="2000" i="1" kern="0">
                        <a:latin typeface="Cambria Math" panose="02040503050406030204" pitchFamily="18" charset="0"/>
                        <a:ea typeface="ＭＳ ゴシック" panose="020B0609070205080204" pitchFamily="49" charset="-128"/>
                        <a:cs typeface="Times New Roman" panose="02020603050405020304" pitchFamily="18" charset="0"/>
                      </a:rPr>
                      <m:t>𝑡</m:t>
                    </m:r>
                  </m:oMath>
                </a14:m>
                <a:r>
                  <a:rPr lang="ja-JP" altLang="en-US" sz="2000" kern="0" dirty="0">
                    <a:effectLst/>
                    <a:latin typeface="ＭＳ 明朝" panose="02020609040205080304" pitchFamily="17" charset="-128"/>
                    <a:ea typeface="ＭＳ 明朝" panose="02020609040205080304" pitchFamily="17" charset="-128"/>
                    <a:cs typeface="Times New Roman" panose="02020603050405020304" pitchFamily="18" charset="0"/>
                  </a:rPr>
                  <a:t>、</a:t>
                </a:r>
                <a:r>
                  <a:rPr lang="en-US" altLang="ja-JP" sz="2000" kern="0" dirty="0">
                    <a:ea typeface="ＭＳ ゴシック" panose="020B0609070205080204" pitchFamily="49" charset="-128"/>
                    <a:cs typeface="Times New Roman" panose="02020603050405020304" pitchFamily="18" charset="0"/>
                  </a:rPr>
                  <a:t> </a:t>
                </a:r>
                <a14:m>
                  <m:oMath xmlns:m="http://schemas.openxmlformats.org/officeDocument/2006/math">
                    <m:r>
                      <a:rPr lang="en-US" altLang="ja-JP" sz="2000" i="1" kern="0">
                        <a:latin typeface="Cambria Math" panose="02040503050406030204" pitchFamily="18" charset="0"/>
                        <a:ea typeface="ＭＳ ゴシック" panose="020B0609070205080204" pitchFamily="49" charset="-128"/>
                        <a:cs typeface="Times New Roman" panose="02020603050405020304" pitchFamily="18" charset="0"/>
                      </a:rPr>
                      <m:t>𝑑</m:t>
                    </m:r>
                    <m:r>
                      <a:rPr lang="en-US" altLang="ja-JP" sz="2000" i="1" kern="0">
                        <a:latin typeface="Cambria Math" panose="02040503050406030204" pitchFamily="18" charset="0"/>
                        <a:ea typeface="ＭＳ ゴシック" panose="020B0609070205080204" pitchFamily="49" charset="-128"/>
                        <a:cs typeface="Times New Roman" panose="02020603050405020304" pitchFamily="18" charset="0"/>
                      </a:rPr>
                      <m:t>+</m:t>
                    </m:r>
                    <m:r>
                      <a:rPr lang="en-US" altLang="ja-JP" sz="2000" i="1" kern="0">
                        <a:latin typeface="Cambria Math" panose="02040503050406030204" pitchFamily="18" charset="0"/>
                        <a:ea typeface="ＭＳ ゴシック" panose="020B0609070205080204" pitchFamily="49" charset="-128"/>
                        <a:cs typeface="Times New Roman" panose="02020603050405020304" pitchFamily="18" charset="0"/>
                      </a:rPr>
                      <m:t>𝑑</m:t>
                    </m:r>
                  </m:oMath>
                </a14:m>
                <a:r>
                  <a:rPr lang="ja-JP" altLang="en-US" sz="2000" kern="0" dirty="0">
                    <a:effectLst/>
                    <a:latin typeface="ＭＳ 明朝" panose="02020609040205080304" pitchFamily="17" charset="-128"/>
                    <a:ea typeface="ＭＳ 明朝" panose="02020609040205080304" pitchFamily="17" charset="-128"/>
                    <a:cs typeface="Times New Roman" panose="02020603050405020304" pitchFamily="18" charset="0"/>
                  </a:rPr>
                  <a:t>、</a:t>
                </a:r>
                <a:r>
                  <a:rPr lang="en-US" altLang="ja-JP" sz="2000" kern="0" dirty="0">
                    <a:ea typeface="ＭＳ ゴシック" panose="020B0609070205080204" pitchFamily="49" charset="-128"/>
                    <a:cs typeface="Times New Roman" panose="02020603050405020304" pitchFamily="18" charset="0"/>
                  </a:rPr>
                  <a:t> </a:t>
                </a:r>
                <a14:m>
                  <m:oMath xmlns:m="http://schemas.openxmlformats.org/officeDocument/2006/math">
                    <m:r>
                      <a:rPr lang="en-US" altLang="ja-JP" sz="2000" i="1" kern="0">
                        <a:latin typeface="Cambria Math" panose="02040503050406030204" pitchFamily="18" charset="0"/>
                        <a:ea typeface="ＭＳ ゴシック" panose="020B0609070205080204" pitchFamily="49" charset="-128"/>
                        <a:cs typeface="Times New Roman" panose="02020603050405020304" pitchFamily="18" charset="0"/>
                      </a:rPr>
                      <m:t>𝑛</m:t>
                    </m:r>
                    <m:r>
                      <a:rPr lang="en-US" altLang="ja-JP" sz="2000" i="1" kern="0">
                        <a:latin typeface="Cambria Math" panose="02040503050406030204" pitchFamily="18" charset="0"/>
                        <a:ea typeface="ＭＳ ゴシック" panose="020B0609070205080204" pitchFamily="49" charset="-128"/>
                        <a:cs typeface="Times New Roman" panose="02020603050405020304" pitchFamily="18" charset="0"/>
                      </a:rPr>
                      <m:t>+</m:t>
                    </m:r>
                    <m:r>
                      <a:rPr lang="en-US" altLang="ja-JP" sz="2000" i="1" kern="0">
                        <a:latin typeface="Cambria Math" panose="02040503050406030204" pitchFamily="18" charset="0"/>
                        <a:ea typeface="ＭＳ ゴシック" panose="020B0609070205080204" pitchFamily="49" charset="-128"/>
                        <a:cs typeface="Times New Roman" panose="02020603050405020304" pitchFamily="18" charset="0"/>
                      </a:rPr>
                      <m:t>𝑛</m:t>
                    </m:r>
                    <m:r>
                      <a:rPr lang="en-US" altLang="ja-JP" sz="2000" i="1" kern="0">
                        <a:latin typeface="Cambria Math" panose="02040503050406030204" pitchFamily="18" charset="0"/>
                        <a:ea typeface="ＭＳ ゴシック" panose="020B0609070205080204" pitchFamily="49" charset="-128"/>
                        <a:cs typeface="Times New Roman" panose="02020603050405020304" pitchFamily="18" charset="0"/>
                      </a:rPr>
                      <m:t>+</m:t>
                    </m:r>
                    <m:r>
                      <a:rPr lang="en-US" altLang="ja-JP" sz="2000" i="1" kern="0">
                        <a:latin typeface="Cambria Math" panose="02040503050406030204" pitchFamily="18" charset="0"/>
                        <a:ea typeface="ＭＳ ゴシック" panose="020B0609070205080204" pitchFamily="49" charset="-128"/>
                        <a:cs typeface="Times New Roman" panose="02020603050405020304" pitchFamily="18" charset="0"/>
                      </a:rPr>
                      <m:t>𝑝</m:t>
                    </m:r>
                    <m:r>
                      <a:rPr lang="en-US" altLang="ja-JP" sz="2000" i="1" kern="0">
                        <a:latin typeface="Cambria Math" panose="02040503050406030204" pitchFamily="18" charset="0"/>
                        <a:ea typeface="ＭＳ ゴシック" panose="020B0609070205080204" pitchFamily="49" charset="-128"/>
                        <a:cs typeface="Times New Roman" panose="02020603050405020304" pitchFamily="18" charset="0"/>
                      </a:rPr>
                      <m:t>+</m:t>
                    </m:r>
                    <m:r>
                      <a:rPr lang="en-US" altLang="ja-JP" sz="2000" i="1" kern="0">
                        <a:latin typeface="Cambria Math" panose="02040503050406030204" pitchFamily="18" charset="0"/>
                        <a:ea typeface="ＭＳ ゴシック" panose="020B0609070205080204" pitchFamily="49" charset="-128"/>
                        <a:cs typeface="Times New Roman" panose="02020603050405020304" pitchFamily="18" charset="0"/>
                      </a:rPr>
                      <m:t>𝑝</m:t>
                    </m:r>
                  </m:oMath>
                </a14:m>
                <a:endParaRPr lang="en-US" altLang="ja-JP" sz="2000" kern="0" dirty="0">
                  <a:effectLst/>
                  <a:latin typeface="ＭＳ 明朝" panose="02020609040205080304" pitchFamily="17" charset="-128"/>
                  <a:ea typeface="ＭＳ 明朝" panose="02020609040205080304" pitchFamily="17" charset="-128"/>
                  <a:cs typeface="Times New Roman" panose="02020603050405020304" pitchFamily="18" charset="0"/>
                </a:endParaRPr>
              </a:p>
            </p:txBody>
          </p:sp>
        </mc:Choice>
        <mc:Fallback>
          <p:sp>
            <p:nvSpPr>
              <p:cNvPr id="2" name="テキスト ボックス 1">
                <a:extLst>
                  <a:ext uri="{FF2B5EF4-FFF2-40B4-BE49-F238E27FC236}">
                    <a16:creationId xmlns:a16="http://schemas.microsoft.com/office/drawing/2014/main" id="{2D12ECCF-AB14-2B67-BA11-CA0F6DA766D9}"/>
                  </a:ext>
                </a:extLst>
              </p:cNvPr>
              <p:cNvSpPr txBox="1">
                <a:spLocks noRot="1" noChangeAspect="1" noMove="1" noResize="1" noEditPoints="1" noAdjustHandles="1" noChangeArrowheads="1" noChangeShapeType="1" noTextEdit="1"/>
              </p:cNvSpPr>
              <p:nvPr/>
            </p:nvSpPr>
            <p:spPr>
              <a:xfrm>
                <a:off x="460800" y="1560731"/>
                <a:ext cx="5517883" cy="740844"/>
              </a:xfrm>
              <a:prstGeom prst="rect">
                <a:avLst/>
              </a:prstGeom>
              <a:blipFill>
                <a:blip r:embed="rId2"/>
                <a:stretch>
                  <a:fillRect l="-1215" t="-4098" b="-9836"/>
                </a:stretch>
              </a:blipFill>
            </p:spPr>
            <p:txBody>
              <a:bodyPr/>
              <a:lstStyle/>
              <a:p>
                <a:r>
                  <a:rPr lang="ja-JP" altLang="en-US">
                    <a:noFill/>
                  </a:rPr>
                  <a:t> </a:t>
                </a:r>
              </a:p>
            </p:txBody>
          </p:sp>
        </mc:Fallback>
      </mc:AlternateContent>
      <p:grpSp>
        <p:nvGrpSpPr>
          <p:cNvPr id="28" name="グループ化 27">
            <a:extLst>
              <a:ext uri="{FF2B5EF4-FFF2-40B4-BE49-F238E27FC236}">
                <a16:creationId xmlns:a16="http://schemas.microsoft.com/office/drawing/2014/main" id="{06A025A4-C530-DB67-F309-5ADEAE86D094}"/>
              </a:ext>
            </a:extLst>
          </p:cNvPr>
          <p:cNvGrpSpPr/>
          <p:nvPr/>
        </p:nvGrpSpPr>
        <p:grpSpPr>
          <a:xfrm>
            <a:off x="460800" y="2511410"/>
            <a:ext cx="7968825" cy="4346590"/>
            <a:chOff x="460800" y="2330649"/>
            <a:chExt cx="7968825" cy="4346590"/>
          </a:xfrm>
        </p:grpSpPr>
        <p:grpSp>
          <p:nvGrpSpPr>
            <p:cNvPr id="23" name="グループ化 22">
              <a:extLst>
                <a:ext uri="{FF2B5EF4-FFF2-40B4-BE49-F238E27FC236}">
                  <a16:creationId xmlns:a16="http://schemas.microsoft.com/office/drawing/2014/main" id="{7E90C60D-77F4-3016-B957-2D702EFC7270}"/>
                </a:ext>
              </a:extLst>
            </p:cNvPr>
            <p:cNvGrpSpPr/>
            <p:nvPr/>
          </p:nvGrpSpPr>
          <p:grpSpPr>
            <a:xfrm>
              <a:off x="460800" y="2330649"/>
              <a:ext cx="6471632" cy="4346590"/>
              <a:chOff x="460800" y="2468878"/>
              <a:chExt cx="6471632" cy="4346590"/>
            </a:xfrm>
          </p:grpSpPr>
          <p:grpSp>
            <p:nvGrpSpPr>
              <p:cNvPr id="19" name="グループ化 18">
                <a:extLst>
                  <a:ext uri="{FF2B5EF4-FFF2-40B4-BE49-F238E27FC236}">
                    <a16:creationId xmlns:a16="http://schemas.microsoft.com/office/drawing/2014/main" id="{53405B9D-0841-A850-9460-533C19B35746}"/>
                  </a:ext>
                </a:extLst>
              </p:cNvPr>
              <p:cNvGrpSpPr/>
              <p:nvPr/>
            </p:nvGrpSpPr>
            <p:grpSpPr>
              <a:xfrm>
                <a:off x="460800" y="2468878"/>
                <a:ext cx="6471632" cy="1874687"/>
                <a:chOff x="460800" y="3348507"/>
                <a:chExt cx="6471632" cy="1874687"/>
              </a:xfrm>
            </p:grpSpPr>
            <p:sp>
              <p:nvSpPr>
                <p:cNvPr id="15" name="テキスト ボックス 14">
                  <a:extLst>
                    <a:ext uri="{FF2B5EF4-FFF2-40B4-BE49-F238E27FC236}">
                      <a16:creationId xmlns:a16="http://schemas.microsoft.com/office/drawing/2014/main" id="{BD8D31F7-98E5-6595-B51A-C9CDF5C5CE54}"/>
                    </a:ext>
                  </a:extLst>
                </p:cNvPr>
                <p:cNvSpPr txBox="1"/>
                <p:nvPr/>
              </p:nvSpPr>
              <p:spPr>
                <a:xfrm>
                  <a:off x="460800" y="3348507"/>
                  <a:ext cx="3313758" cy="400110"/>
                </a:xfrm>
                <a:prstGeom prst="rect">
                  <a:avLst/>
                </a:prstGeom>
                <a:noFill/>
              </p:spPr>
              <p:txBody>
                <a:bodyPr wrap="square" rtlCol="0">
                  <a:spAutoFit/>
                </a:bodyPr>
                <a:lstStyle/>
                <a:p>
                  <a:r>
                    <a:rPr kumimoji="1" lang="ja-JP" altLang="en-US" sz="2000" b="1" dirty="0">
                      <a:solidFill>
                        <a:srgbClr val="FF0000"/>
                      </a:solidFill>
                      <a:latin typeface="Times New Roman" panose="02020603050405020304" pitchFamily="18" charset="0"/>
                      <a:ea typeface="ＭＳ 明朝" panose="02020609040205080304" pitchFamily="17" charset="-128"/>
                      <a:cs typeface="Times New Roman" panose="02020603050405020304" pitchFamily="18" charset="0"/>
                    </a:rPr>
                    <a:t>中心入射 </a:t>
                  </a:r>
                  <a:r>
                    <a:rPr kumimoji="1" lang="en-US" altLang="ja-JP" sz="2000" b="1" dirty="0">
                      <a:solidFill>
                        <a:srgbClr val="FF0000"/>
                      </a:solidFill>
                      <a:latin typeface="Times New Roman" panose="02020603050405020304" pitchFamily="18" charset="0"/>
                      <a:ea typeface="ＭＳ 明朝" panose="02020609040205080304" pitchFamily="17" charset="-128"/>
                      <a:cs typeface="Times New Roman" panose="02020603050405020304" pitchFamily="18" charset="0"/>
                    </a:rPr>
                    <a:t>( b &lt; 3.21 </a:t>
                  </a:r>
                  <a:r>
                    <a:rPr kumimoji="1" lang="en-US" altLang="ja-JP" sz="2000" b="1" dirty="0" err="1">
                      <a:solidFill>
                        <a:srgbClr val="FF0000"/>
                      </a:solidFill>
                      <a:latin typeface="Times New Roman" panose="02020603050405020304" pitchFamily="18" charset="0"/>
                      <a:ea typeface="ＭＳ 明朝" panose="02020609040205080304" pitchFamily="17" charset="-128"/>
                      <a:cs typeface="Times New Roman" panose="02020603050405020304" pitchFamily="18" charset="0"/>
                    </a:rPr>
                    <a:t>fm</a:t>
                  </a:r>
                  <a:r>
                    <a:rPr kumimoji="1" lang="en-US" altLang="ja-JP" sz="2000" b="1" dirty="0">
                      <a:solidFill>
                        <a:srgbClr val="FF0000"/>
                      </a:solidFill>
                      <a:latin typeface="Times New Roman" panose="02020603050405020304" pitchFamily="18" charset="0"/>
                      <a:ea typeface="ＭＳ 明朝" panose="02020609040205080304" pitchFamily="17" charset="-128"/>
                      <a:cs typeface="Times New Roman" panose="02020603050405020304" pitchFamily="18" charset="0"/>
                    </a:rPr>
                    <a:t> )</a:t>
                  </a:r>
                  <a:endParaRPr kumimoji="1" lang="ja-JP" altLang="en-US" sz="2000" b="1" dirty="0">
                    <a:solidFill>
                      <a:srgbClr val="FF0000"/>
                    </a:solidFill>
                    <a:latin typeface="Times New Roman" panose="02020603050405020304" pitchFamily="18" charset="0"/>
                    <a:ea typeface="ＭＳ 明朝" panose="02020609040205080304" pitchFamily="17" charset="-128"/>
                    <a:cs typeface="Times New Roman" panose="02020603050405020304" pitchFamily="18" charset="0"/>
                  </a:endParaRPr>
                </a:p>
              </p:txBody>
            </p:sp>
            <mc:AlternateContent xmlns:mc="http://schemas.openxmlformats.org/markup-compatibility/2006">
              <mc:Choice xmlns:a14="http://schemas.microsoft.com/office/drawing/2010/main" Requires="a14">
                <p:sp>
                  <p:nvSpPr>
                    <p:cNvPr id="14" name="テキスト ボックス 13">
                      <a:extLst>
                        <a:ext uri="{FF2B5EF4-FFF2-40B4-BE49-F238E27FC236}">
                          <a16:creationId xmlns:a16="http://schemas.microsoft.com/office/drawing/2014/main" id="{71C8A4A5-5419-B48C-944C-B8E5796F19A2}"/>
                        </a:ext>
                      </a:extLst>
                    </p:cNvPr>
                    <p:cNvSpPr txBox="1"/>
                    <p:nvPr/>
                  </p:nvSpPr>
                  <p:spPr>
                    <a:xfrm>
                      <a:off x="884496" y="4117507"/>
                      <a:ext cx="6047936" cy="1105687"/>
                    </a:xfrm>
                    <a:prstGeom prst="rect">
                      <a:avLst/>
                    </a:prstGeom>
                    <a:noFill/>
                  </p:spPr>
                  <p:txBody>
                    <a:bodyPr wrap="square">
                      <a:spAutoFit/>
                    </a:bodyPr>
                    <a:lstStyle/>
                    <a:p>
                      <a:pPr/>
                      <a14:m>
                        <m:oMathPara xmlns:m="http://schemas.openxmlformats.org/officeDocument/2006/math">
                          <m:oMathParaPr>
                            <m:jc m:val="left"/>
                          </m:oMathParaPr>
                          <m:oMath xmlns:m="http://schemas.openxmlformats.org/officeDocument/2006/math">
                            <m:d>
                              <m:dPr>
                                <m:begChr m:val="|"/>
                                <m:endChr m:val=""/>
                                <m:ctrlPr>
                                  <a:rPr lang="ja-JP" altLang="en-US" sz="2000" i="1" smtClean="0">
                                    <a:solidFill>
                                      <a:srgbClr val="836967"/>
                                    </a:solidFill>
                                    <a:latin typeface="Cambria Math" panose="02040503050406030204" pitchFamily="18" charset="0"/>
                                  </a:rPr>
                                </m:ctrlPr>
                              </m:dPr>
                              <m:e>
                                <m:d>
                                  <m:dPr>
                                    <m:begChr m:val=""/>
                                    <m:endChr m:val="⟩"/>
                                    <m:ctrlPr>
                                      <a:rPr lang="ja-JP" altLang="en-US" sz="2000" i="1">
                                        <a:solidFill>
                                          <a:srgbClr val="836967"/>
                                        </a:solidFill>
                                        <a:latin typeface="Cambria Math" panose="02040503050406030204" pitchFamily="18" charset="0"/>
                                      </a:rPr>
                                    </m:ctrlPr>
                                  </m:dPr>
                                  <m:e>
                                    <m:sSub>
                                      <m:sSubPr>
                                        <m:ctrlPr>
                                          <a:rPr lang="ja-JP" altLang="en-US" sz="2000" i="1">
                                            <a:solidFill>
                                              <a:srgbClr val="836967"/>
                                            </a:solidFill>
                                            <a:latin typeface="Cambria Math" panose="02040503050406030204" pitchFamily="18" charset="0"/>
                                          </a:rPr>
                                        </m:ctrlPr>
                                      </m:sSubPr>
                                      <m:e>
                                        <m:r>
                                          <a:rPr lang="ja-JP" altLang="en-US" sz="2000" i="1">
                                            <a:latin typeface="Cambria Math" panose="02040503050406030204" pitchFamily="18" charset="0"/>
                                          </a:rPr>
                                          <m:t>𝛼</m:t>
                                        </m:r>
                                      </m:e>
                                      <m:sub>
                                        <m:r>
                                          <a:rPr lang="ja-JP" altLang="en-US" sz="2000" i="1">
                                            <a:latin typeface="Cambria Math" panose="02040503050406030204" pitchFamily="18" charset="0"/>
                                          </a:rPr>
                                          <m:t>𝑖𝑛𝑖𝑡</m:t>
                                        </m:r>
                                      </m:sub>
                                    </m:sSub>
                                  </m:e>
                                </m:d>
                              </m:e>
                            </m:d>
                            <m:d>
                              <m:dPr>
                                <m:begChr m:val="|"/>
                                <m:endChr m:val=""/>
                                <m:ctrlPr>
                                  <a:rPr lang="ja-JP" altLang="en-US" sz="2000" i="1">
                                    <a:solidFill>
                                      <a:srgbClr val="836967"/>
                                    </a:solidFill>
                                    <a:latin typeface="Cambria Math" panose="02040503050406030204" pitchFamily="18" charset="0"/>
                                  </a:rPr>
                                </m:ctrlPr>
                              </m:dPr>
                              <m:e>
                                <m:d>
                                  <m:dPr>
                                    <m:begChr m:val=""/>
                                    <m:endChr m:val="⟩"/>
                                    <m:ctrlPr>
                                      <a:rPr lang="ja-JP" altLang="en-US" sz="2000" i="1">
                                        <a:solidFill>
                                          <a:srgbClr val="836967"/>
                                        </a:solidFill>
                                        <a:latin typeface="Cambria Math" panose="02040503050406030204" pitchFamily="18" charset="0"/>
                                      </a:rPr>
                                    </m:ctrlPr>
                                  </m:dPr>
                                  <m:e>
                                    <m:sSub>
                                      <m:sSubPr>
                                        <m:ctrlPr>
                                          <a:rPr lang="ja-JP" altLang="en-US" sz="2000" i="1">
                                            <a:solidFill>
                                              <a:srgbClr val="836967"/>
                                            </a:solidFill>
                                            <a:latin typeface="Cambria Math" panose="02040503050406030204" pitchFamily="18" charset="0"/>
                                          </a:rPr>
                                        </m:ctrlPr>
                                      </m:sSubPr>
                                      <m:e>
                                        <m:r>
                                          <a:rPr lang="ja-JP" altLang="en-US" sz="2000" i="1">
                                            <a:latin typeface="Cambria Math" panose="02040503050406030204" pitchFamily="18" charset="0"/>
                                          </a:rPr>
                                          <m:t>𝑇</m:t>
                                        </m:r>
                                      </m:e>
                                      <m:sub>
                                        <m:r>
                                          <a:rPr lang="ja-JP" altLang="en-US" sz="2000" i="1">
                                            <a:latin typeface="Cambria Math" panose="02040503050406030204" pitchFamily="18" charset="0"/>
                                          </a:rPr>
                                          <m:t>𝑔𝑟</m:t>
                                        </m:r>
                                      </m:sub>
                                    </m:sSub>
                                  </m:e>
                                </m:d>
                              </m:e>
                            </m:d>
                          </m:oMath>
                        </m:oMathPara>
                      </a14:m>
                      <a:endParaRPr lang="en-US" altLang="ja-JP" sz="2000" i="1" dirty="0">
                        <a:latin typeface="Cambria Math" panose="02040503050406030204" pitchFamily="18" charset="0"/>
                      </a:endParaRPr>
                    </a:p>
                    <a:p>
                      <a:pPr marL="542925" indent="-542925" algn="just"/>
                      <a14:m>
                        <m:oMathPara xmlns:m="http://schemas.openxmlformats.org/officeDocument/2006/math">
                          <m:oMathParaPr>
                            <m:jc m:val="left"/>
                          </m:oMathParaPr>
                          <m:oMath xmlns:m="http://schemas.openxmlformats.org/officeDocument/2006/math">
                            <m:r>
                              <a:rPr lang="ja-JP" altLang="en-US" sz="2000" i="0">
                                <a:latin typeface="Cambria Math" panose="02040503050406030204" pitchFamily="18" charset="0"/>
                              </a:rPr>
                              <m:t>→</m:t>
                            </m:r>
                            <m:sSubSup>
                              <m:sSubSupPr>
                                <m:ctrlPr>
                                  <a:rPr lang="ja-JP" altLang="en-US" sz="2000" i="1">
                                    <a:solidFill>
                                      <a:srgbClr val="836967"/>
                                    </a:solidFill>
                                    <a:latin typeface="Cambria Math" panose="02040503050406030204" pitchFamily="18" charset="0"/>
                                  </a:rPr>
                                </m:ctrlPr>
                              </m:sSubSupPr>
                              <m:e>
                                <m:r>
                                  <a:rPr lang="ja-JP" altLang="en-US" sz="2000" i="1">
                                    <a:latin typeface="Cambria Math" panose="02040503050406030204" pitchFamily="18" charset="0"/>
                                  </a:rPr>
                                  <m:t>𝑐</m:t>
                                </m:r>
                              </m:e>
                              <m:sub>
                                <m:r>
                                  <a:rPr lang="ja-JP" altLang="en-US" sz="2000" i="0">
                                    <a:latin typeface="Cambria Math" panose="02040503050406030204" pitchFamily="18" charset="0"/>
                                  </a:rPr>
                                  <m:t>0</m:t>
                                </m:r>
                              </m:sub>
                              <m:sup>
                                <m:r>
                                  <a:rPr lang="ja-JP" altLang="en-US" sz="2000" i="0">
                                    <a:latin typeface="Cambria Math" panose="02040503050406030204" pitchFamily="18" charset="0"/>
                                  </a:rPr>
                                  <m:t>′</m:t>
                                </m:r>
                              </m:sup>
                            </m:sSubSup>
                            <m:d>
                              <m:dPr>
                                <m:begChr m:val="|"/>
                                <m:endChr m:val=""/>
                                <m:ctrlPr>
                                  <a:rPr lang="ja-JP" altLang="en-US" sz="2000" i="1">
                                    <a:solidFill>
                                      <a:srgbClr val="836967"/>
                                    </a:solidFill>
                                    <a:latin typeface="Cambria Math" panose="02040503050406030204" pitchFamily="18" charset="0"/>
                                  </a:rPr>
                                </m:ctrlPr>
                              </m:dPr>
                              <m:e>
                                <m:d>
                                  <m:dPr>
                                    <m:begChr m:val=""/>
                                    <m:endChr m:val="⟩"/>
                                    <m:ctrlPr>
                                      <a:rPr lang="ja-JP" altLang="en-US" sz="2000" i="1">
                                        <a:solidFill>
                                          <a:srgbClr val="836967"/>
                                        </a:solidFill>
                                        <a:latin typeface="Cambria Math" panose="02040503050406030204" pitchFamily="18" charset="0"/>
                                      </a:rPr>
                                    </m:ctrlPr>
                                  </m:dPr>
                                  <m:e>
                                    <m:r>
                                      <a:rPr lang="ja-JP" altLang="en-US" sz="2000" i="1">
                                        <a:latin typeface="Cambria Math" panose="02040503050406030204" pitchFamily="18" charset="0"/>
                                      </a:rPr>
                                      <m:t>𝛼</m:t>
                                    </m:r>
                                  </m:e>
                                </m:d>
                              </m:e>
                            </m:d>
                            <m:d>
                              <m:dPr>
                                <m:begChr m:val="|"/>
                                <m:endChr m:val=""/>
                                <m:ctrlPr>
                                  <a:rPr lang="ja-JP" altLang="en-US" sz="2000" i="1">
                                    <a:solidFill>
                                      <a:srgbClr val="836967"/>
                                    </a:solidFill>
                                    <a:latin typeface="Cambria Math" panose="02040503050406030204" pitchFamily="18" charset="0"/>
                                  </a:rPr>
                                </m:ctrlPr>
                              </m:dPr>
                              <m:e>
                                <m:d>
                                  <m:dPr>
                                    <m:begChr m:val=""/>
                                    <m:endChr m:val="⟩"/>
                                    <m:ctrlPr>
                                      <a:rPr lang="ja-JP" altLang="en-US" sz="2000" i="1">
                                        <a:solidFill>
                                          <a:srgbClr val="836967"/>
                                        </a:solidFill>
                                        <a:latin typeface="Cambria Math" panose="02040503050406030204" pitchFamily="18" charset="0"/>
                                      </a:rPr>
                                    </m:ctrlPr>
                                  </m:dPr>
                                  <m:e>
                                    <m:r>
                                      <a:rPr lang="ja-JP" altLang="en-US" sz="2000" i="1">
                                        <a:latin typeface="Cambria Math" panose="02040503050406030204" pitchFamily="18" charset="0"/>
                                      </a:rPr>
                                      <m:t>𝑇</m:t>
                                    </m:r>
                                    <m:r>
                                      <a:rPr lang="ja-JP" altLang="en-US" sz="2000" i="0">
                                        <a:latin typeface="Cambria Math" panose="02040503050406030204" pitchFamily="18" charset="0"/>
                                      </a:rPr>
                                      <m:t>′</m:t>
                                    </m:r>
                                  </m:e>
                                </m:d>
                              </m:e>
                            </m:d>
                            <m:r>
                              <a:rPr lang="ja-JP" altLang="en-US" sz="2000" i="0">
                                <a:latin typeface="Cambria Math" panose="02040503050406030204" pitchFamily="18" charset="0"/>
                              </a:rPr>
                              <m:t>+</m:t>
                            </m:r>
                            <m:sSubSup>
                              <m:sSubSupPr>
                                <m:ctrlPr>
                                  <a:rPr lang="ja-JP" altLang="en-US" sz="2000" i="1">
                                    <a:solidFill>
                                      <a:srgbClr val="836967"/>
                                    </a:solidFill>
                                    <a:latin typeface="Cambria Math" panose="02040503050406030204" pitchFamily="18" charset="0"/>
                                  </a:rPr>
                                </m:ctrlPr>
                              </m:sSubSupPr>
                              <m:e>
                                <m:r>
                                  <a:rPr lang="ja-JP" altLang="en-US" sz="2000" i="1">
                                    <a:latin typeface="Cambria Math" panose="02040503050406030204" pitchFamily="18" charset="0"/>
                                  </a:rPr>
                                  <m:t>𝑐</m:t>
                                </m:r>
                              </m:e>
                              <m:sub>
                                <m:r>
                                  <a:rPr lang="ja-JP" altLang="en-US" sz="2000" i="0">
                                    <a:latin typeface="Cambria Math" panose="02040503050406030204" pitchFamily="18" charset="0"/>
                                  </a:rPr>
                                  <m:t>1</m:t>
                                </m:r>
                              </m:sub>
                              <m:sup>
                                <m:r>
                                  <a:rPr lang="ja-JP" altLang="en-US" sz="2000" i="0">
                                    <a:latin typeface="Cambria Math" panose="02040503050406030204" pitchFamily="18" charset="0"/>
                                  </a:rPr>
                                  <m:t>′</m:t>
                                </m:r>
                              </m:sup>
                            </m:sSubSup>
                            <m:d>
                              <m:dPr>
                                <m:begChr m:val="|"/>
                                <m:endChr m:val=""/>
                                <m:ctrlPr>
                                  <a:rPr lang="ja-JP" altLang="en-US" sz="2000" i="1">
                                    <a:solidFill>
                                      <a:srgbClr val="836967"/>
                                    </a:solidFill>
                                    <a:latin typeface="Cambria Math" panose="02040503050406030204" pitchFamily="18" charset="0"/>
                                  </a:rPr>
                                </m:ctrlPr>
                              </m:dPr>
                              <m:e>
                                <m:d>
                                  <m:dPr>
                                    <m:begChr m:val=""/>
                                    <m:endChr m:val="⟩"/>
                                    <m:ctrlPr>
                                      <a:rPr lang="ja-JP" altLang="en-US" sz="2000" i="1">
                                        <a:solidFill>
                                          <a:srgbClr val="836967"/>
                                        </a:solidFill>
                                        <a:latin typeface="Cambria Math" panose="02040503050406030204" pitchFamily="18" charset="0"/>
                                      </a:rPr>
                                    </m:ctrlPr>
                                  </m:dPr>
                                  <m:e>
                                    <m:sPre>
                                      <m:sPrePr>
                                        <m:ctrlPr>
                                          <a:rPr lang="ja-JP" altLang="en-US" sz="2000" i="1">
                                            <a:solidFill>
                                              <a:srgbClr val="836967"/>
                                            </a:solidFill>
                                            <a:latin typeface="Cambria Math" panose="02040503050406030204" pitchFamily="18" charset="0"/>
                                          </a:rPr>
                                        </m:ctrlPr>
                                      </m:sPrePr>
                                      <m:sub/>
                                      <m:sup>
                                        <m:r>
                                          <a:rPr lang="ja-JP" altLang="en-US" sz="2000" i="0">
                                            <a:latin typeface="Cambria Math" panose="02040503050406030204" pitchFamily="18" charset="0"/>
                                          </a:rPr>
                                          <m:t>3</m:t>
                                        </m:r>
                                      </m:sup>
                                      <m:e>
                                        <m:r>
                                          <m:rPr>
                                            <m:sty m:val="p"/>
                                          </m:rPr>
                                          <a:rPr lang="ja-JP" altLang="en-US" sz="2000" i="0">
                                            <a:latin typeface="Cambria Math" panose="02040503050406030204" pitchFamily="18" charset="0"/>
                                          </a:rPr>
                                          <m:t>He</m:t>
                                        </m:r>
                                      </m:e>
                                    </m:sPre>
                                    <m:r>
                                      <a:rPr lang="ja-JP" altLang="en-US" sz="2000" i="1">
                                        <a:latin typeface="Cambria Math" panose="02040503050406030204" pitchFamily="18" charset="0"/>
                                      </a:rPr>
                                      <m:t>𝑛</m:t>
                                    </m:r>
                                  </m:e>
                                </m:d>
                              </m:e>
                            </m:d>
                            <m:d>
                              <m:dPr>
                                <m:begChr m:val="|"/>
                                <m:endChr m:val=""/>
                                <m:ctrlPr>
                                  <a:rPr lang="ja-JP" altLang="en-US" sz="2000" i="1">
                                    <a:solidFill>
                                      <a:srgbClr val="836967"/>
                                    </a:solidFill>
                                    <a:latin typeface="Cambria Math" panose="02040503050406030204" pitchFamily="18" charset="0"/>
                                  </a:rPr>
                                </m:ctrlPr>
                              </m:dPr>
                              <m:e>
                                <m:d>
                                  <m:dPr>
                                    <m:begChr m:val=""/>
                                    <m:endChr m:val="⟩"/>
                                    <m:ctrlPr>
                                      <a:rPr lang="ja-JP" altLang="en-US" sz="2000" i="1">
                                        <a:solidFill>
                                          <a:srgbClr val="836967"/>
                                        </a:solidFill>
                                        <a:latin typeface="Cambria Math" panose="02040503050406030204" pitchFamily="18" charset="0"/>
                                      </a:rPr>
                                    </m:ctrlPr>
                                  </m:dPr>
                                  <m:e>
                                    <m:r>
                                      <a:rPr lang="ja-JP" altLang="en-US" sz="2000" i="1">
                                        <a:latin typeface="Cambria Math" panose="02040503050406030204" pitchFamily="18" charset="0"/>
                                      </a:rPr>
                                      <m:t>𝑇</m:t>
                                    </m:r>
                                    <m:r>
                                      <a:rPr lang="ja-JP" altLang="en-US" sz="2000" i="0">
                                        <a:latin typeface="Cambria Math" panose="02040503050406030204" pitchFamily="18" charset="0"/>
                                      </a:rPr>
                                      <m:t>′</m:t>
                                    </m:r>
                                  </m:e>
                                </m:d>
                              </m:e>
                            </m:d>
                            <m:r>
                              <a:rPr lang="ja-JP" altLang="en-US" sz="2000" i="0">
                                <a:latin typeface="Cambria Math" panose="02040503050406030204" pitchFamily="18" charset="0"/>
                              </a:rPr>
                              <m:t>+</m:t>
                            </m:r>
                            <m:sSubSup>
                              <m:sSubSupPr>
                                <m:ctrlPr>
                                  <a:rPr lang="ja-JP" altLang="en-US" sz="2000" i="1">
                                    <a:solidFill>
                                      <a:srgbClr val="836967"/>
                                    </a:solidFill>
                                    <a:latin typeface="Cambria Math" panose="02040503050406030204" pitchFamily="18" charset="0"/>
                                  </a:rPr>
                                </m:ctrlPr>
                              </m:sSubSupPr>
                              <m:e>
                                <m:r>
                                  <a:rPr lang="ja-JP" altLang="en-US" sz="2000" i="1">
                                    <a:latin typeface="Cambria Math" panose="02040503050406030204" pitchFamily="18" charset="0"/>
                                  </a:rPr>
                                  <m:t>𝑐</m:t>
                                </m:r>
                              </m:e>
                              <m:sub>
                                <m:r>
                                  <a:rPr lang="ja-JP" altLang="en-US" sz="2000" i="0">
                                    <a:latin typeface="Cambria Math" panose="02040503050406030204" pitchFamily="18" charset="0"/>
                                  </a:rPr>
                                  <m:t>2</m:t>
                                </m:r>
                              </m:sub>
                              <m:sup>
                                <m:r>
                                  <a:rPr lang="ja-JP" altLang="en-US" sz="2000" i="0">
                                    <a:latin typeface="Cambria Math" panose="02040503050406030204" pitchFamily="18" charset="0"/>
                                  </a:rPr>
                                  <m:t>′</m:t>
                                </m:r>
                              </m:sup>
                            </m:sSubSup>
                            <m:d>
                              <m:dPr>
                                <m:begChr m:val="|"/>
                                <m:endChr m:val=""/>
                                <m:ctrlPr>
                                  <a:rPr lang="ja-JP" altLang="en-US" sz="2000" i="1">
                                    <a:solidFill>
                                      <a:srgbClr val="836967"/>
                                    </a:solidFill>
                                    <a:latin typeface="Cambria Math" panose="02040503050406030204" pitchFamily="18" charset="0"/>
                                  </a:rPr>
                                </m:ctrlPr>
                              </m:dPr>
                              <m:e>
                                <m:d>
                                  <m:dPr>
                                    <m:begChr m:val=""/>
                                    <m:endChr m:val="⟩"/>
                                    <m:ctrlPr>
                                      <a:rPr lang="ja-JP" altLang="en-US" sz="2000" i="1">
                                        <a:solidFill>
                                          <a:srgbClr val="836967"/>
                                        </a:solidFill>
                                        <a:latin typeface="Cambria Math" panose="02040503050406030204" pitchFamily="18" charset="0"/>
                                      </a:rPr>
                                    </m:ctrlPr>
                                  </m:dPr>
                                  <m:e>
                                    <m:r>
                                      <a:rPr lang="ja-JP" altLang="en-US" sz="2000" i="1">
                                        <a:latin typeface="Cambria Math" panose="02040503050406030204" pitchFamily="18" charset="0"/>
                                      </a:rPr>
                                      <m:t>𝑡𝑝</m:t>
                                    </m:r>
                                  </m:e>
                                </m:d>
                              </m:e>
                            </m:d>
                            <m:d>
                              <m:dPr>
                                <m:begChr m:val="|"/>
                                <m:endChr m:val=""/>
                                <m:ctrlPr>
                                  <a:rPr lang="ja-JP" altLang="en-US" sz="2000" i="1">
                                    <a:solidFill>
                                      <a:srgbClr val="836967"/>
                                    </a:solidFill>
                                    <a:latin typeface="Cambria Math" panose="02040503050406030204" pitchFamily="18" charset="0"/>
                                  </a:rPr>
                                </m:ctrlPr>
                              </m:dPr>
                              <m:e>
                                <m:d>
                                  <m:dPr>
                                    <m:begChr m:val=""/>
                                    <m:endChr m:val="⟩"/>
                                    <m:ctrlPr>
                                      <a:rPr lang="ja-JP" altLang="en-US" sz="2000" i="1">
                                        <a:solidFill>
                                          <a:srgbClr val="836967"/>
                                        </a:solidFill>
                                        <a:latin typeface="Cambria Math" panose="02040503050406030204" pitchFamily="18" charset="0"/>
                                      </a:rPr>
                                    </m:ctrlPr>
                                  </m:dPr>
                                  <m:e>
                                    <m:r>
                                      <a:rPr lang="ja-JP" altLang="en-US" sz="2000" i="1">
                                        <a:latin typeface="Cambria Math" panose="02040503050406030204" pitchFamily="18" charset="0"/>
                                      </a:rPr>
                                      <m:t>𝑇</m:t>
                                    </m:r>
                                    <m:r>
                                      <a:rPr lang="ja-JP" altLang="en-US" sz="2000" i="0">
                                        <a:latin typeface="Cambria Math" panose="02040503050406030204" pitchFamily="18" charset="0"/>
                                      </a:rPr>
                                      <m:t>′</m:t>
                                    </m:r>
                                  </m:e>
                                </m:d>
                              </m:e>
                            </m:d>
                            <m:r>
                              <a:rPr lang="ja-JP" altLang="en-US" sz="2000" i="0">
                                <a:latin typeface="Cambria Math" panose="02040503050406030204" pitchFamily="18" charset="0"/>
                              </a:rPr>
                              <m:t>+</m:t>
                            </m:r>
                            <m:sSubSup>
                              <m:sSubSupPr>
                                <m:ctrlPr>
                                  <a:rPr lang="ja-JP" altLang="en-US" sz="2000" i="1">
                                    <a:solidFill>
                                      <a:srgbClr val="836967"/>
                                    </a:solidFill>
                                    <a:latin typeface="Cambria Math" panose="02040503050406030204" pitchFamily="18" charset="0"/>
                                  </a:rPr>
                                </m:ctrlPr>
                              </m:sSubSupPr>
                              <m:e>
                                <m:r>
                                  <a:rPr lang="ja-JP" altLang="en-US" sz="2000" i="1">
                                    <a:latin typeface="Cambria Math" panose="02040503050406030204" pitchFamily="18" charset="0"/>
                                  </a:rPr>
                                  <m:t>𝑐</m:t>
                                </m:r>
                              </m:e>
                              <m:sub>
                                <m:r>
                                  <a:rPr lang="ja-JP" altLang="en-US" sz="2000" i="0">
                                    <a:latin typeface="Cambria Math" panose="02040503050406030204" pitchFamily="18" charset="0"/>
                                  </a:rPr>
                                  <m:t>3</m:t>
                                </m:r>
                              </m:sub>
                              <m:sup>
                                <m:r>
                                  <a:rPr lang="ja-JP" altLang="en-US" sz="2000" i="0">
                                    <a:latin typeface="Cambria Math" panose="02040503050406030204" pitchFamily="18" charset="0"/>
                                  </a:rPr>
                                  <m:t>′</m:t>
                                </m:r>
                              </m:sup>
                            </m:sSubSup>
                            <m:d>
                              <m:dPr>
                                <m:begChr m:val="|"/>
                                <m:endChr m:val=""/>
                                <m:ctrlPr>
                                  <a:rPr lang="ja-JP" altLang="en-US" sz="2000" i="1">
                                    <a:solidFill>
                                      <a:srgbClr val="836967"/>
                                    </a:solidFill>
                                    <a:latin typeface="Cambria Math" panose="02040503050406030204" pitchFamily="18" charset="0"/>
                                  </a:rPr>
                                </m:ctrlPr>
                              </m:dPr>
                              <m:e>
                                <m:d>
                                  <m:dPr>
                                    <m:begChr m:val=""/>
                                    <m:endChr m:val="⟩"/>
                                    <m:ctrlPr>
                                      <a:rPr lang="ja-JP" altLang="en-US" sz="2000" i="1">
                                        <a:solidFill>
                                          <a:srgbClr val="836967"/>
                                        </a:solidFill>
                                        <a:latin typeface="Cambria Math" panose="02040503050406030204" pitchFamily="18" charset="0"/>
                                      </a:rPr>
                                    </m:ctrlPr>
                                  </m:dPr>
                                  <m:e>
                                    <m:r>
                                      <a:rPr lang="ja-JP" altLang="en-US" sz="2000" i="1">
                                        <a:latin typeface="Cambria Math" panose="02040503050406030204" pitchFamily="18" charset="0"/>
                                      </a:rPr>
                                      <m:t>𝑑𝑑</m:t>
                                    </m:r>
                                  </m:e>
                                </m:d>
                              </m:e>
                            </m:d>
                            <m:d>
                              <m:dPr>
                                <m:begChr m:val="|"/>
                                <m:endChr m:val=""/>
                                <m:ctrlPr>
                                  <a:rPr lang="ja-JP" altLang="en-US" sz="2000" i="1">
                                    <a:solidFill>
                                      <a:srgbClr val="836967"/>
                                    </a:solidFill>
                                    <a:latin typeface="Cambria Math" panose="02040503050406030204" pitchFamily="18" charset="0"/>
                                  </a:rPr>
                                </m:ctrlPr>
                              </m:dPr>
                              <m:e>
                                <m:d>
                                  <m:dPr>
                                    <m:begChr m:val=""/>
                                    <m:endChr m:val="⟩"/>
                                    <m:ctrlPr>
                                      <a:rPr lang="ja-JP" altLang="en-US" sz="2000" i="1">
                                        <a:solidFill>
                                          <a:srgbClr val="836967"/>
                                        </a:solidFill>
                                        <a:latin typeface="Cambria Math" panose="02040503050406030204" pitchFamily="18" charset="0"/>
                                      </a:rPr>
                                    </m:ctrlPr>
                                  </m:dPr>
                                  <m:e>
                                    <m:r>
                                      <a:rPr lang="ja-JP" altLang="en-US" sz="2000" i="1">
                                        <a:latin typeface="Cambria Math" panose="02040503050406030204" pitchFamily="18" charset="0"/>
                                      </a:rPr>
                                      <m:t>𝑇</m:t>
                                    </m:r>
                                    <m:r>
                                      <a:rPr lang="ja-JP" altLang="en-US" sz="2000" i="0">
                                        <a:latin typeface="Cambria Math" panose="02040503050406030204" pitchFamily="18" charset="0"/>
                                      </a:rPr>
                                      <m:t>′</m:t>
                                    </m:r>
                                  </m:e>
                                </m:d>
                              </m:e>
                            </m:d>
                            <m:r>
                              <a:rPr lang="ja-JP" altLang="en-US" sz="2000" i="0">
                                <a:latin typeface="Cambria Math" panose="02040503050406030204" pitchFamily="18" charset="0"/>
                              </a:rPr>
                              <m:t>+</m:t>
                            </m:r>
                            <m:sSubSup>
                              <m:sSubSupPr>
                                <m:ctrlPr>
                                  <a:rPr lang="ja-JP" altLang="en-US" sz="2000" i="1">
                                    <a:solidFill>
                                      <a:srgbClr val="836967"/>
                                    </a:solidFill>
                                    <a:latin typeface="Cambria Math" panose="02040503050406030204" pitchFamily="18" charset="0"/>
                                  </a:rPr>
                                </m:ctrlPr>
                              </m:sSubSupPr>
                              <m:e>
                                <m:r>
                                  <a:rPr lang="ja-JP" altLang="en-US" sz="2000" i="1">
                                    <a:latin typeface="Cambria Math" panose="02040503050406030204" pitchFamily="18" charset="0"/>
                                  </a:rPr>
                                  <m:t>𝑐</m:t>
                                </m:r>
                              </m:e>
                              <m:sub>
                                <m:r>
                                  <a:rPr lang="ja-JP" altLang="en-US" sz="2000" i="0">
                                    <a:latin typeface="Cambria Math" panose="02040503050406030204" pitchFamily="18" charset="0"/>
                                  </a:rPr>
                                  <m:t>4</m:t>
                                </m:r>
                              </m:sub>
                              <m:sup>
                                <m:r>
                                  <a:rPr lang="ja-JP" altLang="en-US" sz="2000" i="0">
                                    <a:latin typeface="Cambria Math" panose="02040503050406030204" pitchFamily="18" charset="0"/>
                                  </a:rPr>
                                  <m:t>′</m:t>
                                </m:r>
                              </m:sup>
                            </m:sSubSup>
                            <m:d>
                              <m:dPr>
                                <m:begChr m:val="|"/>
                                <m:endChr m:val=""/>
                                <m:ctrlPr>
                                  <a:rPr lang="ja-JP" altLang="en-US" sz="2000" i="1">
                                    <a:solidFill>
                                      <a:srgbClr val="836967"/>
                                    </a:solidFill>
                                    <a:latin typeface="Cambria Math" panose="02040503050406030204" pitchFamily="18" charset="0"/>
                                  </a:rPr>
                                </m:ctrlPr>
                              </m:dPr>
                              <m:e>
                                <m:d>
                                  <m:dPr>
                                    <m:begChr m:val=""/>
                                    <m:endChr m:val="⟩"/>
                                    <m:ctrlPr>
                                      <a:rPr lang="ja-JP" altLang="en-US" sz="2000" i="1">
                                        <a:solidFill>
                                          <a:srgbClr val="836967"/>
                                        </a:solidFill>
                                        <a:latin typeface="Cambria Math" panose="02040503050406030204" pitchFamily="18" charset="0"/>
                                      </a:rPr>
                                    </m:ctrlPr>
                                  </m:dPr>
                                  <m:e>
                                    <m:r>
                                      <a:rPr lang="ja-JP" altLang="en-US" sz="2000" i="1">
                                        <a:latin typeface="Cambria Math" panose="02040503050406030204" pitchFamily="18" charset="0"/>
                                      </a:rPr>
                                      <m:t>𝑝𝑝𝑛𝑛</m:t>
                                    </m:r>
                                  </m:e>
                                </m:d>
                              </m:e>
                            </m:d>
                            <m:d>
                              <m:dPr>
                                <m:begChr m:val="|"/>
                                <m:endChr m:val=""/>
                                <m:ctrlPr>
                                  <a:rPr lang="ja-JP" altLang="en-US" sz="2000" i="1">
                                    <a:solidFill>
                                      <a:srgbClr val="836967"/>
                                    </a:solidFill>
                                    <a:latin typeface="Cambria Math" panose="02040503050406030204" pitchFamily="18" charset="0"/>
                                  </a:rPr>
                                </m:ctrlPr>
                              </m:dPr>
                              <m:e>
                                <m:d>
                                  <m:dPr>
                                    <m:begChr m:val=""/>
                                    <m:endChr m:val="⟩"/>
                                    <m:ctrlPr>
                                      <a:rPr lang="ja-JP" altLang="en-US" sz="2000" i="1">
                                        <a:solidFill>
                                          <a:srgbClr val="836967"/>
                                        </a:solidFill>
                                        <a:latin typeface="Cambria Math" panose="02040503050406030204" pitchFamily="18" charset="0"/>
                                      </a:rPr>
                                    </m:ctrlPr>
                                  </m:dPr>
                                  <m:e>
                                    <m:r>
                                      <a:rPr lang="ja-JP" altLang="en-US" sz="2000" i="1">
                                        <a:latin typeface="Cambria Math" panose="02040503050406030204" pitchFamily="18" charset="0"/>
                                      </a:rPr>
                                      <m:t>𝑇</m:t>
                                    </m:r>
                                    <m:r>
                                      <a:rPr lang="ja-JP" altLang="en-US" sz="2000" i="0">
                                        <a:latin typeface="Cambria Math" panose="02040503050406030204" pitchFamily="18" charset="0"/>
                                      </a:rPr>
                                      <m:t>′</m:t>
                                    </m:r>
                                  </m:e>
                                </m:d>
                              </m:e>
                            </m:d>
                          </m:oMath>
                        </m:oMathPara>
                      </a14:m>
                      <a:endParaRPr lang="ja-JP" altLang="en-US" sz="2000" dirty="0"/>
                    </a:p>
                  </p:txBody>
                </p:sp>
              </mc:Choice>
              <mc:Fallback>
                <p:sp>
                  <p:nvSpPr>
                    <p:cNvPr id="14" name="テキスト ボックス 13">
                      <a:extLst>
                        <a:ext uri="{FF2B5EF4-FFF2-40B4-BE49-F238E27FC236}">
                          <a16:creationId xmlns:a16="http://schemas.microsoft.com/office/drawing/2014/main" id="{71C8A4A5-5419-B48C-944C-B8E5796F19A2}"/>
                        </a:ext>
                      </a:extLst>
                    </p:cNvPr>
                    <p:cNvSpPr txBox="1">
                      <a:spLocks noRot="1" noChangeAspect="1" noMove="1" noResize="1" noEditPoints="1" noAdjustHandles="1" noChangeArrowheads="1" noChangeShapeType="1" noTextEdit="1"/>
                    </p:cNvSpPr>
                    <p:nvPr/>
                  </p:nvSpPr>
                  <p:spPr>
                    <a:xfrm>
                      <a:off x="884496" y="4117507"/>
                      <a:ext cx="6047936" cy="1105687"/>
                    </a:xfrm>
                    <a:prstGeom prst="rect">
                      <a:avLst/>
                    </a:prstGeom>
                    <a:blipFill>
                      <a:blip r:embed="rId3"/>
                      <a:stretch>
                        <a:fillRect l="-6149" t="-62088" b="-64835"/>
                      </a:stretch>
                    </a:blipFill>
                  </p:spPr>
                  <p:txBody>
                    <a:bodyPr/>
                    <a:lstStyle/>
                    <a:p>
                      <a:r>
                        <a:rPr lang="ja-JP" altLang="en-US">
                          <a:noFill/>
                        </a:rPr>
                        <a:t> </a:t>
                      </a:r>
                    </a:p>
                  </p:txBody>
                </p:sp>
              </mc:Fallback>
            </mc:AlternateContent>
          </p:grpSp>
          <p:grpSp>
            <p:nvGrpSpPr>
              <p:cNvPr id="20" name="グループ化 19">
                <a:extLst>
                  <a:ext uri="{FF2B5EF4-FFF2-40B4-BE49-F238E27FC236}">
                    <a16:creationId xmlns:a16="http://schemas.microsoft.com/office/drawing/2014/main" id="{2E23EA06-338E-C887-C761-25ADD0B82765}"/>
                  </a:ext>
                </a:extLst>
              </p:cNvPr>
              <p:cNvGrpSpPr/>
              <p:nvPr/>
            </p:nvGrpSpPr>
            <p:grpSpPr>
              <a:xfrm>
                <a:off x="460800" y="4510332"/>
                <a:ext cx="5916741" cy="2305136"/>
                <a:chOff x="503330" y="4367754"/>
                <a:chExt cx="5916741" cy="2305136"/>
              </a:xfrm>
            </p:grpSpPr>
            <mc:AlternateContent xmlns:mc="http://schemas.openxmlformats.org/markup-compatibility/2006">
              <mc:Choice xmlns:a14="http://schemas.microsoft.com/office/drawing/2010/main" Requires="a14">
                <p:sp>
                  <p:nvSpPr>
                    <p:cNvPr id="12" name="テキスト ボックス 11">
                      <a:extLst>
                        <a:ext uri="{FF2B5EF4-FFF2-40B4-BE49-F238E27FC236}">
                          <a16:creationId xmlns:a16="http://schemas.microsoft.com/office/drawing/2014/main" id="{14432AEF-3655-FEE1-BCFD-911C2BF8CD58}"/>
                        </a:ext>
                      </a:extLst>
                    </p:cNvPr>
                    <p:cNvSpPr txBox="1"/>
                    <p:nvPr/>
                  </p:nvSpPr>
                  <p:spPr>
                    <a:xfrm>
                      <a:off x="896582" y="5162733"/>
                      <a:ext cx="5523489" cy="1510157"/>
                    </a:xfrm>
                    <a:prstGeom prst="rect">
                      <a:avLst/>
                    </a:prstGeom>
                    <a:noFill/>
                  </p:spPr>
                  <p:txBody>
                    <a:bodyPr wrap="square">
                      <a:spAutoFit/>
                    </a:bodyPr>
                    <a:lstStyle/>
                    <a:p>
                      <a:pPr marL="712788" indent="-712788"/>
                      <a14:m>
                        <m:oMathPara xmlns:m="http://schemas.openxmlformats.org/officeDocument/2006/math">
                          <m:oMathParaPr>
                            <m:jc m:val="centerGroup"/>
                          </m:oMathParaPr>
                          <m:oMath xmlns:m="http://schemas.openxmlformats.org/officeDocument/2006/math">
                            <m:d>
                              <m:dPr>
                                <m:begChr m:val="|"/>
                                <m:endChr m:val=""/>
                                <m:ctrlPr>
                                  <a:rPr lang="ja-JP" altLang="ja-JP" sz="2000" i="1"/>
                                </m:ctrlPr>
                              </m:dPr>
                              <m:e>
                                <m:d>
                                  <m:dPr>
                                    <m:begChr m:val=""/>
                                    <m:endChr m:val="⟩"/>
                                    <m:ctrlPr>
                                      <a:rPr lang="ja-JP" altLang="ja-JP" sz="2000" i="1"/>
                                    </m:ctrlPr>
                                  </m:dPr>
                                  <m:e>
                                    <m:sSub>
                                      <m:sSubPr>
                                        <m:ctrlPr>
                                          <a:rPr lang="ja-JP" altLang="ja-JP" sz="2000" i="1"/>
                                        </m:ctrlPr>
                                      </m:sSubPr>
                                      <m:e>
                                        <m:r>
                                          <a:rPr lang="en-US" altLang="ja-JP" sz="2000" i="1"/>
                                          <m:t>𝛼</m:t>
                                        </m:r>
                                      </m:e>
                                      <m:sub>
                                        <m:r>
                                          <a:rPr lang="en-US" altLang="ja-JP" sz="2000" i="1"/>
                                          <m:t>𝑖𝑛𝑖𝑡</m:t>
                                        </m:r>
                                      </m:sub>
                                    </m:sSub>
                                  </m:e>
                                </m:d>
                              </m:e>
                            </m:d>
                            <m:d>
                              <m:dPr>
                                <m:begChr m:val="|"/>
                                <m:endChr m:val=""/>
                                <m:ctrlPr>
                                  <a:rPr lang="ja-JP" altLang="ja-JP" sz="2000" i="1"/>
                                </m:ctrlPr>
                              </m:dPr>
                              <m:e>
                                <m:d>
                                  <m:dPr>
                                    <m:begChr m:val=""/>
                                    <m:endChr m:val="⟩"/>
                                    <m:ctrlPr>
                                      <a:rPr lang="ja-JP" altLang="ja-JP" sz="2000" i="1"/>
                                    </m:ctrlPr>
                                  </m:dPr>
                                  <m:e>
                                    <m:sSub>
                                      <m:sSubPr>
                                        <m:ctrlPr>
                                          <a:rPr lang="ja-JP" altLang="ja-JP" sz="2000" i="1"/>
                                        </m:ctrlPr>
                                      </m:sSubPr>
                                      <m:e>
                                        <m:r>
                                          <a:rPr lang="en-US" altLang="ja-JP" sz="2000" i="1"/>
                                          <m:t>𝑇</m:t>
                                        </m:r>
                                      </m:e>
                                      <m:sub>
                                        <m:r>
                                          <a:rPr lang="en-US" altLang="ja-JP" sz="2000" i="1"/>
                                          <m:t>𝑔𝑟</m:t>
                                        </m:r>
                                      </m:sub>
                                    </m:sSub>
                                  </m:e>
                                </m:d>
                              </m:e>
                            </m:d>
                            <m:r>
                              <a:rPr lang="en-US" altLang="ja-JP" sz="2000" i="1"/>
                              <m:t>→</m:t>
                            </m:r>
                            <m:sSubSup>
                              <m:sSubSupPr>
                                <m:ctrlPr>
                                  <a:rPr lang="ja-JP" altLang="ja-JP" sz="2000" i="1"/>
                                </m:ctrlPr>
                              </m:sSubSupPr>
                              <m:e>
                                <m:r>
                                  <a:rPr lang="en-US" altLang="ja-JP" sz="2000" i="1"/>
                                  <m:t>𝑐</m:t>
                                </m:r>
                              </m:e>
                              <m:sub>
                                <m:r>
                                  <a:rPr lang="en-US" altLang="ja-JP" sz="2000" i="1"/>
                                  <m:t>0</m:t>
                                </m:r>
                              </m:sub>
                              <m:sup>
                                <m:r>
                                  <a:rPr lang="en-US" altLang="ja-JP" sz="2000" i="1"/>
                                  <m:t>"</m:t>
                                </m:r>
                              </m:sup>
                            </m:sSubSup>
                            <m:d>
                              <m:dPr>
                                <m:begChr m:val="|"/>
                                <m:endChr m:val=""/>
                                <m:ctrlPr>
                                  <a:rPr lang="ja-JP" altLang="ja-JP" sz="2000" i="1"/>
                                </m:ctrlPr>
                              </m:dPr>
                              <m:e>
                                <m:d>
                                  <m:dPr>
                                    <m:begChr m:val=""/>
                                    <m:endChr m:val="⟩"/>
                                    <m:ctrlPr>
                                      <a:rPr lang="ja-JP" altLang="ja-JP" sz="2000" i="1"/>
                                    </m:ctrlPr>
                                  </m:dPr>
                                  <m:e>
                                    <m:r>
                                      <a:rPr lang="en-US" altLang="ja-JP" sz="2000" i="1"/>
                                      <m:t>𝛼</m:t>
                                    </m:r>
                                  </m:e>
                                </m:d>
                              </m:e>
                            </m:d>
                            <m:d>
                              <m:dPr>
                                <m:begChr m:val="|"/>
                                <m:endChr m:val=""/>
                                <m:ctrlPr>
                                  <a:rPr lang="ja-JP" altLang="ja-JP" sz="2000" i="1"/>
                                </m:ctrlPr>
                              </m:dPr>
                              <m:e>
                                <m:d>
                                  <m:dPr>
                                    <m:begChr m:val=""/>
                                    <m:endChr m:val="⟩"/>
                                    <m:ctrlPr>
                                      <a:rPr lang="ja-JP" altLang="ja-JP" sz="2000" i="1"/>
                                    </m:ctrlPr>
                                  </m:dPr>
                                  <m:e>
                                    <m:r>
                                      <a:rPr lang="en-US" altLang="ja-JP" sz="2000" i="1"/>
                                      <m:t>𝑇</m:t>
                                    </m:r>
                                    <m:r>
                                      <a:rPr lang="en-US" altLang="ja-JP" sz="2000" i="1"/>
                                      <m:t>′</m:t>
                                    </m:r>
                                  </m:e>
                                </m:d>
                              </m:e>
                            </m:d>
                            <m:r>
                              <a:rPr lang="en-US" altLang="ja-JP" sz="2000" i="1"/>
                              <m:t>+</m:t>
                            </m:r>
                            <m:sSubSup>
                              <m:sSubSupPr>
                                <m:ctrlPr>
                                  <a:rPr lang="ja-JP" altLang="ja-JP" sz="2000" i="1"/>
                                </m:ctrlPr>
                              </m:sSubSupPr>
                              <m:e>
                                <m:r>
                                  <a:rPr lang="en-US" altLang="ja-JP" sz="2000" i="1"/>
                                  <m:t>𝑐</m:t>
                                </m:r>
                              </m:e>
                              <m:sub>
                                <m:r>
                                  <a:rPr lang="en-US" altLang="ja-JP" sz="2000" i="1"/>
                                  <m:t>1</m:t>
                                </m:r>
                              </m:sub>
                              <m:sup>
                                <m:r>
                                  <a:rPr lang="en-US" altLang="ja-JP" sz="2000" i="1"/>
                                  <m:t>"</m:t>
                                </m:r>
                              </m:sup>
                            </m:sSubSup>
                            <m:d>
                              <m:dPr>
                                <m:begChr m:val="|"/>
                                <m:endChr m:val=""/>
                                <m:ctrlPr>
                                  <a:rPr lang="ja-JP" altLang="ja-JP" sz="2000" i="1"/>
                                </m:ctrlPr>
                              </m:dPr>
                              <m:e>
                                <m:d>
                                  <m:dPr>
                                    <m:begChr m:val=""/>
                                    <m:endChr m:val="⟩"/>
                                    <m:ctrlPr>
                                      <a:rPr lang="ja-JP" altLang="ja-JP" sz="2000" i="1"/>
                                    </m:ctrlPr>
                                  </m:dPr>
                                  <m:e>
                                    <m:sPre>
                                      <m:sPrePr>
                                        <m:ctrlPr>
                                          <a:rPr lang="ja-JP" altLang="ja-JP" sz="2000" i="1"/>
                                        </m:ctrlPr>
                                      </m:sPrePr>
                                      <m:sub/>
                                      <m:sup>
                                        <m:r>
                                          <a:rPr lang="en-US" altLang="ja-JP" sz="2000" i="1"/>
                                          <m:t>3</m:t>
                                        </m:r>
                                      </m:sup>
                                      <m:e>
                                        <m:r>
                                          <m:rPr>
                                            <m:sty m:val="p"/>
                                          </m:rPr>
                                          <a:rPr lang="en-US" altLang="ja-JP" sz="2000"/>
                                          <m:t>He</m:t>
                                        </m:r>
                                      </m:e>
                                    </m:sPre>
                                    <m:r>
                                      <a:rPr lang="en-US" altLang="ja-JP" sz="2000" i="1"/>
                                      <m:t>𝑛</m:t>
                                    </m:r>
                                  </m:e>
                                </m:d>
                              </m:e>
                            </m:d>
                            <m:d>
                              <m:dPr>
                                <m:begChr m:val="|"/>
                                <m:endChr m:val=""/>
                                <m:ctrlPr>
                                  <a:rPr lang="ja-JP" altLang="ja-JP" sz="2000" i="1"/>
                                </m:ctrlPr>
                              </m:dPr>
                              <m:e>
                                <m:d>
                                  <m:dPr>
                                    <m:begChr m:val=""/>
                                    <m:endChr m:val="⟩"/>
                                    <m:ctrlPr>
                                      <a:rPr lang="ja-JP" altLang="ja-JP" sz="2000" i="1"/>
                                    </m:ctrlPr>
                                  </m:dPr>
                                  <m:e>
                                    <m:r>
                                      <a:rPr lang="en-US" altLang="ja-JP" sz="2000" i="1"/>
                                      <m:t>𝑇</m:t>
                                    </m:r>
                                    <m:r>
                                      <a:rPr lang="en-US" altLang="ja-JP" sz="2000" i="1"/>
                                      <m:t>′</m:t>
                                    </m:r>
                                  </m:e>
                                </m:d>
                              </m:e>
                            </m:d>
                            <m:r>
                              <a:rPr lang="en-US" altLang="ja-JP" sz="2000" i="1"/>
                              <m:t>+</m:t>
                            </m:r>
                            <m:sSubSup>
                              <m:sSubSupPr>
                                <m:ctrlPr>
                                  <a:rPr lang="ja-JP" altLang="ja-JP" sz="2000" i="1"/>
                                </m:ctrlPr>
                              </m:sSubSupPr>
                              <m:e>
                                <m:r>
                                  <a:rPr lang="en-US" altLang="ja-JP" sz="2000" i="1"/>
                                  <m:t>𝑐</m:t>
                                </m:r>
                              </m:e>
                              <m:sub>
                                <m:r>
                                  <a:rPr lang="en-US" altLang="ja-JP" sz="2000" i="1"/>
                                  <m:t>2</m:t>
                                </m:r>
                              </m:sub>
                              <m:sup>
                                <m:r>
                                  <a:rPr lang="en-US" altLang="ja-JP" sz="2000" i="1"/>
                                  <m:t>"</m:t>
                                </m:r>
                              </m:sup>
                            </m:sSubSup>
                            <m:d>
                              <m:dPr>
                                <m:begChr m:val="|"/>
                                <m:endChr m:val=""/>
                                <m:ctrlPr>
                                  <a:rPr lang="ja-JP" altLang="ja-JP" sz="2000" i="1"/>
                                </m:ctrlPr>
                              </m:dPr>
                              <m:e>
                                <m:d>
                                  <m:dPr>
                                    <m:begChr m:val=""/>
                                    <m:endChr m:val="⟩"/>
                                    <m:ctrlPr>
                                      <a:rPr lang="ja-JP" altLang="ja-JP" sz="2000" i="1"/>
                                    </m:ctrlPr>
                                  </m:dPr>
                                  <m:e>
                                    <m:r>
                                      <a:rPr lang="en-US" altLang="ja-JP" sz="2000" i="1"/>
                                      <m:t>𝑡𝑝</m:t>
                                    </m:r>
                                  </m:e>
                                </m:d>
                              </m:e>
                            </m:d>
                            <m:d>
                              <m:dPr>
                                <m:begChr m:val="|"/>
                                <m:endChr m:val=""/>
                                <m:ctrlPr>
                                  <a:rPr lang="ja-JP" altLang="ja-JP" sz="2000" i="1"/>
                                </m:ctrlPr>
                              </m:dPr>
                              <m:e>
                                <m:d>
                                  <m:dPr>
                                    <m:begChr m:val=""/>
                                    <m:endChr m:val="⟩"/>
                                    <m:ctrlPr>
                                      <a:rPr lang="ja-JP" altLang="ja-JP" sz="2000" i="1"/>
                                    </m:ctrlPr>
                                  </m:dPr>
                                  <m:e>
                                    <m:r>
                                      <a:rPr lang="en-US" altLang="ja-JP" sz="2000" i="1"/>
                                      <m:t>𝑇</m:t>
                                    </m:r>
                                    <m:r>
                                      <a:rPr lang="en-US" altLang="ja-JP" sz="2000" i="1"/>
                                      <m:t>′</m:t>
                                    </m:r>
                                  </m:e>
                                </m:d>
                              </m:e>
                            </m:d>
                            <m:r>
                              <a:rPr lang="en-US" altLang="ja-JP" sz="2000" i="1"/>
                              <m:t>+</m:t>
                            </m:r>
                            <m:sSubSup>
                              <m:sSubSupPr>
                                <m:ctrlPr>
                                  <a:rPr lang="ja-JP" altLang="ja-JP" sz="2000" i="1"/>
                                </m:ctrlPr>
                              </m:sSubSupPr>
                              <m:e>
                                <m:r>
                                  <a:rPr lang="en-US" altLang="ja-JP" sz="2000" i="1"/>
                                  <m:t>𝑐</m:t>
                                </m:r>
                              </m:e>
                              <m:sub>
                                <m:r>
                                  <a:rPr lang="en-US" altLang="ja-JP" sz="2000" i="1"/>
                                  <m:t>3</m:t>
                                </m:r>
                              </m:sub>
                              <m:sup>
                                <m:r>
                                  <a:rPr lang="en-US" altLang="ja-JP" sz="2000" i="1"/>
                                  <m:t>"</m:t>
                                </m:r>
                              </m:sup>
                            </m:sSubSup>
                            <m:d>
                              <m:dPr>
                                <m:begChr m:val="|"/>
                                <m:endChr m:val=""/>
                                <m:ctrlPr>
                                  <a:rPr lang="ja-JP" altLang="ja-JP" sz="2000" i="1"/>
                                </m:ctrlPr>
                              </m:dPr>
                              <m:e>
                                <m:d>
                                  <m:dPr>
                                    <m:begChr m:val=""/>
                                    <m:endChr m:val="⟩"/>
                                    <m:ctrlPr>
                                      <a:rPr lang="ja-JP" altLang="ja-JP" sz="2000" i="1"/>
                                    </m:ctrlPr>
                                  </m:dPr>
                                  <m:e>
                                    <m:r>
                                      <a:rPr lang="en-US" altLang="ja-JP" sz="2000" i="1"/>
                                      <m:t>𝑑𝑑</m:t>
                                    </m:r>
                                  </m:e>
                                </m:d>
                              </m:e>
                            </m:d>
                            <m:d>
                              <m:dPr>
                                <m:begChr m:val="|"/>
                                <m:endChr m:val=""/>
                                <m:ctrlPr>
                                  <a:rPr lang="ja-JP" altLang="ja-JP" sz="2000" i="1"/>
                                </m:ctrlPr>
                              </m:dPr>
                              <m:e>
                                <m:d>
                                  <m:dPr>
                                    <m:begChr m:val=""/>
                                    <m:endChr m:val="⟩"/>
                                    <m:ctrlPr>
                                      <a:rPr lang="ja-JP" altLang="ja-JP" sz="2000" i="1"/>
                                    </m:ctrlPr>
                                  </m:dPr>
                                  <m:e>
                                    <m:r>
                                      <a:rPr lang="en-US" altLang="ja-JP" sz="2000" i="1"/>
                                      <m:t>𝑇</m:t>
                                    </m:r>
                                    <m:r>
                                      <a:rPr lang="en-US" altLang="ja-JP" sz="2000" i="1"/>
                                      <m:t>′</m:t>
                                    </m:r>
                                  </m:e>
                                </m:d>
                              </m:e>
                            </m:d>
                            <m:r>
                              <a:rPr lang="en-US" altLang="ja-JP" sz="2000" i="1"/>
                              <m:t>+</m:t>
                            </m:r>
                            <m:sSubSup>
                              <m:sSubSupPr>
                                <m:ctrlPr>
                                  <a:rPr lang="ja-JP" altLang="ja-JP" sz="2000" i="1"/>
                                </m:ctrlPr>
                              </m:sSubSupPr>
                              <m:e>
                                <m:r>
                                  <a:rPr lang="en-US" altLang="ja-JP" sz="2000" i="1"/>
                                  <m:t>𝑐</m:t>
                                </m:r>
                              </m:e>
                              <m:sub>
                                <m:r>
                                  <a:rPr lang="en-US" altLang="ja-JP" sz="2000" i="1"/>
                                  <m:t>4</m:t>
                                </m:r>
                              </m:sub>
                              <m:sup>
                                <m:r>
                                  <a:rPr lang="en-US" altLang="ja-JP" sz="2000" i="1"/>
                                  <m:t>"</m:t>
                                </m:r>
                              </m:sup>
                            </m:sSubSup>
                            <m:d>
                              <m:dPr>
                                <m:begChr m:val="|"/>
                                <m:endChr m:val=""/>
                                <m:ctrlPr>
                                  <a:rPr lang="ja-JP" altLang="ja-JP" sz="2000" i="1"/>
                                </m:ctrlPr>
                              </m:dPr>
                              <m:e>
                                <m:d>
                                  <m:dPr>
                                    <m:begChr m:val=""/>
                                    <m:endChr m:val="⟩"/>
                                    <m:ctrlPr>
                                      <a:rPr lang="ja-JP" altLang="ja-JP" sz="2000" i="1"/>
                                    </m:ctrlPr>
                                  </m:dPr>
                                  <m:e>
                                    <m:r>
                                      <a:rPr lang="en-US" altLang="ja-JP" sz="2000" i="1"/>
                                      <m:t>𝑝𝑝𝑛𝑛</m:t>
                                    </m:r>
                                  </m:e>
                                </m:d>
                              </m:e>
                            </m:d>
                            <m:d>
                              <m:dPr>
                                <m:begChr m:val="|"/>
                                <m:endChr m:val=""/>
                                <m:ctrlPr>
                                  <a:rPr lang="ja-JP" altLang="ja-JP" sz="2000" i="1"/>
                                </m:ctrlPr>
                              </m:dPr>
                              <m:e>
                                <m:d>
                                  <m:dPr>
                                    <m:begChr m:val=""/>
                                    <m:endChr m:val="⟩"/>
                                    <m:ctrlPr>
                                      <a:rPr lang="ja-JP" altLang="ja-JP" sz="2000" i="1"/>
                                    </m:ctrlPr>
                                  </m:dPr>
                                  <m:e>
                                    <m:r>
                                      <a:rPr lang="en-US" altLang="ja-JP" sz="2000" i="1"/>
                                      <m:t>𝑇</m:t>
                                    </m:r>
                                    <m:r>
                                      <a:rPr lang="en-US" altLang="ja-JP" sz="2000" i="1"/>
                                      <m:t>′</m:t>
                                    </m:r>
                                  </m:e>
                                </m:d>
                              </m:e>
                            </m:d>
                            <m:r>
                              <a:rPr lang="en-US" altLang="ja-JP" sz="2000" b="1" i="1" smtClean="0">
                                <a:solidFill>
                                  <a:srgbClr val="FF0000"/>
                                </a:solidFill>
                              </a:rPr>
                              <m:t>+</m:t>
                            </m:r>
                            <m:sSubSup>
                              <m:sSubSupPr>
                                <m:ctrlPr>
                                  <a:rPr lang="ja-JP" altLang="ja-JP" sz="2000" b="1" i="1">
                                    <a:solidFill>
                                      <a:srgbClr val="FF0000"/>
                                    </a:solidFill>
                                  </a:rPr>
                                </m:ctrlPr>
                              </m:sSubSupPr>
                              <m:e>
                                <m:r>
                                  <a:rPr lang="en-US" altLang="ja-JP" sz="2000" b="1" i="1">
                                    <a:solidFill>
                                      <a:srgbClr val="FF0000"/>
                                    </a:solidFill>
                                  </a:rPr>
                                  <m:t>𝒄</m:t>
                                </m:r>
                              </m:e>
                              <m:sub>
                                <m:r>
                                  <a:rPr lang="en-US" altLang="ja-JP" sz="2000" b="1" i="1">
                                    <a:solidFill>
                                      <a:srgbClr val="FF0000"/>
                                    </a:solidFill>
                                  </a:rPr>
                                  <m:t>𝟓</m:t>
                                </m:r>
                              </m:sub>
                              <m:sup>
                                <m:r>
                                  <a:rPr lang="en-US" altLang="ja-JP" sz="2000" b="1" i="1">
                                    <a:solidFill>
                                      <a:srgbClr val="FF0000"/>
                                    </a:solidFill>
                                  </a:rPr>
                                  <m:t>"</m:t>
                                </m:r>
                              </m:sup>
                            </m:sSubSup>
                            <m:d>
                              <m:dPr>
                                <m:begChr m:val="|"/>
                                <m:endChr m:val=""/>
                                <m:ctrlPr>
                                  <a:rPr lang="ja-JP" altLang="ja-JP" sz="2000" b="1" i="1">
                                    <a:solidFill>
                                      <a:srgbClr val="FF0000"/>
                                    </a:solidFill>
                                  </a:rPr>
                                </m:ctrlPr>
                              </m:dPr>
                              <m:e>
                                <m:d>
                                  <m:dPr>
                                    <m:begChr m:val=""/>
                                    <m:endChr m:val="⟩"/>
                                    <m:ctrlPr>
                                      <a:rPr lang="ja-JP" altLang="ja-JP" sz="2000" b="1" i="1">
                                        <a:solidFill>
                                          <a:srgbClr val="FF0000"/>
                                        </a:solidFill>
                                      </a:rPr>
                                    </m:ctrlPr>
                                  </m:dPr>
                                  <m:e>
                                    <m:sSub>
                                      <m:sSubPr>
                                        <m:ctrlPr>
                                          <a:rPr lang="ja-JP" altLang="ja-JP" sz="2000" b="1" i="1">
                                            <a:solidFill>
                                              <a:srgbClr val="FF0000"/>
                                            </a:solidFill>
                                          </a:rPr>
                                        </m:ctrlPr>
                                      </m:sSubPr>
                                      <m:e>
                                        <m:r>
                                          <a:rPr lang="en-US" altLang="ja-JP" sz="2000" b="1" i="1">
                                            <a:solidFill>
                                              <a:srgbClr val="FF0000"/>
                                            </a:solidFill>
                                          </a:rPr>
                                          <m:t>𝜶</m:t>
                                        </m:r>
                                      </m:e>
                                      <m:sub>
                                        <m:r>
                                          <a:rPr lang="en-US" altLang="ja-JP" sz="2000" b="1" i="1">
                                            <a:solidFill>
                                              <a:srgbClr val="FF0000"/>
                                            </a:solidFill>
                                          </a:rPr>
                                          <m:t>𝒊𝒏𝒊𝒕</m:t>
                                        </m:r>
                                      </m:sub>
                                    </m:sSub>
                                  </m:e>
                                </m:d>
                              </m:e>
                            </m:d>
                            <m:d>
                              <m:dPr>
                                <m:begChr m:val="|"/>
                                <m:endChr m:val=""/>
                                <m:ctrlPr>
                                  <a:rPr lang="ja-JP" altLang="ja-JP" sz="2000" b="1" i="1">
                                    <a:solidFill>
                                      <a:srgbClr val="FF0000"/>
                                    </a:solidFill>
                                  </a:rPr>
                                </m:ctrlPr>
                              </m:dPr>
                              <m:e>
                                <m:d>
                                  <m:dPr>
                                    <m:begChr m:val=""/>
                                    <m:endChr m:val="⟩"/>
                                    <m:ctrlPr>
                                      <a:rPr lang="ja-JP" altLang="ja-JP" sz="2000" b="1" i="1">
                                        <a:solidFill>
                                          <a:srgbClr val="FF0000"/>
                                        </a:solidFill>
                                      </a:rPr>
                                    </m:ctrlPr>
                                  </m:dPr>
                                  <m:e>
                                    <m:sSub>
                                      <m:sSubPr>
                                        <m:ctrlPr>
                                          <a:rPr lang="ja-JP" altLang="ja-JP" sz="2000" b="1" i="1">
                                            <a:solidFill>
                                              <a:srgbClr val="FF0000"/>
                                            </a:solidFill>
                                          </a:rPr>
                                        </m:ctrlPr>
                                      </m:sSubPr>
                                      <m:e>
                                        <m:r>
                                          <a:rPr lang="en-US" altLang="ja-JP" sz="2000" b="1" i="1">
                                            <a:solidFill>
                                              <a:srgbClr val="FF0000"/>
                                            </a:solidFill>
                                          </a:rPr>
                                          <m:t>𝑻</m:t>
                                        </m:r>
                                      </m:e>
                                      <m:sub>
                                        <m:r>
                                          <a:rPr lang="en-US" altLang="ja-JP" sz="2000" b="1" i="1">
                                            <a:solidFill>
                                              <a:srgbClr val="FF0000"/>
                                            </a:solidFill>
                                          </a:rPr>
                                          <m:t>𝒈𝒓</m:t>
                                        </m:r>
                                      </m:sub>
                                    </m:sSub>
                                  </m:e>
                                </m:d>
                              </m:e>
                            </m:d>
                          </m:oMath>
                        </m:oMathPara>
                      </a14:m>
                      <a:endParaRPr lang="ja-JP" altLang="en-US" sz="2400" b="1" dirty="0"/>
                    </a:p>
                  </p:txBody>
                </p:sp>
              </mc:Choice>
              <mc:Fallback>
                <p:sp>
                  <p:nvSpPr>
                    <p:cNvPr id="12" name="テキスト ボックス 11">
                      <a:extLst>
                        <a:ext uri="{FF2B5EF4-FFF2-40B4-BE49-F238E27FC236}">
                          <a16:creationId xmlns:a16="http://schemas.microsoft.com/office/drawing/2014/main" id="{14432AEF-3655-FEE1-BCFD-911C2BF8CD58}"/>
                        </a:ext>
                      </a:extLst>
                    </p:cNvPr>
                    <p:cNvSpPr txBox="1">
                      <a:spLocks noRot="1" noChangeAspect="1" noMove="1" noResize="1" noEditPoints="1" noAdjustHandles="1" noChangeArrowheads="1" noChangeShapeType="1" noTextEdit="1"/>
                    </p:cNvSpPr>
                    <p:nvPr/>
                  </p:nvSpPr>
                  <p:spPr>
                    <a:xfrm>
                      <a:off x="896582" y="5162733"/>
                      <a:ext cx="5523489" cy="1510157"/>
                    </a:xfrm>
                    <a:prstGeom prst="rect">
                      <a:avLst/>
                    </a:prstGeom>
                    <a:blipFill>
                      <a:blip r:embed="rId4"/>
                      <a:stretch>
                        <a:fillRect l="-3532" t="-45565" r="-3422" b="-65323"/>
                      </a:stretch>
                    </a:blipFill>
                  </p:spPr>
                  <p:txBody>
                    <a:bodyPr/>
                    <a:lstStyle/>
                    <a:p>
                      <a:r>
                        <a:rPr lang="ja-JP" altLang="en-US">
                          <a:noFill/>
                        </a:rPr>
                        <a:t> </a:t>
                      </a:r>
                    </a:p>
                  </p:txBody>
                </p:sp>
              </mc:Fallback>
            </mc:AlternateContent>
            <p:sp>
              <p:nvSpPr>
                <p:cNvPr id="16" name="テキスト ボックス 15">
                  <a:extLst>
                    <a:ext uri="{FF2B5EF4-FFF2-40B4-BE49-F238E27FC236}">
                      <a16:creationId xmlns:a16="http://schemas.microsoft.com/office/drawing/2014/main" id="{83203E96-B0AD-67A7-225B-0E133175E288}"/>
                    </a:ext>
                  </a:extLst>
                </p:cNvPr>
                <p:cNvSpPr txBox="1"/>
                <p:nvPr/>
              </p:nvSpPr>
              <p:spPr>
                <a:xfrm>
                  <a:off x="503330" y="4367754"/>
                  <a:ext cx="2892056" cy="400110"/>
                </a:xfrm>
                <a:prstGeom prst="rect">
                  <a:avLst/>
                </a:prstGeom>
                <a:noFill/>
              </p:spPr>
              <p:txBody>
                <a:bodyPr wrap="square" rtlCol="0">
                  <a:spAutoFit/>
                </a:bodyPr>
                <a:lstStyle/>
                <a:p>
                  <a:r>
                    <a:rPr lang="ja-JP" altLang="en-US" sz="2000" b="1" dirty="0">
                      <a:solidFill>
                        <a:srgbClr val="FF0000"/>
                      </a:solidFill>
                      <a:latin typeface="ＭＳ 明朝" panose="02020609040205080304" pitchFamily="17" charset="-128"/>
                      <a:ea typeface="ＭＳ 明朝" panose="02020609040205080304" pitchFamily="17" charset="-128"/>
                    </a:rPr>
                    <a:t>周辺</a:t>
                  </a:r>
                  <a:r>
                    <a:rPr kumimoji="1" lang="ja-JP" altLang="en-US" sz="2000" b="1" dirty="0">
                      <a:solidFill>
                        <a:srgbClr val="FF0000"/>
                      </a:solidFill>
                      <a:latin typeface="ＭＳ 明朝" panose="02020609040205080304" pitchFamily="17" charset="-128"/>
                      <a:ea typeface="ＭＳ 明朝" panose="02020609040205080304" pitchFamily="17" charset="-128"/>
                    </a:rPr>
                    <a:t>入射</a:t>
                  </a:r>
                  <a:r>
                    <a:rPr kumimoji="1" lang="en-US" altLang="ja-JP" sz="2000" b="1" dirty="0">
                      <a:solidFill>
                        <a:srgbClr val="FF0000"/>
                      </a:solidFill>
                      <a:latin typeface="Times New Roman" panose="02020603050405020304" pitchFamily="18" charset="0"/>
                      <a:ea typeface="ＭＳ 明朝" panose="02020609040205080304" pitchFamily="17" charset="-128"/>
                      <a:cs typeface="Times New Roman" panose="02020603050405020304" pitchFamily="18" charset="0"/>
                    </a:rPr>
                    <a:t>( b </a:t>
                  </a:r>
                  <a:r>
                    <a:rPr kumimoji="1" lang="ja-JP" altLang="en-US" sz="2000" b="1" dirty="0">
                      <a:solidFill>
                        <a:srgbClr val="FF0000"/>
                      </a:solidFill>
                      <a:latin typeface="Times New Roman" panose="02020603050405020304" pitchFamily="18" charset="0"/>
                      <a:ea typeface="ＭＳ 明朝" panose="02020609040205080304" pitchFamily="17" charset="-128"/>
                      <a:cs typeface="Times New Roman" panose="02020603050405020304" pitchFamily="18" charset="0"/>
                    </a:rPr>
                    <a:t>≥</a:t>
                  </a:r>
                  <a:r>
                    <a:rPr kumimoji="1" lang="en-US" altLang="ja-JP" sz="2000" b="1" dirty="0">
                      <a:solidFill>
                        <a:srgbClr val="FF0000"/>
                      </a:solidFill>
                      <a:latin typeface="Times New Roman" panose="02020603050405020304" pitchFamily="18" charset="0"/>
                      <a:ea typeface="ＭＳ 明朝" panose="02020609040205080304" pitchFamily="17" charset="-128"/>
                      <a:cs typeface="Times New Roman" panose="02020603050405020304" pitchFamily="18" charset="0"/>
                    </a:rPr>
                    <a:t> 3.21 </a:t>
                  </a:r>
                  <a:r>
                    <a:rPr kumimoji="1" lang="en-US" altLang="ja-JP" sz="2000" b="1" dirty="0" err="1">
                      <a:solidFill>
                        <a:srgbClr val="FF0000"/>
                      </a:solidFill>
                      <a:latin typeface="Times New Roman" panose="02020603050405020304" pitchFamily="18" charset="0"/>
                      <a:ea typeface="ＭＳ 明朝" panose="02020609040205080304" pitchFamily="17" charset="-128"/>
                      <a:cs typeface="Times New Roman" panose="02020603050405020304" pitchFamily="18" charset="0"/>
                    </a:rPr>
                    <a:t>fm</a:t>
                  </a:r>
                  <a:r>
                    <a:rPr kumimoji="1" lang="en-US" altLang="ja-JP" sz="2000" b="1" dirty="0">
                      <a:solidFill>
                        <a:srgbClr val="FF0000"/>
                      </a:solidFill>
                      <a:latin typeface="Times New Roman" panose="02020603050405020304" pitchFamily="18" charset="0"/>
                      <a:ea typeface="ＭＳ 明朝" panose="02020609040205080304" pitchFamily="17" charset="-128"/>
                      <a:cs typeface="Times New Roman" panose="02020603050405020304" pitchFamily="18" charset="0"/>
                    </a:rPr>
                    <a:t> )</a:t>
                  </a:r>
                  <a:endParaRPr kumimoji="1" lang="ja-JP" altLang="en-US" sz="2000" b="1" dirty="0">
                    <a:solidFill>
                      <a:srgbClr val="FF0000"/>
                    </a:solidFill>
                    <a:latin typeface="ＭＳ 明朝" panose="02020609040205080304" pitchFamily="17" charset="-128"/>
                    <a:ea typeface="ＭＳ 明朝" panose="02020609040205080304" pitchFamily="17" charset="-128"/>
                  </a:endParaRPr>
                </a:p>
              </p:txBody>
            </p:sp>
          </p:grpSp>
        </p:grpSp>
        <mc:AlternateContent xmlns:mc="http://schemas.openxmlformats.org/markup-compatibility/2006">
          <mc:Choice xmlns:a14="http://schemas.microsoft.com/office/drawing/2010/main" Requires="a14">
            <p:sp>
              <p:nvSpPr>
                <p:cNvPr id="22" name="テキスト ボックス 21">
                  <a:extLst>
                    <a:ext uri="{FF2B5EF4-FFF2-40B4-BE49-F238E27FC236}">
                      <a16:creationId xmlns:a16="http://schemas.microsoft.com/office/drawing/2014/main" id="{55DAE870-C258-F032-2F01-A8240B4BE163}"/>
                    </a:ext>
                  </a:extLst>
                </p:cNvPr>
                <p:cNvSpPr txBox="1"/>
                <p:nvPr/>
              </p:nvSpPr>
              <p:spPr>
                <a:xfrm>
                  <a:off x="6377541" y="4423296"/>
                  <a:ext cx="2052084" cy="2179251"/>
                </a:xfrm>
                <a:prstGeom prst="rect">
                  <a:avLst/>
                </a:prstGeom>
                <a:solidFill>
                  <a:schemeClr val="bg1">
                    <a:lumMod val="95000"/>
                  </a:schemeClr>
                </a:solidFill>
                <a:ln>
                  <a:solidFill>
                    <a:schemeClr val="tx1"/>
                  </a:solidFill>
                </a:ln>
              </p:spPr>
              <p:txBody>
                <a:bodyPr wrap="square">
                  <a:spAutoFit/>
                </a:bodyPr>
                <a:lstStyle/>
                <a:p>
                  <a:pPr algn="just">
                    <a:tabLst>
                      <a:tab pos="581660" algn="l"/>
                      <a:tab pos="1163320" algn="l"/>
                      <a:tab pos="1744980" algn="l"/>
                      <a:tab pos="2326640" algn="l"/>
                      <a:tab pos="2908300" algn="l"/>
                      <a:tab pos="3489960" algn="l"/>
                      <a:tab pos="4071620" algn="l"/>
                      <a:tab pos="4653280" algn="l"/>
                      <a:tab pos="5234940" algn="l"/>
                      <a:tab pos="5816600" algn="l"/>
                      <a:tab pos="6398260" algn="l"/>
                      <a:tab pos="6979920" algn="l"/>
                      <a:tab pos="7561580" algn="l"/>
                      <a:tab pos="8143240" algn="l"/>
                      <a:tab pos="8724900" algn="l"/>
                      <a:tab pos="9306560" algn="l"/>
                    </a:tabLst>
                  </a:pPr>
                  <a14:m>
                    <m:oMathPara xmlns:m="http://schemas.openxmlformats.org/officeDocument/2006/math">
                      <m:oMathParaPr>
                        <m:jc m:val="centerGroup"/>
                      </m:oMathParaPr>
                      <m:oMath xmlns:m="http://schemas.openxmlformats.org/officeDocument/2006/math">
                        <m:sSup>
                          <m:sSupPr>
                            <m:ctrlPr>
                              <a:rPr lang="ja-JP" altLang="ja-JP" sz="1800" i="1" kern="100" smtClean="0">
                                <a:effectLst/>
                                <a:latin typeface="Cambria Math" panose="02040503050406030204" pitchFamily="18" charset="0"/>
                                <a:ea typeface="Cambria Math" panose="02040503050406030204" pitchFamily="18" charset="0"/>
                                <a:cs typeface="Times New Roman" panose="02020603050405020304" pitchFamily="18" charset="0"/>
                              </a:rPr>
                            </m:ctrlPr>
                          </m:sSupPr>
                          <m:e>
                            <m:sSubSup>
                              <m:sSubSupPr>
                                <m:ctrlPr>
                                  <a:rPr lang="ja-JP" altLang="ja-JP" sz="1800" i="1" kern="100">
                                    <a:effectLst/>
                                    <a:latin typeface="Cambria Math" panose="02040503050406030204" pitchFamily="18" charset="0"/>
                                    <a:ea typeface="Cambria Math" panose="02040503050406030204" pitchFamily="18" charset="0"/>
                                    <a:cs typeface="Times New Roman" panose="02020603050405020304" pitchFamily="18" charset="0"/>
                                  </a:rPr>
                                </m:ctrlPr>
                              </m:sSubSupPr>
                              <m:e>
                                <m:r>
                                  <a:rPr lang="en-US" altLang="ja-JP" sz="1800" i="1" kern="100">
                                    <a:effectLst/>
                                    <a:latin typeface="Cambria Math" panose="02040503050406030204" pitchFamily="18" charset="0"/>
                                    <a:ea typeface="游明朝" panose="02020400000000000000" pitchFamily="18" charset="-128"/>
                                    <a:cs typeface="Times New Roman" panose="02020603050405020304" pitchFamily="18" charset="0"/>
                                  </a:rPr>
                                  <m:t>𝑐</m:t>
                                </m:r>
                              </m:e>
                              <m:sub>
                                <m:r>
                                  <a:rPr lang="en-US" altLang="ja-JP" sz="1800" i="1" kern="100">
                                    <a:effectLst/>
                                    <a:latin typeface="Cambria Math" panose="02040503050406030204" pitchFamily="18" charset="0"/>
                                    <a:ea typeface="游明朝" panose="02020400000000000000" pitchFamily="18" charset="-128"/>
                                    <a:cs typeface="Times New Roman" panose="02020603050405020304" pitchFamily="18" charset="0"/>
                                  </a:rPr>
                                  <m:t>0</m:t>
                                </m:r>
                              </m:sub>
                              <m:sup>
                                <m:r>
                                  <a:rPr lang="en-US" altLang="ja-JP" sz="1800" i="1" kern="100">
                                    <a:effectLst/>
                                    <a:latin typeface="Cambria Math" panose="02040503050406030204" pitchFamily="18" charset="0"/>
                                    <a:ea typeface="游明朝" panose="02020400000000000000" pitchFamily="18" charset="-128"/>
                                    <a:cs typeface="Times New Roman" panose="02020603050405020304" pitchFamily="18" charset="0"/>
                                  </a:rPr>
                                  <m:t>"</m:t>
                                </m:r>
                              </m:sup>
                            </m:sSubSup>
                          </m:e>
                          <m:sup>
                            <m:r>
                              <a:rPr lang="en-US" altLang="ja-JP" sz="1800" i="1" kern="100">
                                <a:effectLst/>
                                <a:latin typeface="Cambria Math" panose="02040503050406030204" pitchFamily="18" charset="0"/>
                                <a:ea typeface="游明朝" panose="02020400000000000000" pitchFamily="18" charset="-128"/>
                                <a:cs typeface="Times New Roman" panose="02020603050405020304" pitchFamily="18" charset="0"/>
                              </a:rPr>
                              <m:t>2</m:t>
                            </m:r>
                          </m:sup>
                        </m:sSup>
                        <m:r>
                          <a:rPr lang="en-US" altLang="ja-JP" sz="1800" i="1" kern="100">
                            <a:effectLst/>
                            <a:latin typeface="Cambria Math" panose="02040503050406030204" pitchFamily="18" charset="0"/>
                            <a:ea typeface="游明朝" panose="02020400000000000000" pitchFamily="18" charset="-128"/>
                            <a:cs typeface="Times New Roman" panose="02020603050405020304" pitchFamily="18" charset="0"/>
                          </a:rPr>
                          <m:t>=</m:t>
                        </m:r>
                        <m:r>
                          <a:rPr lang="en-US" altLang="ja-JP" sz="1800" i="1" kern="100">
                            <a:effectLst/>
                            <a:latin typeface="Cambria Math" panose="02040503050406030204" pitchFamily="18" charset="0"/>
                            <a:ea typeface="ＭＳ ゴシック" panose="020B0609070205080204" pitchFamily="49" charset="-128"/>
                            <a:cs typeface="Times New Roman" panose="02020603050405020304" pitchFamily="18" charset="0"/>
                          </a:rPr>
                          <m:t>0.377</m:t>
                        </m:r>
                      </m:oMath>
                    </m:oMathPara>
                  </a14:m>
                  <a:endParaRPr lang="ja-JP" altLang="ja-JP" sz="2000" kern="100" dirty="0">
                    <a:effectLst/>
                    <a:latin typeface="游明朝" panose="02020400000000000000" pitchFamily="18" charset="-128"/>
                    <a:ea typeface="游明朝" panose="02020400000000000000" pitchFamily="18" charset="-128"/>
                    <a:cs typeface="Times New Roman" panose="02020603050405020304" pitchFamily="18" charset="0"/>
                  </a:endParaRPr>
                </a:p>
                <a:p>
                  <a:pPr algn="just">
                    <a:tabLst>
                      <a:tab pos="581660" algn="l"/>
                      <a:tab pos="1163320" algn="l"/>
                      <a:tab pos="1744980" algn="l"/>
                      <a:tab pos="2326640" algn="l"/>
                      <a:tab pos="2908300" algn="l"/>
                      <a:tab pos="3489960" algn="l"/>
                      <a:tab pos="4071620" algn="l"/>
                      <a:tab pos="4653280" algn="l"/>
                      <a:tab pos="5234940" algn="l"/>
                      <a:tab pos="5816600" algn="l"/>
                      <a:tab pos="6398260" algn="l"/>
                      <a:tab pos="6979920" algn="l"/>
                      <a:tab pos="7561580" algn="l"/>
                      <a:tab pos="8143240" algn="l"/>
                      <a:tab pos="8724900" algn="l"/>
                      <a:tab pos="9306560" algn="l"/>
                    </a:tabLst>
                  </a:pPr>
                  <a14:m>
                    <m:oMathPara xmlns:m="http://schemas.openxmlformats.org/officeDocument/2006/math">
                      <m:oMathParaPr>
                        <m:jc m:val="centerGroup"/>
                      </m:oMathParaPr>
                      <m:oMath xmlns:m="http://schemas.openxmlformats.org/officeDocument/2006/math">
                        <m:sSup>
                          <m:sSupPr>
                            <m:ctrlPr>
                              <a:rPr lang="ja-JP" altLang="ja-JP" sz="1800" i="1" kern="100">
                                <a:effectLst/>
                                <a:latin typeface="Cambria Math" panose="02040503050406030204" pitchFamily="18" charset="0"/>
                                <a:ea typeface="Cambria Math" panose="02040503050406030204" pitchFamily="18" charset="0"/>
                                <a:cs typeface="Times New Roman" panose="02020603050405020304" pitchFamily="18" charset="0"/>
                              </a:rPr>
                            </m:ctrlPr>
                          </m:sSupPr>
                          <m:e>
                            <m:sSubSup>
                              <m:sSubSupPr>
                                <m:ctrlPr>
                                  <a:rPr lang="ja-JP" altLang="ja-JP" sz="1800" i="1" kern="100">
                                    <a:effectLst/>
                                    <a:latin typeface="Cambria Math" panose="02040503050406030204" pitchFamily="18" charset="0"/>
                                    <a:ea typeface="Cambria Math" panose="02040503050406030204" pitchFamily="18" charset="0"/>
                                    <a:cs typeface="Times New Roman" panose="02020603050405020304" pitchFamily="18" charset="0"/>
                                  </a:rPr>
                                </m:ctrlPr>
                              </m:sSubSupPr>
                              <m:e>
                                <m:r>
                                  <a:rPr lang="en-US" altLang="ja-JP" sz="1800" i="1" kern="100">
                                    <a:effectLst/>
                                    <a:latin typeface="Cambria Math" panose="02040503050406030204" pitchFamily="18" charset="0"/>
                                    <a:ea typeface="游明朝" panose="02020400000000000000" pitchFamily="18" charset="-128"/>
                                    <a:cs typeface="Times New Roman" panose="02020603050405020304" pitchFamily="18" charset="0"/>
                                  </a:rPr>
                                  <m:t>𝑐</m:t>
                                </m:r>
                              </m:e>
                              <m:sub>
                                <m:r>
                                  <a:rPr lang="en-US" altLang="ja-JP" sz="1800" i="1" kern="100">
                                    <a:effectLst/>
                                    <a:latin typeface="Cambria Math" panose="02040503050406030204" pitchFamily="18" charset="0"/>
                                    <a:ea typeface="游明朝" panose="02020400000000000000" pitchFamily="18" charset="-128"/>
                                    <a:cs typeface="Times New Roman" panose="02020603050405020304" pitchFamily="18" charset="0"/>
                                  </a:rPr>
                                  <m:t>1</m:t>
                                </m:r>
                              </m:sub>
                              <m:sup>
                                <m:r>
                                  <a:rPr lang="en-US" altLang="ja-JP" sz="1800" i="1" kern="100">
                                    <a:effectLst/>
                                    <a:latin typeface="Cambria Math" panose="02040503050406030204" pitchFamily="18" charset="0"/>
                                    <a:ea typeface="游明朝" panose="02020400000000000000" pitchFamily="18" charset="-128"/>
                                    <a:cs typeface="Times New Roman" panose="02020603050405020304" pitchFamily="18" charset="0"/>
                                  </a:rPr>
                                  <m:t>"</m:t>
                                </m:r>
                              </m:sup>
                            </m:sSubSup>
                          </m:e>
                          <m:sup>
                            <m:r>
                              <a:rPr lang="en-US" altLang="ja-JP" sz="1800" i="1" kern="100">
                                <a:effectLst/>
                                <a:latin typeface="Cambria Math" panose="02040503050406030204" pitchFamily="18" charset="0"/>
                                <a:ea typeface="游明朝" panose="02020400000000000000" pitchFamily="18" charset="-128"/>
                                <a:cs typeface="Times New Roman" panose="02020603050405020304" pitchFamily="18" charset="0"/>
                              </a:rPr>
                              <m:t>2</m:t>
                            </m:r>
                          </m:sup>
                        </m:sSup>
                        <m:r>
                          <a:rPr lang="en-US" altLang="ja-JP" sz="1800" i="1" kern="100">
                            <a:effectLst/>
                            <a:latin typeface="Cambria Math" panose="02040503050406030204" pitchFamily="18" charset="0"/>
                            <a:ea typeface="游明朝" panose="02020400000000000000" pitchFamily="18" charset="-128"/>
                            <a:cs typeface="Times New Roman" panose="02020603050405020304" pitchFamily="18" charset="0"/>
                          </a:rPr>
                          <m:t>=</m:t>
                        </m:r>
                        <m:r>
                          <a:rPr lang="en-US" altLang="ja-JP" sz="1800" i="1" kern="100">
                            <a:effectLst/>
                            <a:latin typeface="Cambria Math" panose="02040503050406030204" pitchFamily="18" charset="0"/>
                            <a:ea typeface="ＭＳ ゴシック" panose="020B0609070205080204" pitchFamily="49" charset="-128"/>
                            <a:cs typeface="Times New Roman" panose="02020603050405020304" pitchFamily="18" charset="0"/>
                          </a:rPr>
                          <m:t>0.242</m:t>
                        </m:r>
                      </m:oMath>
                    </m:oMathPara>
                  </a14:m>
                  <a:endParaRPr lang="ja-JP" altLang="ja-JP" sz="2000" kern="100" dirty="0">
                    <a:effectLst/>
                    <a:latin typeface="游明朝" panose="02020400000000000000" pitchFamily="18" charset="-128"/>
                    <a:ea typeface="游明朝" panose="02020400000000000000" pitchFamily="18" charset="-128"/>
                    <a:cs typeface="Times New Roman" panose="02020603050405020304" pitchFamily="18" charset="0"/>
                  </a:endParaRPr>
                </a:p>
                <a:p>
                  <a:pPr algn="just">
                    <a:tabLst>
                      <a:tab pos="581660" algn="l"/>
                      <a:tab pos="1163320" algn="l"/>
                      <a:tab pos="1744980" algn="l"/>
                      <a:tab pos="2326640" algn="l"/>
                      <a:tab pos="2908300" algn="l"/>
                      <a:tab pos="3489960" algn="l"/>
                      <a:tab pos="4071620" algn="l"/>
                      <a:tab pos="4653280" algn="l"/>
                      <a:tab pos="5234940" algn="l"/>
                      <a:tab pos="5816600" algn="l"/>
                      <a:tab pos="6398260" algn="l"/>
                      <a:tab pos="6979920" algn="l"/>
                      <a:tab pos="7561580" algn="l"/>
                      <a:tab pos="8143240" algn="l"/>
                      <a:tab pos="8724900" algn="l"/>
                      <a:tab pos="9306560" algn="l"/>
                    </a:tabLst>
                  </a:pPr>
                  <a14:m>
                    <m:oMathPara xmlns:m="http://schemas.openxmlformats.org/officeDocument/2006/math">
                      <m:oMathParaPr>
                        <m:jc m:val="centerGroup"/>
                      </m:oMathParaPr>
                      <m:oMath xmlns:m="http://schemas.openxmlformats.org/officeDocument/2006/math">
                        <m:sSup>
                          <m:sSupPr>
                            <m:ctrlPr>
                              <a:rPr lang="ja-JP" altLang="ja-JP" sz="1800" i="1" kern="100">
                                <a:effectLst/>
                                <a:latin typeface="Cambria Math" panose="02040503050406030204" pitchFamily="18" charset="0"/>
                                <a:ea typeface="Cambria Math" panose="02040503050406030204" pitchFamily="18" charset="0"/>
                                <a:cs typeface="Times New Roman" panose="02020603050405020304" pitchFamily="18" charset="0"/>
                              </a:rPr>
                            </m:ctrlPr>
                          </m:sSupPr>
                          <m:e>
                            <m:sSubSup>
                              <m:sSubSupPr>
                                <m:ctrlPr>
                                  <a:rPr lang="ja-JP" altLang="ja-JP" sz="1800" i="1" kern="100">
                                    <a:effectLst/>
                                    <a:latin typeface="Cambria Math" panose="02040503050406030204" pitchFamily="18" charset="0"/>
                                    <a:ea typeface="Cambria Math" panose="02040503050406030204" pitchFamily="18" charset="0"/>
                                    <a:cs typeface="Times New Roman" panose="02020603050405020304" pitchFamily="18" charset="0"/>
                                  </a:rPr>
                                </m:ctrlPr>
                              </m:sSubSupPr>
                              <m:e>
                                <m:r>
                                  <a:rPr lang="en-US" altLang="ja-JP" sz="1800" i="1" kern="100">
                                    <a:effectLst/>
                                    <a:latin typeface="Cambria Math" panose="02040503050406030204" pitchFamily="18" charset="0"/>
                                    <a:ea typeface="游明朝" panose="02020400000000000000" pitchFamily="18" charset="-128"/>
                                    <a:cs typeface="Times New Roman" panose="02020603050405020304" pitchFamily="18" charset="0"/>
                                  </a:rPr>
                                  <m:t>𝑐</m:t>
                                </m:r>
                              </m:e>
                              <m:sub>
                                <m:r>
                                  <a:rPr lang="en-US" altLang="ja-JP" sz="1800" i="1" kern="100">
                                    <a:effectLst/>
                                    <a:latin typeface="Cambria Math" panose="02040503050406030204" pitchFamily="18" charset="0"/>
                                    <a:ea typeface="游明朝" panose="02020400000000000000" pitchFamily="18" charset="-128"/>
                                    <a:cs typeface="Times New Roman" panose="02020603050405020304" pitchFamily="18" charset="0"/>
                                  </a:rPr>
                                  <m:t>2</m:t>
                                </m:r>
                              </m:sub>
                              <m:sup>
                                <m:r>
                                  <a:rPr lang="en-US" altLang="ja-JP" sz="1800" i="1" kern="100">
                                    <a:effectLst/>
                                    <a:latin typeface="Cambria Math" panose="02040503050406030204" pitchFamily="18" charset="0"/>
                                    <a:ea typeface="游明朝" panose="02020400000000000000" pitchFamily="18" charset="-128"/>
                                    <a:cs typeface="Times New Roman" panose="02020603050405020304" pitchFamily="18" charset="0"/>
                                  </a:rPr>
                                  <m:t>"</m:t>
                                </m:r>
                              </m:sup>
                            </m:sSubSup>
                          </m:e>
                          <m:sup>
                            <m:r>
                              <a:rPr lang="en-US" altLang="ja-JP" sz="1800" i="1" kern="100">
                                <a:effectLst/>
                                <a:latin typeface="Cambria Math" panose="02040503050406030204" pitchFamily="18" charset="0"/>
                                <a:ea typeface="游明朝" panose="02020400000000000000" pitchFamily="18" charset="-128"/>
                                <a:cs typeface="Times New Roman" panose="02020603050405020304" pitchFamily="18" charset="0"/>
                              </a:rPr>
                              <m:t>2</m:t>
                            </m:r>
                          </m:sup>
                        </m:sSup>
                        <m:r>
                          <a:rPr lang="en-US" altLang="ja-JP" sz="1800" i="1" kern="100">
                            <a:effectLst/>
                            <a:latin typeface="Cambria Math" panose="02040503050406030204" pitchFamily="18" charset="0"/>
                            <a:ea typeface="游明朝" panose="02020400000000000000" pitchFamily="18" charset="-128"/>
                            <a:cs typeface="Times New Roman" panose="02020603050405020304" pitchFamily="18" charset="0"/>
                          </a:rPr>
                          <m:t>=</m:t>
                        </m:r>
                        <m:r>
                          <a:rPr lang="en-US" altLang="ja-JP" sz="1800" i="1" kern="100">
                            <a:effectLst/>
                            <a:latin typeface="Cambria Math" panose="02040503050406030204" pitchFamily="18" charset="0"/>
                            <a:ea typeface="ＭＳ ゴシック" panose="020B0609070205080204" pitchFamily="49" charset="-128"/>
                            <a:cs typeface="Times New Roman" panose="02020603050405020304" pitchFamily="18" charset="0"/>
                          </a:rPr>
                          <m:t>0</m:t>
                        </m:r>
                      </m:oMath>
                    </m:oMathPara>
                  </a14:m>
                  <a:endParaRPr lang="ja-JP" altLang="ja-JP" sz="2000" kern="100" dirty="0">
                    <a:effectLst/>
                    <a:latin typeface="游明朝" panose="02020400000000000000" pitchFamily="18" charset="-128"/>
                    <a:ea typeface="游明朝" panose="02020400000000000000" pitchFamily="18" charset="-128"/>
                    <a:cs typeface="Times New Roman" panose="02020603050405020304" pitchFamily="18" charset="0"/>
                  </a:endParaRPr>
                </a:p>
                <a:p>
                  <a:pPr algn="just">
                    <a:tabLst>
                      <a:tab pos="581660" algn="l"/>
                      <a:tab pos="1163320" algn="l"/>
                      <a:tab pos="1744980" algn="l"/>
                      <a:tab pos="2326640" algn="l"/>
                      <a:tab pos="2908300" algn="l"/>
                      <a:tab pos="3489960" algn="l"/>
                      <a:tab pos="4071620" algn="l"/>
                      <a:tab pos="4653280" algn="l"/>
                      <a:tab pos="5234940" algn="l"/>
                      <a:tab pos="5816600" algn="l"/>
                      <a:tab pos="6398260" algn="l"/>
                      <a:tab pos="6979920" algn="l"/>
                      <a:tab pos="7561580" algn="l"/>
                      <a:tab pos="8143240" algn="l"/>
                      <a:tab pos="8724900" algn="l"/>
                      <a:tab pos="9306560" algn="l"/>
                    </a:tabLst>
                  </a:pPr>
                  <a14:m>
                    <m:oMathPara xmlns:m="http://schemas.openxmlformats.org/officeDocument/2006/math">
                      <m:oMathParaPr>
                        <m:jc m:val="centerGroup"/>
                      </m:oMathParaPr>
                      <m:oMath xmlns:m="http://schemas.openxmlformats.org/officeDocument/2006/math">
                        <m:sSup>
                          <m:sSupPr>
                            <m:ctrlPr>
                              <a:rPr lang="ja-JP" altLang="ja-JP" sz="1800" i="1" kern="100">
                                <a:effectLst/>
                                <a:latin typeface="Cambria Math" panose="02040503050406030204" pitchFamily="18" charset="0"/>
                                <a:ea typeface="Cambria Math" panose="02040503050406030204" pitchFamily="18" charset="0"/>
                                <a:cs typeface="Times New Roman" panose="02020603050405020304" pitchFamily="18" charset="0"/>
                              </a:rPr>
                            </m:ctrlPr>
                          </m:sSupPr>
                          <m:e>
                            <m:sSubSup>
                              <m:sSubSupPr>
                                <m:ctrlPr>
                                  <a:rPr lang="ja-JP" altLang="ja-JP" sz="1800" i="1" kern="100">
                                    <a:effectLst/>
                                    <a:latin typeface="Cambria Math" panose="02040503050406030204" pitchFamily="18" charset="0"/>
                                    <a:ea typeface="Cambria Math" panose="02040503050406030204" pitchFamily="18" charset="0"/>
                                    <a:cs typeface="Times New Roman" panose="02020603050405020304" pitchFamily="18" charset="0"/>
                                  </a:rPr>
                                </m:ctrlPr>
                              </m:sSubSupPr>
                              <m:e>
                                <m:r>
                                  <a:rPr lang="en-US" altLang="ja-JP" sz="1800" i="1" kern="100">
                                    <a:effectLst/>
                                    <a:latin typeface="Cambria Math" panose="02040503050406030204" pitchFamily="18" charset="0"/>
                                    <a:ea typeface="游明朝" panose="02020400000000000000" pitchFamily="18" charset="-128"/>
                                    <a:cs typeface="Times New Roman" panose="02020603050405020304" pitchFamily="18" charset="0"/>
                                  </a:rPr>
                                  <m:t>𝑐</m:t>
                                </m:r>
                              </m:e>
                              <m:sub>
                                <m:r>
                                  <a:rPr lang="en-US" altLang="ja-JP" sz="1800" i="1" kern="100">
                                    <a:effectLst/>
                                    <a:latin typeface="Cambria Math" panose="02040503050406030204" pitchFamily="18" charset="0"/>
                                    <a:ea typeface="游明朝" panose="02020400000000000000" pitchFamily="18" charset="-128"/>
                                    <a:cs typeface="Times New Roman" panose="02020603050405020304" pitchFamily="18" charset="0"/>
                                  </a:rPr>
                                  <m:t>3</m:t>
                                </m:r>
                              </m:sub>
                              <m:sup>
                                <m:r>
                                  <a:rPr lang="en-US" altLang="ja-JP" sz="1800" i="1" kern="100">
                                    <a:effectLst/>
                                    <a:latin typeface="Cambria Math" panose="02040503050406030204" pitchFamily="18" charset="0"/>
                                    <a:ea typeface="游明朝" panose="02020400000000000000" pitchFamily="18" charset="-128"/>
                                    <a:cs typeface="Times New Roman" panose="02020603050405020304" pitchFamily="18" charset="0"/>
                                  </a:rPr>
                                  <m:t>"</m:t>
                                </m:r>
                              </m:sup>
                            </m:sSubSup>
                          </m:e>
                          <m:sup>
                            <m:r>
                              <a:rPr lang="en-US" altLang="ja-JP" sz="1800" i="1" kern="100">
                                <a:effectLst/>
                                <a:latin typeface="Cambria Math" panose="02040503050406030204" pitchFamily="18" charset="0"/>
                                <a:ea typeface="游明朝" panose="02020400000000000000" pitchFamily="18" charset="-128"/>
                                <a:cs typeface="Times New Roman" panose="02020603050405020304" pitchFamily="18" charset="0"/>
                              </a:rPr>
                              <m:t>2</m:t>
                            </m:r>
                          </m:sup>
                        </m:sSup>
                        <m:r>
                          <a:rPr lang="en-US" altLang="ja-JP" sz="1800" i="1" kern="100">
                            <a:effectLst/>
                            <a:latin typeface="Cambria Math" panose="02040503050406030204" pitchFamily="18" charset="0"/>
                            <a:ea typeface="游明朝" panose="02020400000000000000" pitchFamily="18" charset="-128"/>
                            <a:cs typeface="Times New Roman" panose="02020603050405020304" pitchFamily="18" charset="0"/>
                          </a:rPr>
                          <m:t>=</m:t>
                        </m:r>
                        <m:r>
                          <a:rPr lang="en-US" altLang="ja-JP" sz="1800" i="1" kern="100">
                            <a:effectLst/>
                            <a:latin typeface="Cambria Math" panose="02040503050406030204" pitchFamily="18" charset="0"/>
                            <a:ea typeface="ＭＳ ゴシック" panose="020B0609070205080204" pitchFamily="49" charset="-128"/>
                            <a:cs typeface="Times New Roman" panose="02020603050405020304" pitchFamily="18" charset="0"/>
                          </a:rPr>
                          <m:t>0</m:t>
                        </m:r>
                      </m:oMath>
                    </m:oMathPara>
                  </a14:m>
                  <a:endParaRPr lang="ja-JP" altLang="ja-JP" sz="2000" kern="100" dirty="0">
                    <a:effectLst/>
                    <a:latin typeface="游明朝" panose="02020400000000000000" pitchFamily="18" charset="-128"/>
                    <a:ea typeface="游明朝" panose="02020400000000000000" pitchFamily="18" charset="-128"/>
                    <a:cs typeface="Times New Roman" panose="02020603050405020304" pitchFamily="18" charset="0"/>
                  </a:endParaRPr>
                </a:p>
                <a:p>
                  <a:pPr algn="just">
                    <a:tabLst>
                      <a:tab pos="581660" algn="l"/>
                      <a:tab pos="1163320" algn="l"/>
                      <a:tab pos="1744980" algn="l"/>
                      <a:tab pos="2326640" algn="l"/>
                      <a:tab pos="2908300" algn="l"/>
                      <a:tab pos="3489960" algn="l"/>
                      <a:tab pos="4071620" algn="l"/>
                      <a:tab pos="4653280" algn="l"/>
                      <a:tab pos="5234940" algn="l"/>
                      <a:tab pos="5816600" algn="l"/>
                      <a:tab pos="6398260" algn="l"/>
                      <a:tab pos="6979920" algn="l"/>
                      <a:tab pos="7561580" algn="l"/>
                      <a:tab pos="8143240" algn="l"/>
                      <a:tab pos="8724900" algn="l"/>
                      <a:tab pos="9306560" algn="l"/>
                    </a:tabLst>
                  </a:pPr>
                  <a14:m>
                    <m:oMathPara xmlns:m="http://schemas.openxmlformats.org/officeDocument/2006/math">
                      <m:oMathParaPr>
                        <m:jc m:val="centerGroup"/>
                      </m:oMathParaPr>
                      <m:oMath xmlns:m="http://schemas.openxmlformats.org/officeDocument/2006/math">
                        <m:sSup>
                          <m:sSupPr>
                            <m:ctrlPr>
                              <a:rPr lang="ja-JP" altLang="ja-JP" sz="1800" i="1" kern="100">
                                <a:effectLst/>
                                <a:latin typeface="Cambria Math" panose="02040503050406030204" pitchFamily="18" charset="0"/>
                                <a:ea typeface="Cambria Math" panose="02040503050406030204" pitchFamily="18" charset="0"/>
                                <a:cs typeface="Times New Roman" panose="02020603050405020304" pitchFamily="18" charset="0"/>
                              </a:rPr>
                            </m:ctrlPr>
                          </m:sSupPr>
                          <m:e>
                            <m:sSubSup>
                              <m:sSubSupPr>
                                <m:ctrlPr>
                                  <a:rPr lang="ja-JP" altLang="ja-JP" sz="1800" i="1" kern="100">
                                    <a:effectLst/>
                                    <a:latin typeface="Cambria Math" panose="02040503050406030204" pitchFamily="18" charset="0"/>
                                    <a:ea typeface="Cambria Math" panose="02040503050406030204" pitchFamily="18" charset="0"/>
                                    <a:cs typeface="Times New Roman" panose="02020603050405020304" pitchFamily="18" charset="0"/>
                                  </a:rPr>
                                </m:ctrlPr>
                              </m:sSubSupPr>
                              <m:e>
                                <m:r>
                                  <a:rPr lang="en-US" altLang="ja-JP" sz="1800" i="1" kern="100">
                                    <a:effectLst/>
                                    <a:latin typeface="Cambria Math" panose="02040503050406030204" pitchFamily="18" charset="0"/>
                                    <a:ea typeface="游明朝" panose="02020400000000000000" pitchFamily="18" charset="-128"/>
                                    <a:cs typeface="Times New Roman" panose="02020603050405020304" pitchFamily="18" charset="0"/>
                                  </a:rPr>
                                  <m:t>𝑐</m:t>
                                </m:r>
                              </m:e>
                              <m:sub>
                                <m:r>
                                  <a:rPr lang="en-US" altLang="ja-JP" sz="1800" i="1" kern="100">
                                    <a:effectLst/>
                                    <a:latin typeface="Cambria Math" panose="02040503050406030204" pitchFamily="18" charset="0"/>
                                    <a:ea typeface="游明朝" panose="02020400000000000000" pitchFamily="18" charset="-128"/>
                                    <a:cs typeface="Times New Roman" panose="02020603050405020304" pitchFamily="18" charset="0"/>
                                  </a:rPr>
                                  <m:t>4</m:t>
                                </m:r>
                              </m:sub>
                              <m:sup>
                                <m:r>
                                  <a:rPr lang="en-US" altLang="ja-JP" sz="1800" i="1" kern="100">
                                    <a:effectLst/>
                                    <a:latin typeface="Cambria Math" panose="02040503050406030204" pitchFamily="18" charset="0"/>
                                    <a:ea typeface="游明朝" panose="02020400000000000000" pitchFamily="18" charset="-128"/>
                                    <a:cs typeface="Times New Roman" panose="02020603050405020304" pitchFamily="18" charset="0"/>
                                  </a:rPr>
                                  <m:t>"</m:t>
                                </m:r>
                              </m:sup>
                            </m:sSubSup>
                          </m:e>
                          <m:sup>
                            <m:r>
                              <a:rPr lang="en-US" altLang="ja-JP" sz="1800" i="1" kern="100">
                                <a:effectLst/>
                                <a:latin typeface="Cambria Math" panose="02040503050406030204" pitchFamily="18" charset="0"/>
                                <a:ea typeface="游明朝" panose="02020400000000000000" pitchFamily="18" charset="-128"/>
                                <a:cs typeface="Times New Roman" panose="02020603050405020304" pitchFamily="18" charset="0"/>
                              </a:rPr>
                              <m:t>2</m:t>
                            </m:r>
                          </m:sup>
                        </m:sSup>
                        <m:r>
                          <a:rPr lang="en-US" altLang="ja-JP" sz="1800" i="1" kern="100">
                            <a:effectLst/>
                            <a:latin typeface="Cambria Math" panose="02040503050406030204" pitchFamily="18" charset="0"/>
                            <a:ea typeface="游明朝" panose="02020400000000000000" pitchFamily="18" charset="-128"/>
                            <a:cs typeface="Times New Roman" panose="02020603050405020304" pitchFamily="18" charset="0"/>
                          </a:rPr>
                          <m:t>=</m:t>
                        </m:r>
                        <m:r>
                          <a:rPr lang="en-US" altLang="ja-JP" sz="1800" i="1" kern="100">
                            <a:effectLst/>
                            <a:latin typeface="Cambria Math" panose="02040503050406030204" pitchFamily="18" charset="0"/>
                            <a:ea typeface="ＭＳ ゴシック" panose="020B0609070205080204" pitchFamily="49" charset="-128"/>
                            <a:cs typeface="Times New Roman" panose="02020603050405020304" pitchFamily="18" charset="0"/>
                          </a:rPr>
                          <m:t>0</m:t>
                        </m:r>
                      </m:oMath>
                    </m:oMathPara>
                  </a14:m>
                  <a:endParaRPr lang="ja-JP" altLang="ja-JP" sz="2000" kern="100" dirty="0">
                    <a:effectLst/>
                    <a:latin typeface="游明朝" panose="02020400000000000000" pitchFamily="18" charset="-128"/>
                    <a:ea typeface="游明朝" panose="02020400000000000000" pitchFamily="18" charset="-128"/>
                    <a:cs typeface="Times New Roman" panose="02020603050405020304" pitchFamily="18" charset="0"/>
                  </a:endParaRPr>
                </a:p>
                <a:p>
                  <a:pPr/>
                  <a14:m>
                    <m:oMathPara xmlns:m="http://schemas.openxmlformats.org/officeDocument/2006/math">
                      <m:oMathParaPr>
                        <m:jc m:val="centerGroup"/>
                      </m:oMathParaPr>
                      <m:oMath xmlns:m="http://schemas.openxmlformats.org/officeDocument/2006/math">
                        <m:sSup>
                          <m:sSupPr>
                            <m:ctrlPr>
                              <a:rPr lang="ja-JP" altLang="ja-JP" sz="1800" i="1">
                                <a:solidFill>
                                  <a:srgbClr val="000000"/>
                                </a:solidFill>
                                <a:effectLst/>
                                <a:latin typeface="Cambria Math" panose="02040503050406030204" pitchFamily="18" charset="0"/>
                                <a:ea typeface="Cambria Math" panose="02040503050406030204" pitchFamily="18" charset="0"/>
                                <a:cs typeface="Times New Roman" panose="02020603050405020304" pitchFamily="18" charset="0"/>
                              </a:rPr>
                            </m:ctrlPr>
                          </m:sSupPr>
                          <m:e>
                            <m:sSubSup>
                              <m:sSubSupPr>
                                <m:ctrlPr>
                                  <a:rPr lang="ja-JP" altLang="ja-JP" sz="1800" i="1">
                                    <a:solidFill>
                                      <a:srgbClr val="000000"/>
                                    </a:solidFill>
                                    <a:effectLst/>
                                    <a:latin typeface="Cambria Math" panose="02040503050406030204" pitchFamily="18" charset="0"/>
                                    <a:ea typeface="Cambria Math" panose="02040503050406030204" pitchFamily="18" charset="0"/>
                                    <a:cs typeface="Times New Roman" panose="02020603050405020304" pitchFamily="18" charset="0"/>
                                  </a:rPr>
                                </m:ctrlPr>
                              </m:sSubSupPr>
                              <m:e>
                                <m:r>
                                  <a:rPr lang="en-US" altLang="ja-JP" sz="1800" i="1">
                                    <a:solidFill>
                                      <a:srgbClr val="000000"/>
                                    </a:solidFill>
                                    <a:effectLst/>
                                    <a:latin typeface="Cambria Math" panose="02040503050406030204" pitchFamily="18" charset="0"/>
                                    <a:ea typeface="游明朝" panose="02020400000000000000" pitchFamily="18" charset="-128"/>
                                    <a:cs typeface="Times New Roman" panose="02020603050405020304" pitchFamily="18" charset="0"/>
                                  </a:rPr>
                                  <m:t>𝑐</m:t>
                                </m:r>
                              </m:e>
                              <m:sub>
                                <m:r>
                                  <a:rPr lang="en-US" altLang="ja-JP" sz="1800" i="1">
                                    <a:solidFill>
                                      <a:srgbClr val="000000"/>
                                    </a:solidFill>
                                    <a:effectLst/>
                                    <a:latin typeface="Cambria Math" panose="02040503050406030204" pitchFamily="18" charset="0"/>
                                    <a:ea typeface="游明朝" panose="02020400000000000000" pitchFamily="18" charset="-128"/>
                                    <a:cs typeface="Times New Roman" panose="02020603050405020304" pitchFamily="18" charset="0"/>
                                  </a:rPr>
                                  <m:t>5</m:t>
                                </m:r>
                              </m:sub>
                              <m:sup>
                                <m:r>
                                  <a:rPr lang="en-US" altLang="ja-JP" sz="1800" i="1">
                                    <a:solidFill>
                                      <a:srgbClr val="000000"/>
                                    </a:solidFill>
                                    <a:effectLst/>
                                    <a:latin typeface="Cambria Math" panose="02040503050406030204" pitchFamily="18" charset="0"/>
                                    <a:ea typeface="游明朝" panose="02020400000000000000" pitchFamily="18" charset="-128"/>
                                    <a:cs typeface="Times New Roman" panose="02020603050405020304" pitchFamily="18" charset="0"/>
                                  </a:rPr>
                                  <m:t>"</m:t>
                                </m:r>
                              </m:sup>
                            </m:sSubSup>
                          </m:e>
                          <m:sup>
                            <m:r>
                              <a:rPr lang="en-US" altLang="ja-JP" sz="1800" i="1">
                                <a:solidFill>
                                  <a:srgbClr val="000000"/>
                                </a:solidFill>
                                <a:effectLst/>
                                <a:latin typeface="Cambria Math" panose="02040503050406030204" pitchFamily="18" charset="0"/>
                                <a:ea typeface="游明朝" panose="02020400000000000000" pitchFamily="18" charset="-128"/>
                                <a:cs typeface="Times New Roman" panose="02020603050405020304" pitchFamily="18" charset="0"/>
                              </a:rPr>
                              <m:t>2</m:t>
                            </m:r>
                          </m:sup>
                        </m:sSup>
                        <m:r>
                          <a:rPr lang="en-US" altLang="ja-JP" sz="1800" i="1">
                            <a:solidFill>
                              <a:srgbClr val="000000"/>
                            </a:solidFill>
                            <a:effectLst/>
                            <a:latin typeface="Cambria Math" panose="02040503050406030204" pitchFamily="18" charset="0"/>
                            <a:ea typeface="游明朝" panose="02020400000000000000" pitchFamily="18" charset="-128"/>
                            <a:cs typeface="Times New Roman" panose="02020603050405020304" pitchFamily="18" charset="0"/>
                          </a:rPr>
                          <m:t>=0.</m:t>
                        </m:r>
                        <m:r>
                          <a:rPr lang="en-US" altLang="ja-JP" sz="1800" i="1">
                            <a:solidFill>
                              <a:srgbClr val="000000"/>
                            </a:solidFill>
                            <a:effectLst/>
                            <a:latin typeface="Cambria Math" panose="02040503050406030204" pitchFamily="18" charset="0"/>
                            <a:ea typeface="ＭＳ ゴシック" panose="020B0609070205080204" pitchFamily="49" charset="-128"/>
                            <a:cs typeface="Times New Roman" panose="02020603050405020304" pitchFamily="18" charset="0"/>
                          </a:rPr>
                          <m:t>381</m:t>
                        </m:r>
                      </m:oMath>
                    </m:oMathPara>
                  </a14:m>
                  <a:endParaRPr lang="ja-JP" altLang="en-US" dirty="0"/>
                </a:p>
              </p:txBody>
            </p:sp>
          </mc:Choice>
          <mc:Fallback>
            <p:sp>
              <p:nvSpPr>
                <p:cNvPr id="22" name="テキスト ボックス 21">
                  <a:extLst>
                    <a:ext uri="{FF2B5EF4-FFF2-40B4-BE49-F238E27FC236}">
                      <a16:creationId xmlns:a16="http://schemas.microsoft.com/office/drawing/2014/main" id="{55DAE870-C258-F032-2F01-A8240B4BE163}"/>
                    </a:ext>
                  </a:extLst>
                </p:cNvPr>
                <p:cNvSpPr txBox="1">
                  <a:spLocks noRot="1" noChangeAspect="1" noMove="1" noResize="1" noEditPoints="1" noAdjustHandles="1" noChangeArrowheads="1" noChangeShapeType="1" noTextEdit="1"/>
                </p:cNvSpPr>
                <p:nvPr/>
              </p:nvSpPr>
              <p:spPr>
                <a:xfrm>
                  <a:off x="6377541" y="4423296"/>
                  <a:ext cx="2052084" cy="2179251"/>
                </a:xfrm>
                <a:prstGeom prst="rect">
                  <a:avLst/>
                </a:prstGeom>
                <a:blipFill>
                  <a:blip r:embed="rId5"/>
                  <a:stretch>
                    <a:fillRect/>
                  </a:stretch>
                </a:blipFill>
                <a:ln>
                  <a:solidFill>
                    <a:schemeClr val="tx1"/>
                  </a:solidFill>
                </a:ln>
              </p:spPr>
              <p:txBody>
                <a:bodyPr/>
                <a:lstStyle/>
                <a:p>
                  <a:r>
                    <a:rPr lang="ja-JP" altLang="en-US">
                      <a:noFill/>
                    </a:rPr>
                    <a:t> </a:t>
                  </a:r>
                </a:p>
              </p:txBody>
            </p:sp>
          </mc:Fallback>
        </mc:AlternateContent>
        <mc:AlternateContent xmlns:mc="http://schemas.openxmlformats.org/markup-compatibility/2006">
          <mc:Choice xmlns:a14="http://schemas.microsoft.com/office/drawing/2010/main" Requires="a14">
            <p:sp>
              <p:nvSpPr>
                <p:cNvPr id="26" name="テキスト ボックス 25">
                  <a:extLst>
                    <a:ext uri="{FF2B5EF4-FFF2-40B4-BE49-F238E27FC236}">
                      <a16:creationId xmlns:a16="http://schemas.microsoft.com/office/drawing/2014/main" id="{B0B50BFC-39B2-3F2E-7169-B99A4BA4AAA7}"/>
                    </a:ext>
                  </a:extLst>
                </p:cNvPr>
                <p:cNvSpPr txBox="1"/>
                <p:nvPr/>
              </p:nvSpPr>
              <p:spPr>
                <a:xfrm>
                  <a:off x="6377541" y="2583694"/>
                  <a:ext cx="2052084" cy="1674433"/>
                </a:xfrm>
                <a:prstGeom prst="rect">
                  <a:avLst/>
                </a:prstGeom>
                <a:solidFill>
                  <a:schemeClr val="bg1">
                    <a:lumMod val="95000"/>
                  </a:schemeClr>
                </a:solidFill>
                <a:ln>
                  <a:solidFill>
                    <a:schemeClr val="tx1"/>
                  </a:solidFill>
                </a:ln>
              </p:spPr>
              <p:txBody>
                <a:bodyPr wrap="square">
                  <a:spAutoFit/>
                </a:bodyPr>
                <a:lstStyle/>
                <a:p>
                  <a:pPr algn="just">
                    <a:tabLst>
                      <a:tab pos="581660" algn="l"/>
                      <a:tab pos="1163320" algn="l"/>
                      <a:tab pos="1744980" algn="l"/>
                      <a:tab pos="2326640" algn="l"/>
                      <a:tab pos="2908300" algn="l"/>
                      <a:tab pos="3489960" algn="l"/>
                      <a:tab pos="4071620" algn="l"/>
                      <a:tab pos="4653280" algn="l"/>
                      <a:tab pos="5234940" algn="l"/>
                      <a:tab pos="5816600" algn="l"/>
                      <a:tab pos="6398260" algn="l"/>
                      <a:tab pos="6979920" algn="l"/>
                      <a:tab pos="7561580" algn="l"/>
                      <a:tab pos="8143240" algn="l"/>
                      <a:tab pos="8724900" algn="l"/>
                      <a:tab pos="9306560" algn="l"/>
                    </a:tabLst>
                  </a:pPr>
                  <a14:m>
                    <m:oMathPara xmlns:m="http://schemas.openxmlformats.org/officeDocument/2006/math">
                      <m:oMathParaPr>
                        <m:jc m:val="centerGroup"/>
                      </m:oMathParaPr>
                      <m:oMath xmlns:m="http://schemas.openxmlformats.org/officeDocument/2006/math">
                        <m:sSup>
                          <m:sSupPr>
                            <m:ctrlPr>
                              <a:rPr lang="ja-JP" altLang="ja-JP" sz="1800" i="1" kern="100" smtClean="0">
                                <a:effectLst/>
                                <a:latin typeface="Cambria Math" panose="02040503050406030204" pitchFamily="18" charset="0"/>
                                <a:ea typeface="Cambria Math" panose="02040503050406030204" pitchFamily="18" charset="0"/>
                                <a:cs typeface="Times New Roman" panose="02020603050405020304" pitchFamily="18" charset="0"/>
                              </a:rPr>
                            </m:ctrlPr>
                          </m:sSupPr>
                          <m:e>
                            <m:sSubSup>
                              <m:sSubSupPr>
                                <m:ctrlPr>
                                  <a:rPr lang="ja-JP" altLang="ja-JP" sz="1800" i="1" kern="100">
                                    <a:effectLst/>
                                    <a:latin typeface="Cambria Math" panose="02040503050406030204" pitchFamily="18" charset="0"/>
                                    <a:ea typeface="Cambria Math" panose="02040503050406030204" pitchFamily="18" charset="0"/>
                                    <a:cs typeface="Times New Roman" panose="02020603050405020304" pitchFamily="18" charset="0"/>
                                  </a:rPr>
                                </m:ctrlPr>
                              </m:sSubSupPr>
                              <m:e>
                                <m:r>
                                  <a:rPr lang="en-US" altLang="ja-JP" sz="1800" i="1" kern="100">
                                    <a:effectLst/>
                                    <a:latin typeface="Cambria Math" panose="02040503050406030204" pitchFamily="18" charset="0"/>
                                    <a:ea typeface="游明朝" panose="02020400000000000000" pitchFamily="18" charset="-128"/>
                                    <a:cs typeface="Times New Roman" panose="02020603050405020304" pitchFamily="18" charset="0"/>
                                  </a:rPr>
                                  <m:t>𝑐</m:t>
                                </m:r>
                              </m:e>
                              <m:sub>
                                <m:r>
                                  <a:rPr lang="en-US" altLang="ja-JP" sz="1800" i="1" kern="100">
                                    <a:effectLst/>
                                    <a:latin typeface="Cambria Math" panose="02040503050406030204" pitchFamily="18" charset="0"/>
                                    <a:ea typeface="游明朝" panose="02020400000000000000" pitchFamily="18" charset="-128"/>
                                    <a:cs typeface="Times New Roman" panose="02020603050405020304" pitchFamily="18" charset="0"/>
                                  </a:rPr>
                                  <m:t>0</m:t>
                                </m:r>
                              </m:sub>
                              <m:sup>
                                <m:r>
                                  <a:rPr lang="en-US" altLang="ja-JP" sz="1800" i="1" kern="100">
                                    <a:effectLst/>
                                    <a:latin typeface="Cambria Math" panose="02040503050406030204" pitchFamily="18" charset="0"/>
                                    <a:ea typeface="游明朝" panose="02020400000000000000" pitchFamily="18" charset="-128"/>
                                    <a:cs typeface="Times New Roman" panose="02020603050405020304" pitchFamily="18" charset="0"/>
                                  </a:rPr>
                                  <m:t>′</m:t>
                                </m:r>
                              </m:sup>
                            </m:sSubSup>
                          </m:e>
                          <m:sup>
                            <m:r>
                              <a:rPr lang="en-US" altLang="ja-JP" sz="1800" i="1" kern="100">
                                <a:effectLst/>
                                <a:latin typeface="Cambria Math" panose="02040503050406030204" pitchFamily="18" charset="0"/>
                                <a:ea typeface="游明朝" panose="02020400000000000000" pitchFamily="18" charset="-128"/>
                                <a:cs typeface="Times New Roman" panose="02020603050405020304" pitchFamily="18" charset="0"/>
                              </a:rPr>
                              <m:t>2</m:t>
                            </m:r>
                          </m:sup>
                        </m:sSup>
                        <m:r>
                          <a:rPr lang="en-US" altLang="ja-JP" sz="1800" i="1" kern="100">
                            <a:effectLst/>
                            <a:latin typeface="Cambria Math" panose="02040503050406030204" pitchFamily="18" charset="0"/>
                            <a:ea typeface="游明朝" panose="02020400000000000000" pitchFamily="18" charset="-128"/>
                            <a:cs typeface="Times New Roman" panose="02020603050405020304" pitchFamily="18" charset="0"/>
                          </a:rPr>
                          <m:t>=</m:t>
                        </m:r>
                        <m:r>
                          <a:rPr lang="en-US" altLang="ja-JP" sz="1800" i="1" kern="100">
                            <a:effectLst/>
                            <a:latin typeface="Cambria Math" panose="02040503050406030204" pitchFamily="18" charset="0"/>
                            <a:ea typeface="ＭＳ ゴシック" panose="020B0609070205080204" pitchFamily="49" charset="-128"/>
                            <a:cs typeface="Times New Roman" panose="02020603050405020304" pitchFamily="18" charset="0"/>
                          </a:rPr>
                          <m:t>0.038</m:t>
                        </m:r>
                      </m:oMath>
                    </m:oMathPara>
                  </a14:m>
                  <a:endParaRPr lang="ja-JP" altLang="ja-JP" sz="2000" kern="100" dirty="0">
                    <a:effectLst/>
                    <a:latin typeface="游明朝" panose="02020400000000000000" pitchFamily="18" charset="-128"/>
                    <a:ea typeface="游明朝" panose="02020400000000000000" pitchFamily="18" charset="-128"/>
                    <a:cs typeface="Times New Roman" panose="02020603050405020304" pitchFamily="18" charset="0"/>
                  </a:endParaRPr>
                </a:p>
                <a:p>
                  <a:pPr algn="just">
                    <a:tabLst>
                      <a:tab pos="581660" algn="l"/>
                      <a:tab pos="1163320" algn="l"/>
                      <a:tab pos="1744980" algn="l"/>
                      <a:tab pos="2326640" algn="l"/>
                      <a:tab pos="2908300" algn="l"/>
                      <a:tab pos="3489960" algn="l"/>
                      <a:tab pos="4071620" algn="l"/>
                      <a:tab pos="4653280" algn="l"/>
                      <a:tab pos="5234940" algn="l"/>
                      <a:tab pos="5816600" algn="l"/>
                      <a:tab pos="6398260" algn="l"/>
                      <a:tab pos="6979920" algn="l"/>
                      <a:tab pos="7561580" algn="l"/>
                      <a:tab pos="8143240" algn="l"/>
                      <a:tab pos="8724900" algn="l"/>
                      <a:tab pos="9306560" algn="l"/>
                    </a:tabLst>
                  </a:pPr>
                  <a14:m>
                    <m:oMathPara xmlns:m="http://schemas.openxmlformats.org/officeDocument/2006/math">
                      <m:oMathParaPr>
                        <m:jc m:val="centerGroup"/>
                      </m:oMathParaPr>
                      <m:oMath xmlns:m="http://schemas.openxmlformats.org/officeDocument/2006/math">
                        <m:sSup>
                          <m:sSupPr>
                            <m:ctrlPr>
                              <a:rPr lang="ja-JP" altLang="ja-JP" sz="1800" i="1" kern="100">
                                <a:effectLst/>
                                <a:latin typeface="Cambria Math" panose="02040503050406030204" pitchFamily="18" charset="0"/>
                                <a:ea typeface="Cambria Math" panose="02040503050406030204" pitchFamily="18" charset="0"/>
                                <a:cs typeface="Times New Roman" panose="02020603050405020304" pitchFamily="18" charset="0"/>
                              </a:rPr>
                            </m:ctrlPr>
                          </m:sSupPr>
                          <m:e>
                            <m:sSubSup>
                              <m:sSubSupPr>
                                <m:ctrlPr>
                                  <a:rPr lang="ja-JP" altLang="ja-JP" sz="1800" i="1" kern="100">
                                    <a:effectLst/>
                                    <a:latin typeface="Cambria Math" panose="02040503050406030204" pitchFamily="18" charset="0"/>
                                    <a:ea typeface="Cambria Math" panose="02040503050406030204" pitchFamily="18" charset="0"/>
                                    <a:cs typeface="Times New Roman" panose="02020603050405020304" pitchFamily="18" charset="0"/>
                                  </a:rPr>
                                </m:ctrlPr>
                              </m:sSubSupPr>
                              <m:e>
                                <m:r>
                                  <a:rPr lang="en-US" altLang="ja-JP" sz="1800" i="1" kern="100">
                                    <a:effectLst/>
                                    <a:latin typeface="Cambria Math" panose="02040503050406030204" pitchFamily="18" charset="0"/>
                                    <a:ea typeface="游明朝" panose="02020400000000000000" pitchFamily="18" charset="-128"/>
                                    <a:cs typeface="Times New Roman" panose="02020603050405020304" pitchFamily="18" charset="0"/>
                                  </a:rPr>
                                  <m:t>𝑐</m:t>
                                </m:r>
                              </m:e>
                              <m:sub>
                                <m:r>
                                  <a:rPr lang="en-US" altLang="ja-JP" sz="1800" i="1" kern="100">
                                    <a:effectLst/>
                                    <a:latin typeface="Cambria Math" panose="02040503050406030204" pitchFamily="18" charset="0"/>
                                    <a:ea typeface="游明朝" panose="02020400000000000000" pitchFamily="18" charset="-128"/>
                                    <a:cs typeface="Times New Roman" panose="02020603050405020304" pitchFamily="18" charset="0"/>
                                  </a:rPr>
                                  <m:t>1</m:t>
                                </m:r>
                              </m:sub>
                              <m:sup>
                                <m:r>
                                  <a:rPr lang="en-US" altLang="ja-JP" sz="1800" i="1" kern="100">
                                    <a:effectLst/>
                                    <a:latin typeface="Cambria Math" panose="02040503050406030204" pitchFamily="18" charset="0"/>
                                    <a:ea typeface="游明朝" panose="02020400000000000000" pitchFamily="18" charset="-128"/>
                                    <a:cs typeface="Times New Roman" panose="02020603050405020304" pitchFamily="18" charset="0"/>
                                  </a:rPr>
                                  <m:t>′</m:t>
                                </m:r>
                              </m:sup>
                            </m:sSubSup>
                          </m:e>
                          <m:sup>
                            <m:r>
                              <a:rPr lang="en-US" altLang="ja-JP" sz="1800" i="1" kern="100">
                                <a:effectLst/>
                                <a:latin typeface="Cambria Math" panose="02040503050406030204" pitchFamily="18" charset="0"/>
                                <a:ea typeface="游明朝" panose="02020400000000000000" pitchFamily="18" charset="-128"/>
                                <a:cs typeface="Times New Roman" panose="02020603050405020304" pitchFamily="18" charset="0"/>
                              </a:rPr>
                              <m:t>2</m:t>
                            </m:r>
                          </m:sup>
                        </m:sSup>
                        <m:r>
                          <a:rPr lang="en-US" altLang="ja-JP" sz="1800" i="1" kern="100">
                            <a:effectLst/>
                            <a:latin typeface="Cambria Math" panose="02040503050406030204" pitchFamily="18" charset="0"/>
                            <a:ea typeface="游明朝" panose="02020400000000000000" pitchFamily="18" charset="-128"/>
                            <a:cs typeface="Times New Roman" panose="02020603050405020304" pitchFamily="18" charset="0"/>
                          </a:rPr>
                          <m:t>=</m:t>
                        </m:r>
                        <m:r>
                          <a:rPr lang="en-US" altLang="ja-JP" sz="1800" i="1" kern="100">
                            <a:effectLst/>
                            <a:latin typeface="Cambria Math" panose="02040503050406030204" pitchFamily="18" charset="0"/>
                            <a:ea typeface="ＭＳ ゴシック" panose="020B0609070205080204" pitchFamily="49" charset="-128"/>
                            <a:cs typeface="Times New Roman" panose="02020603050405020304" pitchFamily="18" charset="0"/>
                          </a:rPr>
                          <m:t>0.062</m:t>
                        </m:r>
                      </m:oMath>
                    </m:oMathPara>
                  </a14:m>
                  <a:endParaRPr lang="ja-JP" altLang="ja-JP" sz="2000" kern="100" dirty="0">
                    <a:effectLst/>
                    <a:latin typeface="游明朝" panose="02020400000000000000" pitchFamily="18" charset="-128"/>
                    <a:ea typeface="游明朝" panose="02020400000000000000" pitchFamily="18" charset="-128"/>
                    <a:cs typeface="Times New Roman" panose="02020603050405020304" pitchFamily="18" charset="0"/>
                  </a:endParaRPr>
                </a:p>
                <a:p>
                  <a:pPr algn="just">
                    <a:tabLst>
                      <a:tab pos="581660" algn="l"/>
                      <a:tab pos="1163320" algn="l"/>
                      <a:tab pos="1744980" algn="l"/>
                      <a:tab pos="2326640" algn="l"/>
                      <a:tab pos="2908300" algn="l"/>
                      <a:tab pos="3489960" algn="l"/>
                      <a:tab pos="4071620" algn="l"/>
                      <a:tab pos="4653280" algn="l"/>
                      <a:tab pos="5234940" algn="l"/>
                      <a:tab pos="5816600" algn="l"/>
                      <a:tab pos="6398260" algn="l"/>
                      <a:tab pos="6979920" algn="l"/>
                      <a:tab pos="7561580" algn="l"/>
                      <a:tab pos="8143240" algn="l"/>
                      <a:tab pos="8724900" algn="l"/>
                      <a:tab pos="9306560" algn="l"/>
                    </a:tabLst>
                  </a:pPr>
                  <a14:m>
                    <m:oMathPara xmlns:m="http://schemas.openxmlformats.org/officeDocument/2006/math">
                      <m:oMathParaPr>
                        <m:jc m:val="centerGroup"/>
                      </m:oMathParaPr>
                      <m:oMath xmlns:m="http://schemas.openxmlformats.org/officeDocument/2006/math">
                        <m:sSup>
                          <m:sSupPr>
                            <m:ctrlPr>
                              <a:rPr lang="ja-JP" altLang="ja-JP" sz="1800" i="1" kern="100">
                                <a:effectLst/>
                                <a:latin typeface="Cambria Math" panose="02040503050406030204" pitchFamily="18" charset="0"/>
                                <a:ea typeface="Cambria Math" panose="02040503050406030204" pitchFamily="18" charset="0"/>
                                <a:cs typeface="Times New Roman" panose="02020603050405020304" pitchFamily="18" charset="0"/>
                              </a:rPr>
                            </m:ctrlPr>
                          </m:sSupPr>
                          <m:e>
                            <m:sSubSup>
                              <m:sSubSupPr>
                                <m:ctrlPr>
                                  <a:rPr lang="ja-JP" altLang="ja-JP" sz="1800" i="1" kern="100">
                                    <a:effectLst/>
                                    <a:latin typeface="Cambria Math" panose="02040503050406030204" pitchFamily="18" charset="0"/>
                                    <a:ea typeface="Cambria Math" panose="02040503050406030204" pitchFamily="18" charset="0"/>
                                    <a:cs typeface="Times New Roman" panose="02020603050405020304" pitchFamily="18" charset="0"/>
                                  </a:rPr>
                                </m:ctrlPr>
                              </m:sSubSupPr>
                              <m:e>
                                <m:r>
                                  <a:rPr lang="en-US" altLang="ja-JP" sz="1800" i="1" kern="100">
                                    <a:effectLst/>
                                    <a:latin typeface="Cambria Math" panose="02040503050406030204" pitchFamily="18" charset="0"/>
                                    <a:ea typeface="游明朝" panose="02020400000000000000" pitchFamily="18" charset="-128"/>
                                    <a:cs typeface="Times New Roman" panose="02020603050405020304" pitchFamily="18" charset="0"/>
                                  </a:rPr>
                                  <m:t>𝑐</m:t>
                                </m:r>
                              </m:e>
                              <m:sub>
                                <m:r>
                                  <a:rPr lang="en-US" altLang="ja-JP" sz="1800" i="1" kern="100">
                                    <a:effectLst/>
                                    <a:latin typeface="Cambria Math" panose="02040503050406030204" pitchFamily="18" charset="0"/>
                                    <a:ea typeface="游明朝" panose="02020400000000000000" pitchFamily="18" charset="-128"/>
                                    <a:cs typeface="Times New Roman" panose="02020603050405020304" pitchFamily="18" charset="0"/>
                                  </a:rPr>
                                  <m:t>2</m:t>
                                </m:r>
                              </m:sub>
                              <m:sup>
                                <m:r>
                                  <a:rPr lang="en-US" altLang="ja-JP" sz="1800" i="1" kern="100">
                                    <a:effectLst/>
                                    <a:latin typeface="Cambria Math" panose="02040503050406030204" pitchFamily="18" charset="0"/>
                                    <a:ea typeface="游明朝" panose="02020400000000000000" pitchFamily="18" charset="-128"/>
                                    <a:cs typeface="Times New Roman" panose="02020603050405020304" pitchFamily="18" charset="0"/>
                                  </a:rPr>
                                  <m:t>′</m:t>
                                </m:r>
                              </m:sup>
                            </m:sSubSup>
                          </m:e>
                          <m:sup>
                            <m:r>
                              <a:rPr lang="en-US" altLang="ja-JP" sz="1800" i="1" kern="100">
                                <a:effectLst/>
                                <a:latin typeface="Cambria Math" panose="02040503050406030204" pitchFamily="18" charset="0"/>
                                <a:ea typeface="游明朝" panose="02020400000000000000" pitchFamily="18" charset="-128"/>
                                <a:cs typeface="Times New Roman" panose="02020603050405020304" pitchFamily="18" charset="0"/>
                              </a:rPr>
                              <m:t>2</m:t>
                            </m:r>
                          </m:sup>
                        </m:sSup>
                        <m:r>
                          <a:rPr lang="en-US" altLang="ja-JP" sz="1800" i="1" kern="100">
                            <a:effectLst/>
                            <a:latin typeface="Cambria Math" panose="02040503050406030204" pitchFamily="18" charset="0"/>
                            <a:ea typeface="游明朝" panose="02020400000000000000" pitchFamily="18" charset="-128"/>
                            <a:cs typeface="Times New Roman" panose="02020603050405020304" pitchFamily="18" charset="0"/>
                          </a:rPr>
                          <m:t>=</m:t>
                        </m:r>
                        <m:r>
                          <a:rPr lang="en-US" altLang="ja-JP" sz="1800" i="1" kern="100">
                            <a:effectLst/>
                            <a:latin typeface="Cambria Math" panose="02040503050406030204" pitchFamily="18" charset="0"/>
                            <a:ea typeface="ＭＳ ゴシック" panose="020B0609070205080204" pitchFamily="49" charset="-128"/>
                            <a:cs typeface="Times New Roman" panose="02020603050405020304" pitchFamily="18" charset="0"/>
                          </a:rPr>
                          <m:t>0.316</m:t>
                        </m:r>
                      </m:oMath>
                    </m:oMathPara>
                  </a14:m>
                  <a:endParaRPr lang="ja-JP" altLang="ja-JP" sz="2000" kern="100" dirty="0">
                    <a:effectLst/>
                    <a:latin typeface="游明朝" panose="02020400000000000000" pitchFamily="18" charset="-128"/>
                    <a:ea typeface="游明朝" panose="02020400000000000000" pitchFamily="18" charset="-128"/>
                    <a:cs typeface="Times New Roman" panose="02020603050405020304" pitchFamily="18" charset="0"/>
                  </a:endParaRPr>
                </a:p>
                <a:p>
                  <a:pPr algn="just">
                    <a:tabLst>
                      <a:tab pos="581660" algn="l"/>
                      <a:tab pos="1163320" algn="l"/>
                      <a:tab pos="1744980" algn="l"/>
                      <a:tab pos="2326640" algn="l"/>
                      <a:tab pos="2908300" algn="l"/>
                      <a:tab pos="3489960" algn="l"/>
                      <a:tab pos="4071620" algn="l"/>
                      <a:tab pos="4653280" algn="l"/>
                      <a:tab pos="5234940" algn="l"/>
                      <a:tab pos="5816600" algn="l"/>
                      <a:tab pos="6398260" algn="l"/>
                      <a:tab pos="6979920" algn="l"/>
                      <a:tab pos="7561580" algn="l"/>
                      <a:tab pos="8143240" algn="l"/>
                      <a:tab pos="8724900" algn="l"/>
                      <a:tab pos="9306560" algn="l"/>
                    </a:tabLst>
                  </a:pPr>
                  <a14:m>
                    <m:oMathPara xmlns:m="http://schemas.openxmlformats.org/officeDocument/2006/math">
                      <m:oMathParaPr>
                        <m:jc m:val="centerGroup"/>
                      </m:oMathParaPr>
                      <m:oMath xmlns:m="http://schemas.openxmlformats.org/officeDocument/2006/math">
                        <m:sSup>
                          <m:sSupPr>
                            <m:ctrlPr>
                              <a:rPr lang="ja-JP" altLang="ja-JP" sz="1800" i="1" kern="100">
                                <a:effectLst/>
                                <a:latin typeface="Cambria Math" panose="02040503050406030204" pitchFamily="18" charset="0"/>
                                <a:ea typeface="Cambria Math" panose="02040503050406030204" pitchFamily="18" charset="0"/>
                                <a:cs typeface="Times New Roman" panose="02020603050405020304" pitchFamily="18" charset="0"/>
                              </a:rPr>
                            </m:ctrlPr>
                          </m:sSupPr>
                          <m:e>
                            <m:sSubSup>
                              <m:sSubSupPr>
                                <m:ctrlPr>
                                  <a:rPr lang="ja-JP" altLang="ja-JP" sz="1800" i="1" kern="100">
                                    <a:effectLst/>
                                    <a:latin typeface="Cambria Math" panose="02040503050406030204" pitchFamily="18" charset="0"/>
                                    <a:ea typeface="Cambria Math" panose="02040503050406030204" pitchFamily="18" charset="0"/>
                                    <a:cs typeface="Times New Roman" panose="02020603050405020304" pitchFamily="18" charset="0"/>
                                  </a:rPr>
                                </m:ctrlPr>
                              </m:sSubSupPr>
                              <m:e>
                                <m:r>
                                  <a:rPr lang="en-US" altLang="ja-JP" sz="1800" i="1" kern="100">
                                    <a:effectLst/>
                                    <a:latin typeface="Cambria Math" panose="02040503050406030204" pitchFamily="18" charset="0"/>
                                    <a:ea typeface="游明朝" panose="02020400000000000000" pitchFamily="18" charset="-128"/>
                                    <a:cs typeface="Times New Roman" panose="02020603050405020304" pitchFamily="18" charset="0"/>
                                  </a:rPr>
                                  <m:t>𝑐</m:t>
                                </m:r>
                              </m:e>
                              <m:sub>
                                <m:r>
                                  <a:rPr lang="en-US" altLang="ja-JP" sz="1800" i="1" kern="100">
                                    <a:effectLst/>
                                    <a:latin typeface="Cambria Math" panose="02040503050406030204" pitchFamily="18" charset="0"/>
                                    <a:ea typeface="游明朝" panose="02020400000000000000" pitchFamily="18" charset="-128"/>
                                    <a:cs typeface="Times New Roman" panose="02020603050405020304" pitchFamily="18" charset="0"/>
                                  </a:rPr>
                                  <m:t>3</m:t>
                                </m:r>
                              </m:sub>
                              <m:sup>
                                <m:r>
                                  <a:rPr lang="en-US" altLang="ja-JP" sz="1800" i="1" kern="100">
                                    <a:effectLst/>
                                    <a:latin typeface="Cambria Math" panose="02040503050406030204" pitchFamily="18" charset="0"/>
                                    <a:ea typeface="游明朝" panose="02020400000000000000" pitchFamily="18" charset="-128"/>
                                    <a:cs typeface="Times New Roman" panose="02020603050405020304" pitchFamily="18" charset="0"/>
                                  </a:rPr>
                                  <m:t>′</m:t>
                                </m:r>
                              </m:sup>
                            </m:sSubSup>
                          </m:e>
                          <m:sup>
                            <m:r>
                              <a:rPr lang="en-US" altLang="ja-JP" sz="1800" i="1" kern="100">
                                <a:effectLst/>
                                <a:latin typeface="Cambria Math" panose="02040503050406030204" pitchFamily="18" charset="0"/>
                                <a:ea typeface="游明朝" panose="02020400000000000000" pitchFamily="18" charset="-128"/>
                                <a:cs typeface="Times New Roman" panose="02020603050405020304" pitchFamily="18" charset="0"/>
                              </a:rPr>
                              <m:t>2</m:t>
                            </m:r>
                          </m:sup>
                        </m:sSup>
                        <m:r>
                          <a:rPr lang="en-US" altLang="ja-JP" sz="1800" i="1" kern="100">
                            <a:effectLst/>
                            <a:latin typeface="Cambria Math" panose="02040503050406030204" pitchFamily="18" charset="0"/>
                            <a:ea typeface="游明朝" panose="02020400000000000000" pitchFamily="18" charset="-128"/>
                            <a:cs typeface="Times New Roman" panose="02020603050405020304" pitchFamily="18" charset="0"/>
                          </a:rPr>
                          <m:t>=</m:t>
                        </m:r>
                        <m:r>
                          <a:rPr lang="en-US" altLang="ja-JP" sz="1800" i="1" kern="100">
                            <a:effectLst/>
                            <a:latin typeface="Cambria Math" panose="02040503050406030204" pitchFamily="18" charset="0"/>
                            <a:ea typeface="ＭＳ ゴシック" panose="020B0609070205080204" pitchFamily="49" charset="-128"/>
                            <a:cs typeface="Times New Roman" panose="02020603050405020304" pitchFamily="18" charset="0"/>
                          </a:rPr>
                          <m:t>0.208</m:t>
                        </m:r>
                      </m:oMath>
                    </m:oMathPara>
                  </a14:m>
                  <a:endParaRPr lang="ja-JP" altLang="ja-JP" sz="2000" kern="100" dirty="0">
                    <a:effectLst/>
                    <a:latin typeface="游明朝" panose="02020400000000000000" pitchFamily="18" charset="-128"/>
                    <a:ea typeface="游明朝" panose="02020400000000000000" pitchFamily="18" charset="-128"/>
                    <a:cs typeface="Times New Roman" panose="02020603050405020304" pitchFamily="18" charset="0"/>
                  </a:endParaRPr>
                </a:p>
                <a:p>
                  <a:pPr/>
                  <a14:m>
                    <m:oMathPara xmlns:m="http://schemas.openxmlformats.org/officeDocument/2006/math">
                      <m:oMathParaPr>
                        <m:jc m:val="centerGroup"/>
                      </m:oMathParaPr>
                      <m:oMath xmlns:m="http://schemas.openxmlformats.org/officeDocument/2006/math">
                        <m:sSup>
                          <m:sSupPr>
                            <m:ctrlPr>
                              <a:rPr lang="ja-JP" altLang="ja-JP" sz="1800" i="1">
                                <a:solidFill>
                                  <a:srgbClr val="000000"/>
                                </a:solidFill>
                                <a:effectLst/>
                                <a:latin typeface="Cambria Math" panose="02040503050406030204" pitchFamily="18" charset="0"/>
                                <a:ea typeface="Cambria Math" panose="02040503050406030204" pitchFamily="18" charset="0"/>
                                <a:cs typeface="Times New Roman" panose="02020603050405020304" pitchFamily="18" charset="0"/>
                              </a:rPr>
                            </m:ctrlPr>
                          </m:sSupPr>
                          <m:e>
                            <m:sSubSup>
                              <m:sSubSupPr>
                                <m:ctrlPr>
                                  <a:rPr lang="ja-JP" altLang="ja-JP" sz="1800" i="1">
                                    <a:solidFill>
                                      <a:srgbClr val="000000"/>
                                    </a:solidFill>
                                    <a:effectLst/>
                                    <a:latin typeface="Cambria Math" panose="02040503050406030204" pitchFamily="18" charset="0"/>
                                    <a:ea typeface="Cambria Math" panose="02040503050406030204" pitchFamily="18" charset="0"/>
                                    <a:cs typeface="Times New Roman" panose="02020603050405020304" pitchFamily="18" charset="0"/>
                                  </a:rPr>
                                </m:ctrlPr>
                              </m:sSubSupPr>
                              <m:e>
                                <m:r>
                                  <a:rPr lang="en-US" altLang="ja-JP" sz="1800" i="1">
                                    <a:solidFill>
                                      <a:srgbClr val="000000"/>
                                    </a:solidFill>
                                    <a:effectLst/>
                                    <a:latin typeface="Cambria Math" panose="02040503050406030204" pitchFamily="18" charset="0"/>
                                    <a:ea typeface="游明朝" panose="02020400000000000000" pitchFamily="18" charset="-128"/>
                                    <a:cs typeface="Times New Roman" panose="02020603050405020304" pitchFamily="18" charset="0"/>
                                  </a:rPr>
                                  <m:t>𝑐</m:t>
                                </m:r>
                              </m:e>
                              <m:sub>
                                <m:r>
                                  <a:rPr lang="en-US" altLang="ja-JP" sz="1800" i="1">
                                    <a:solidFill>
                                      <a:srgbClr val="000000"/>
                                    </a:solidFill>
                                    <a:effectLst/>
                                    <a:latin typeface="Cambria Math" panose="02040503050406030204" pitchFamily="18" charset="0"/>
                                    <a:ea typeface="游明朝" panose="02020400000000000000" pitchFamily="18" charset="-128"/>
                                    <a:cs typeface="Times New Roman" panose="02020603050405020304" pitchFamily="18" charset="0"/>
                                  </a:rPr>
                                  <m:t>4</m:t>
                                </m:r>
                              </m:sub>
                              <m:sup>
                                <m:r>
                                  <a:rPr lang="en-US" altLang="ja-JP" sz="1800" i="1">
                                    <a:solidFill>
                                      <a:srgbClr val="000000"/>
                                    </a:solidFill>
                                    <a:effectLst/>
                                    <a:latin typeface="Cambria Math" panose="02040503050406030204" pitchFamily="18" charset="0"/>
                                    <a:ea typeface="游明朝" panose="02020400000000000000" pitchFamily="18" charset="-128"/>
                                    <a:cs typeface="Times New Roman" panose="02020603050405020304" pitchFamily="18" charset="0"/>
                                  </a:rPr>
                                  <m:t>′</m:t>
                                </m:r>
                              </m:sup>
                            </m:sSubSup>
                          </m:e>
                          <m:sup>
                            <m:r>
                              <a:rPr lang="en-US" altLang="ja-JP" sz="1800" i="1">
                                <a:solidFill>
                                  <a:srgbClr val="000000"/>
                                </a:solidFill>
                                <a:effectLst/>
                                <a:latin typeface="Cambria Math" panose="02040503050406030204" pitchFamily="18" charset="0"/>
                                <a:ea typeface="游明朝" panose="02020400000000000000" pitchFamily="18" charset="-128"/>
                                <a:cs typeface="Times New Roman" panose="02020603050405020304" pitchFamily="18" charset="0"/>
                              </a:rPr>
                              <m:t>2</m:t>
                            </m:r>
                          </m:sup>
                        </m:sSup>
                        <m:r>
                          <a:rPr lang="en-US" altLang="ja-JP" sz="1800" i="1">
                            <a:solidFill>
                              <a:srgbClr val="000000"/>
                            </a:solidFill>
                            <a:effectLst/>
                            <a:latin typeface="Cambria Math" panose="02040503050406030204" pitchFamily="18" charset="0"/>
                            <a:ea typeface="游明朝" panose="02020400000000000000" pitchFamily="18" charset="-128"/>
                            <a:cs typeface="Times New Roman" panose="02020603050405020304" pitchFamily="18" charset="0"/>
                          </a:rPr>
                          <m:t>=0.</m:t>
                        </m:r>
                        <m:r>
                          <a:rPr lang="en-US" altLang="ja-JP" sz="1800" i="1">
                            <a:solidFill>
                              <a:srgbClr val="000000"/>
                            </a:solidFill>
                            <a:effectLst/>
                            <a:latin typeface="Cambria Math" panose="02040503050406030204" pitchFamily="18" charset="0"/>
                            <a:ea typeface="ＭＳ ゴシック" panose="020B0609070205080204" pitchFamily="49" charset="-128"/>
                            <a:cs typeface="Times New Roman" panose="02020603050405020304" pitchFamily="18" charset="0"/>
                          </a:rPr>
                          <m:t>375</m:t>
                        </m:r>
                      </m:oMath>
                    </m:oMathPara>
                  </a14:m>
                  <a:endParaRPr lang="ja-JP" altLang="en-US" dirty="0"/>
                </a:p>
              </p:txBody>
            </p:sp>
          </mc:Choice>
          <mc:Fallback>
            <p:sp>
              <p:nvSpPr>
                <p:cNvPr id="26" name="テキスト ボックス 25">
                  <a:extLst>
                    <a:ext uri="{FF2B5EF4-FFF2-40B4-BE49-F238E27FC236}">
                      <a16:creationId xmlns:a16="http://schemas.microsoft.com/office/drawing/2014/main" id="{B0B50BFC-39B2-3F2E-7169-B99A4BA4AAA7}"/>
                    </a:ext>
                  </a:extLst>
                </p:cNvPr>
                <p:cNvSpPr txBox="1">
                  <a:spLocks noRot="1" noChangeAspect="1" noMove="1" noResize="1" noEditPoints="1" noAdjustHandles="1" noChangeArrowheads="1" noChangeShapeType="1" noTextEdit="1"/>
                </p:cNvSpPr>
                <p:nvPr/>
              </p:nvSpPr>
              <p:spPr>
                <a:xfrm>
                  <a:off x="6377541" y="2583694"/>
                  <a:ext cx="2052084" cy="1674433"/>
                </a:xfrm>
                <a:prstGeom prst="rect">
                  <a:avLst/>
                </a:prstGeom>
                <a:blipFill>
                  <a:blip r:embed="rId6"/>
                  <a:stretch>
                    <a:fillRect/>
                  </a:stretch>
                </a:blipFill>
                <a:ln>
                  <a:solidFill>
                    <a:schemeClr val="tx1"/>
                  </a:solidFill>
                </a:ln>
              </p:spPr>
              <p:txBody>
                <a:bodyPr/>
                <a:lstStyle/>
                <a:p>
                  <a:r>
                    <a:rPr lang="ja-JP" altLang="en-US">
                      <a:noFill/>
                    </a:rPr>
                    <a:t> </a:t>
                  </a:r>
                </a:p>
              </p:txBody>
            </p:sp>
          </mc:Fallback>
        </mc:AlternateContent>
      </p:grpSp>
      <p:sp>
        <p:nvSpPr>
          <p:cNvPr id="29" name="テキスト ボックス 28">
            <a:extLst>
              <a:ext uri="{FF2B5EF4-FFF2-40B4-BE49-F238E27FC236}">
                <a16:creationId xmlns:a16="http://schemas.microsoft.com/office/drawing/2014/main" id="{491A1D90-59E8-5415-DFCB-8DD98D492B94}"/>
              </a:ext>
            </a:extLst>
          </p:cNvPr>
          <p:cNvSpPr txBox="1"/>
          <p:nvPr/>
        </p:nvSpPr>
        <p:spPr>
          <a:xfrm>
            <a:off x="884496" y="2943983"/>
            <a:ext cx="3687504" cy="369332"/>
          </a:xfrm>
          <a:prstGeom prst="rect">
            <a:avLst/>
          </a:prstGeom>
          <a:noFill/>
        </p:spPr>
        <p:txBody>
          <a:bodyPr wrap="square" rtlCol="0">
            <a:spAutoFit/>
          </a:bodyPr>
          <a:lstStyle/>
          <a:p>
            <a:r>
              <a:rPr kumimoji="1" lang="ja-JP" altLang="en-US" b="1" dirty="0">
                <a:solidFill>
                  <a:srgbClr val="00B050"/>
                </a:solidFill>
                <a:latin typeface="ＭＳ 明朝" panose="02020609040205080304" pitchFamily="17" charset="-128"/>
                <a:ea typeface="ＭＳ 明朝" panose="02020609040205080304" pitchFamily="17" charset="-128"/>
              </a:rPr>
              <a:t>フラグメンテーション反応の式</a:t>
            </a:r>
          </a:p>
        </p:txBody>
      </p:sp>
      <p:sp>
        <p:nvSpPr>
          <p:cNvPr id="30" name="テキスト ボックス 29">
            <a:extLst>
              <a:ext uri="{FF2B5EF4-FFF2-40B4-BE49-F238E27FC236}">
                <a16:creationId xmlns:a16="http://schemas.microsoft.com/office/drawing/2014/main" id="{9999100F-0C50-C6C1-FE45-81FE30F5F5FA}"/>
              </a:ext>
            </a:extLst>
          </p:cNvPr>
          <p:cNvSpPr txBox="1"/>
          <p:nvPr/>
        </p:nvSpPr>
        <p:spPr>
          <a:xfrm>
            <a:off x="936080" y="4946133"/>
            <a:ext cx="3687504" cy="369332"/>
          </a:xfrm>
          <a:prstGeom prst="rect">
            <a:avLst/>
          </a:prstGeom>
          <a:noFill/>
        </p:spPr>
        <p:txBody>
          <a:bodyPr wrap="square" rtlCol="0">
            <a:spAutoFit/>
          </a:bodyPr>
          <a:lstStyle/>
          <a:p>
            <a:r>
              <a:rPr kumimoji="1" lang="ja-JP" altLang="en-US" b="1" dirty="0">
                <a:solidFill>
                  <a:srgbClr val="00B050"/>
                </a:solidFill>
                <a:latin typeface="ＭＳ 明朝" panose="02020609040205080304" pitchFamily="17" charset="-128"/>
                <a:ea typeface="ＭＳ 明朝" panose="02020609040205080304" pitchFamily="17" charset="-128"/>
              </a:rPr>
              <a:t>フラグメンテーション反応の式</a:t>
            </a:r>
          </a:p>
        </p:txBody>
      </p:sp>
    </p:spTree>
    <p:extLst>
      <p:ext uri="{BB962C8B-B14F-4D97-AF65-F5344CB8AC3E}">
        <p14:creationId xmlns:p14="http://schemas.microsoft.com/office/powerpoint/2010/main" val="3752728532"/>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タイトル 1">
            <a:extLst>
              <a:ext uri="{FF2B5EF4-FFF2-40B4-BE49-F238E27FC236}">
                <a16:creationId xmlns:a16="http://schemas.microsoft.com/office/drawing/2014/main" id="{7B589B26-0ECE-207C-A4C4-EB71D7BD08FA}"/>
              </a:ext>
            </a:extLst>
          </p:cNvPr>
          <p:cNvSpPr>
            <a:spLocks noGrp="1"/>
          </p:cNvSpPr>
          <p:nvPr>
            <p:ph type="title"/>
          </p:nvPr>
        </p:nvSpPr>
        <p:spPr>
          <a:xfrm>
            <a:off x="460799" y="914400"/>
            <a:ext cx="7203721" cy="417709"/>
          </a:xfrm>
        </p:spPr>
        <p:txBody>
          <a:bodyPr/>
          <a:lstStyle/>
          <a:p>
            <a:r>
              <a:rPr kumimoji="1" lang="ja-JP" altLang="en-US" sz="3600" dirty="0">
                <a:latin typeface="ＭＳ ゴシック" panose="020B0609070205080204" pitchFamily="49" charset="-128"/>
                <a:ea typeface="ＭＳ ゴシック" panose="020B0609070205080204" pitchFamily="49" charset="-128"/>
              </a:rPr>
              <a:t>標的核内</a:t>
            </a:r>
            <a:r>
              <a:rPr lang="ja-JP" altLang="en-US" sz="3600" dirty="0">
                <a:latin typeface="ＭＳ ゴシック" panose="020B0609070205080204" pitchFamily="49" charset="-128"/>
                <a:ea typeface="ＭＳ ゴシック" panose="020B0609070205080204" pitchFamily="49" charset="-128"/>
              </a:rPr>
              <a:t>複合粒子</a:t>
            </a:r>
            <a:r>
              <a:rPr kumimoji="1" lang="ja-JP" altLang="en-US" sz="3600" dirty="0">
                <a:latin typeface="ＭＳ ゴシック" panose="020B0609070205080204" pitchFamily="49" charset="-128"/>
                <a:ea typeface="ＭＳ ゴシック" panose="020B0609070205080204" pitchFamily="49" charset="-128"/>
              </a:rPr>
              <a:t>のノックアウト</a:t>
            </a:r>
          </a:p>
        </p:txBody>
      </p:sp>
      <p:sp>
        <p:nvSpPr>
          <p:cNvPr id="3" name="スライド番号プレースホルダー 2">
            <a:extLst>
              <a:ext uri="{FF2B5EF4-FFF2-40B4-BE49-F238E27FC236}">
                <a16:creationId xmlns:a16="http://schemas.microsoft.com/office/drawing/2014/main" id="{98C05886-74D4-16B4-74C2-D380B2E439E4}"/>
              </a:ext>
            </a:extLst>
          </p:cNvPr>
          <p:cNvSpPr>
            <a:spLocks noGrp="1"/>
          </p:cNvSpPr>
          <p:nvPr>
            <p:ph type="sldNum" sz="quarter" idx="11"/>
          </p:nvPr>
        </p:nvSpPr>
        <p:spPr/>
        <p:txBody>
          <a:bodyPr/>
          <a:lstStyle/>
          <a:p>
            <a:fld id="{2211DAF9-AAB5-44DD-A5E4-C4C1DB5B2C1E}" type="slidenum">
              <a:rPr kumimoji="1" lang="ja-JP" altLang="en-US" smtClean="0"/>
              <a:t>6</a:t>
            </a:fld>
            <a:endParaRPr kumimoji="1" lang="ja-JP" altLang="en-US"/>
          </a:p>
        </p:txBody>
      </p:sp>
      <p:grpSp>
        <p:nvGrpSpPr>
          <p:cNvPr id="4" name="グループ化 3">
            <a:extLst>
              <a:ext uri="{FF2B5EF4-FFF2-40B4-BE49-F238E27FC236}">
                <a16:creationId xmlns:a16="http://schemas.microsoft.com/office/drawing/2014/main" id="{833EC06D-F1B7-0DCF-FFD2-44F1416FF4D2}"/>
              </a:ext>
            </a:extLst>
          </p:cNvPr>
          <p:cNvGrpSpPr/>
          <p:nvPr/>
        </p:nvGrpSpPr>
        <p:grpSpPr>
          <a:xfrm>
            <a:off x="317377" y="3429000"/>
            <a:ext cx="4351615" cy="3300296"/>
            <a:chOff x="4215070" y="1143469"/>
            <a:chExt cx="5380990" cy="4417975"/>
          </a:xfrm>
        </p:grpSpPr>
        <p:pic>
          <p:nvPicPr>
            <p:cNvPr id="5" name="図 4">
              <a:extLst>
                <a:ext uri="{FF2B5EF4-FFF2-40B4-BE49-F238E27FC236}">
                  <a16:creationId xmlns:a16="http://schemas.microsoft.com/office/drawing/2014/main" id="{3FBBD67B-0E3A-25DB-6B16-048BE79B5262}"/>
                </a:ext>
              </a:extLst>
            </p:cNvPr>
            <p:cNvPicPr>
              <a:picLocks noChangeAspect="1"/>
            </p:cNvPicPr>
            <p:nvPr/>
          </p:nvPicPr>
          <p:blipFill>
            <a:blip r:embed="rId2"/>
            <a:stretch>
              <a:fillRect/>
            </a:stretch>
          </p:blipFill>
          <p:spPr>
            <a:xfrm>
              <a:off x="4215070" y="1143469"/>
              <a:ext cx="5062493" cy="3664447"/>
            </a:xfrm>
            <a:prstGeom prst="rect">
              <a:avLst/>
            </a:prstGeom>
          </p:spPr>
        </p:pic>
        <p:sp>
          <p:nvSpPr>
            <p:cNvPr id="6" name="テキスト ボックス 5">
              <a:extLst>
                <a:ext uri="{FF2B5EF4-FFF2-40B4-BE49-F238E27FC236}">
                  <a16:creationId xmlns:a16="http://schemas.microsoft.com/office/drawing/2014/main" id="{38A9DC62-CBDF-A5E8-F1D3-48AA16E11836}"/>
                </a:ext>
              </a:extLst>
            </p:cNvPr>
            <p:cNvSpPr txBox="1"/>
            <p:nvPr/>
          </p:nvSpPr>
          <p:spPr>
            <a:xfrm>
              <a:off x="4215070" y="5025833"/>
              <a:ext cx="5380990" cy="535611"/>
            </a:xfrm>
            <a:prstGeom prst="rect">
              <a:avLst/>
            </a:prstGeom>
            <a:noFill/>
          </p:spPr>
          <p:txBody>
            <a:bodyPr wrap="square" rtlCol="0">
              <a:spAutoFit/>
            </a:bodyPr>
            <a:lstStyle/>
            <a:p>
              <a:pPr algn="ctr"/>
              <a:r>
                <a:rPr kumimoji="1" lang="ja-JP" altLang="en-US" sz="2000" b="1" dirty="0">
                  <a:solidFill>
                    <a:srgbClr val="00B050"/>
                  </a:solidFill>
                  <a:latin typeface="ＭＳ 明朝" panose="02020609040205080304" pitchFamily="17" charset="-128"/>
                  <a:ea typeface="ＭＳ 明朝" panose="02020609040205080304" pitchFamily="17" charset="-128"/>
                  <a:cs typeface="Times New Roman" panose="02020603050405020304" pitchFamily="18" charset="0"/>
                </a:rPr>
                <a:t>標的核内のクラスターのはじき出し</a:t>
              </a:r>
            </a:p>
          </p:txBody>
        </p:sp>
      </p:grpSp>
      <p:grpSp>
        <p:nvGrpSpPr>
          <p:cNvPr id="7" name="グループ化 6">
            <a:extLst>
              <a:ext uri="{FF2B5EF4-FFF2-40B4-BE49-F238E27FC236}">
                <a16:creationId xmlns:a16="http://schemas.microsoft.com/office/drawing/2014/main" id="{07B7A4C2-AC8E-14C0-6216-E8F82A6D70CB}"/>
              </a:ext>
            </a:extLst>
          </p:cNvPr>
          <p:cNvGrpSpPr/>
          <p:nvPr/>
        </p:nvGrpSpPr>
        <p:grpSpPr>
          <a:xfrm>
            <a:off x="4664183" y="1494896"/>
            <a:ext cx="4351616" cy="3549715"/>
            <a:chOff x="4448710" y="2229492"/>
            <a:chExt cx="4695289" cy="4079312"/>
          </a:xfrm>
        </p:grpSpPr>
        <p:pic>
          <p:nvPicPr>
            <p:cNvPr id="8" name="図 7">
              <a:extLst>
                <a:ext uri="{FF2B5EF4-FFF2-40B4-BE49-F238E27FC236}">
                  <a16:creationId xmlns:a16="http://schemas.microsoft.com/office/drawing/2014/main" id="{0D509990-E055-FC84-EE44-7F5E5961708F}"/>
                </a:ext>
              </a:extLst>
            </p:cNvPr>
            <p:cNvPicPr>
              <a:picLocks noChangeAspect="1"/>
            </p:cNvPicPr>
            <p:nvPr/>
          </p:nvPicPr>
          <p:blipFill rotWithShape="1">
            <a:blip r:embed="rId3" cstate="print">
              <a:extLst>
                <a:ext uri="{28A0092B-C50C-407E-A947-70E740481C1C}">
                  <a14:useLocalDpi xmlns:a14="http://schemas.microsoft.com/office/drawing/2010/main" val="0"/>
                </a:ext>
              </a:extLst>
            </a:blip>
            <a:srcRect l="10020" t="12199" r="11055" b="11363"/>
            <a:stretch/>
          </p:blipFill>
          <p:spPr>
            <a:xfrm>
              <a:off x="4559536" y="2229492"/>
              <a:ext cx="4584463" cy="4079312"/>
            </a:xfrm>
            <a:prstGeom prst="rect">
              <a:avLst/>
            </a:prstGeom>
          </p:spPr>
        </p:pic>
        <p:sp>
          <p:nvSpPr>
            <p:cNvPr id="9" name="正方形/長方形 8">
              <a:extLst>
                <a:ext uri="{FF2B5EF4-FFF2-40B4-BE49-F238E27FC236}">
                  <a16:creationId xmlns:a16="http://schemas.microsoft.com/office/drawing/2014/main" id="{B893B503-D3B7-919C-3E20-3D59140EC28E}"/>
                </a:ext>
              </a:extLst>
            </p:cNvPr>
            <p:cNvSpPr/>
            <p:nvPr/>
          </p:nvSpPr>
          <p:spPr>
            <a:xfrm>
              <a:off x="4448710" y="2229492"/>
              <a:ext cx="4695289" cy="4079312"/>
            </a:xfrm>
            <a:prstGeom prst="rect">
              <a:avLst/>
            </a:prstGeom>
            <a:noFill/>
            <a:ln>
              <a:solidFill>
                <a:schemeClr val="tx1"/>
              </a:solidFill>
            </a:ln>
          </p:spPr>
          <p:style>
            <a:lnRef idx="2">
              <a:schemeClr val="accent6"/>
            </a:lnRef>
            <a:fillRef idx="1">
              <a:schemeClr val="lt1"/>
            </a:fillRef>
            <a:effectRef idx="0">
              <a:schemeClr val="accent6"/>
            </a:effectRef>
            <a:fontRef idx="minor">
              <a:schemeClr val="dk1"/>
            </a:fontRef>
          </p:style>
          <p:txBody>
            <a:bodyPr rtlCol="0" anchor="ctr"/>
            <a:lstStyle/>
            <a:p>
              <a:pPr algn="ctr"/>
              <a:endParaRPr kumimoji="1" lang="ja-JP" altLang="en-US"/>
            </a:p>
          </p:txBody>
        </p:sp>
      </p:grpSp>
      <p:sp>
        <p:nvSpPr>
          <p:cNvPr id="10" name="テキスト ボックス 9">
            <a:extLst>
              <a:ext uri="{FF2B5EF4-FFF2-40B4-BE49-F238E27FC236}">
                <a16:creationId xmlns:a16="http://schemas.microsoft.com/office/drawing/2014/main" id="{C8CBBD85-02D7-BB7C-92BB-5E309ED6360B}"/>
              </a:ext>
            </a:extLst>
          </p:cNvPr>
          <p:cNvSpPr txBox="1"/>
          <p:nvPr/>
        </p:nvSpPr>
        <p:spPr>
          <a:xfrm>
            <a:off x="230659" y="1663107"/>
            <a:ext cx="4351615" cy="1938992"/>
          </a:xfrm>
          <a:prstGeom prst="rect">
            <a:avLst/>
          </a:prstGeom>
          <a:noFill/>
        </p:spPr>
        <p:txBody>
          <a:bodyPr wrap="square" rtlCol="0">
            <a:spAutoFit/>
          </a:bodyPr>
          <a:lstStyle/>
          <a:p>
            <a:r>
              <a:rPr kumimoji="1" lang="en-US" altLang="ja-JP" sz="2000" b="1" dirty="0">
                <a:latin typeface="ＭＳ 明朝" panose="02020609040205080304" pitchFamily="17" charset="-128"/>
                <a:ea typeface="ＭＳ 明朝" panose="02020609040205080304" pitchFamily="17" charset="-128"/>
              </a:rPr>
              <a:t>INC-ELF</a:t>
            </a:r>
            <a:r>
              <a:rPr kumimoji="1" lang="ja-JP" altLang="en-US" sz="2000" b="1" dirty="0">
                <a:latin typeface="ＭＳ 明朝" panose="02020609040205080304" pitchFamily="17" charset="-128"/>
                <a:ea typeface="ＭＳ 明朝" panose="02020609040205080304" pitchFamily="17" charset="-128"/>
              </a:rPr>
              <a:t>模型の陽子入射反応計算で導入</a:t>
            </a:r>
            <a:r>
              <a:rPr lang="ja-JP" altLang="en-US" sz="2000" b="1" dirty="0">
                <a:latin typeface="ＭＳ 明朝" panose="02020609040205080304" pitchFamily="17" charset="-128"/>
                <a:ea typeface="ＭＳ 明朝" panose="02020609040205080304" pitchFamily="17" charset="-128"/>
              </a:rPr>
              <a:t>され</a:t>
            </a:r>
            <a:r>
              <a:rPr kumimoji="1" lang="ja-JP" altLang="en-US" sz="2000" b="1" dirty="0">
                <a:latin typeface="ＭＳ 明朝" panose="02020609040205080304" pitchFamily="17" charset="-128"/>
                <a:ea typeface="ＭＳ 明朝" panose="02020609040205080304" pitchFamily="17" charset="-128"/>
              </a:rPr>
              <a:t>ている複合粒子生成反応の一つ</a:t>
            </a:r>
            <a:endParaRPr kumimoji="1" lang="en-US" altLang="ja-JP" sz="2000" b="1" dirty="0">
              <a:latin typeface="ＭＳ 明朝" panose="02020609040205080304" pitchFamily="17" charset="-128"/>
              <a:ea typeface="ＭＳ 明朝" panose="02020609040205080304" pitchFamily="17" charset="-128"/>
            </a:endParaRPr>
          </a:p>
          <a:p>
            <a:endParaRPr lang="en-US" altLang="ja-JP" sz="2000" b="1" dirty="0">
              <a:latin typeface="ＭＳ 明朝" panose="02020609040205080304" pitchFamily="17" charset="-128"/>
              <a:ea typeface="ＭＳ 明朝" panose="02020609040205080304" pitchFamily="17" charset="-128"/>
            </a:endParaRPr>
          </a:p>
          <a:p>
            <a:r>
              <a:rPr kumimoji="1" lang="ja-JP" altLang="en-US" sz="2000" b="1" dirty="0">
                <a:latin typeface="ＭＳ 明朝" panose="02020609040205080304" pitchFamily="17" charset="-128"/>
                <a:ea typeface="ＭＳ 明朝" panose="02020609040205080304" pitchFamily="17" charset="-128"/>
              </a:rPr>
              <a:t>標的核内で生成された複合粒子を</a:t>
            </a:r>
            <a:endParaRPr kumimoji="1" lang="en-US" altLang="ja-JP" sz="2000" b="1" dirty="0">
              <a:latin typeface="ＭＳ 明朝" panose="02020609040205080304" pitchFamily="17" charset="-128"/>
              <a:ea typeface="ＭＳ 明朝" panose="02020609040205080304" pitchFamily="17" charset="-128"/>
            </a:endParaRPr>
          </a:p>
          <a:p>
            <a:r>
              <a:rPr kumimoji="1" lang="ja-JP" altLang="en-US" sz="2000" b="1" dirty="0">
                <a:latin typeface="ＭＳ 明朝" panose="02020609040205080304" pitchFamily="17" charset="-128"/>
                <a:ea typeface="ＭＳ 明朝" panose="02020609040205080304" pitchFamily="17" charset="-128"/>
              </a:rPr>
              <a:t>入射粒子がはじき出す反応</a:t>
            </a:r>
          </a:p>
        </p:txBody>
      </p:sp>
      <p:sp>
        <p:nvSpPr>
          <p:cNvPr id="11" name="テキスト ボックス 10">
            <a:extLst>
              <a:ext uri="{FF2B5EF4-FFF2-40B4-BE49-F238E27FC236}">
                <a16:creationId xmlns:a16="http://schemas.microsoft.com/office/drawing/2014/main" id="{0AD20E54-91FD-17AC-54B3-3BCA19FECC13}"/>
              </a:ext>
            </a:extLst>
          </p:cNvPr>
          <p:cNvSpPr txBox="1"/>
          <p:nvPr/>
        </p:nvSpPr>
        <p:spPr>
          <a:xfrm>
            <a:off x="5171002" y="5127992"/>
            <a:ext cx="3781213" cy="1692771"/>
          </a:xfrm>
          <a:prstGeom prst="rect">
            <a:avLst/>
          </a:prstGeom>
          <a:noFill/>
        </p:spPr>
        <p:txBody>
          <a:bodyPr wrap="square" rtlCol="0">
            <a:spAutoFit/>
          </a:bodyPr>
          <a:lstStyle/>
          <a:p>
            <a:r>
              <a:rPr lang="ja-JP" altLang="en-US" sz="2200" b="1" dirty="0">
                <a:solidFill>
                  <a:srgbClr val="00B050"/>
                </a:solidFill>
                <a:latin typeface="Times New Roman" panose="02020603050405020304" pitchFamily="18" charset="0"/>
                <a:ea typeface="ＭＳ 明朝" panose="02020609040205080304" pitchFamily="17" charset="-128"/>
                <a:cs typeface="Times New Roman" panose="02020603050405020304" pitchFamily="18" charset="0"/>
              </a:rPr>
              <a:t>複合粒子生成の</a:t>
            </a:r>
            <a:r>
              <a:rPr kumimoji="1" lang="ja-JP" altLang="en-US" sz="2200" b="1" dirty="0">
                <a:solidFill>
                  <a:srgbClr val="00B050"/>
                </a:solidFill>
                <a:latin typeface="Times New Roman" panose="02020603050405020304" pitchFamily="18" charset="0"/>
                <a:ea typeface="ＭＳ 明朝" panose="02020609040205080304" pitchFamily="17" charset="-128"/>
                <a:cs typeface="Times New Roman" panose="02020603050405020304" pitchFamily="18" charset="0"/>
              </a:rPr>
              <a:t>確率</a:t>
            </a:r>
            <a:endParaRPr kumimoji="1" lang="en-US" altLang="ja-JP" sz="2200" b="1" dirty="0">
              <a:solidFill>
                <a:srgbClr val="00B050"/>
              </a:solidFill>
              <a:latin typeface="Times New Roman" panose="02020603050405020304" pitchFamily="18" charset="0"/>
              <a:ea typeface="ＭＳ 明朝" panose="02020609040205080304" pitchFamily="17" charset="-128"/>
              <a:cs typeface="Times New Roman" panose="02020603050405020304" pitchFamily="18" charset="0"/>
            </a:endParaRPr>
          </a:p>
          <a:p>
            <a:pPr>
              <a:tabLst>
                <a:tab pos="1438275" algn="l"/>
              </a:tabLst>
            </a:pPr>
            <a:r>
              <a:rPr lang="ja-JP" altLang="en-US" sz="2000" dirty="0">
                <a:latin typeface="Times New Roman" panose="02020603050405020304" pitchFamily="18" charset="0"/>
                <a:ea typeface="ＭＳ 明朝" panose="02020609040205080304" pitchFamily="17" charset="-128"/>
                <a:cs typeface="Times New Roman" panose="02020603050405020304" pitchFamily="18" charset="0"/>
              </a:rPr>
              <a:t>　</a:t>
            </a:r>
            <a:r>
              <a:rPr lang="en-US" altLang="ja-JP" sz="2000" dirty="0">
                <a:latin typeface="Times New Roman" panose="02020603050405020304" pitchFamily="18" charset="0"/>
                <a:ea typeface="ＭＳ 明朝" panose="02020609040205080304" pitchFamily="17" charset="-128"/>
                <a:cs typeface="Times New Roman" panose="02020603050405020304" pitchFamily="18" charset="0"/>
              </a:rPr>
              <a:t>deuteron	</a:t>
            </a:r>
            <a:r>
              <a:rPr lang="ja-JP" altLang="en-US" sz="2000" dirty="0">
                <a:latin typeface="Times New Roman" panose="02020603050405020304" pitchFamily="18" charset="0"/>
                <a:ea typeface="ＭＳ 明朝" panose="02020609040205080304" pitchFamily="17" charset="-128"/>
                <a:cs typeface="Times New Roman" panose="02020603050405020304" pitchFamily="18" charset="0"/>
              </a:rPr>
              <a:t>・・・ </a:t>
            </a:r>
            <a:r>
              <a:rPr lang="en-US" altLang="ja-JP" sz="2000" dirty="0">
                <a:latin typeface="Times New Roman" panose="02020603050405020304" pitchFamily="18" charset="0"/>
                <a:ea typeface="ＭＳ 明朝" panose="02020609040205080304" pitchFamily="17" charset="-128"/>
                <a:cs typeface="Times New Roman" panose="02020603050405020304" pitchFamily="18" charset="0"/>
              </a:rPr>
              <a:t>10 %</a:t>
            </a:r>
          </a:p>
          <a:p>
            <a:pPr>
              <a:tabLst>
                <a:tab pos="1438275" algn="l"/>
              </a:tabLst>
            </a:pPr>
            <a:r>
              <a:rPr kumimoji="1" lang="ja-JP" altLang="en-US" sz="2000" dirty="0">
                <a:latin typeface="Times New Roman" panose="02020603050405020304" pitchFamily="18" charset="0"/>
                <a:ea typeface="ＭＳ 明朝" panose="02020609040205080304" pitchFamily="17" charset="-128"/>
                <a:cs typeface="Times New Roman" panose="02020603050405020304" pitchFamily="18" charset="0"/>
              </a:rPr>
              <a:t>　</a:t>
            </a:r>
            <a:r>
              <a:rPr kumimoji="1" lang="en-US" altLang="ja-JP" sz="2000" dirty="0">
                <a:latin typeface="Times New Roman" panose="02020603050405020304" pitchFamily="18" charset="0"/>
                <a:ea typeface="ＭＳ 明朝" panose="02020609040205080304" pitchFamily="17" charset="-128"/>
                <a:cs typeface="Times New Roman" panose="02020603050405020304" pitchFamily="18" charset="0"/>
              </a:rPr>
              <a:t>triton</a:t>
            </a:r>
            <a:r>
              <a:rPr kumimoji="1" lang="ja-JP" altLang="en-US" sz="2000" dirty="0">
                <a:latin typeface="Times New Roman" panose="02020603050405020304" pitchFamily="18" charset="0"/>
                <a:ea typeface="ＭＳ 明朝" panose="02020609040205080304" pitchFamily="17" charset="-128"/>
                <a:cs typeface="Times New Roman" panose="02020603050405020304" pitchFamily="18" charset="0"/>
              </a:rPr>
              <a:t>　</a:t>
            </a:r>
            <a:r>
              <a:rPr kumimoji="1" lang="en-US" altLang="ja-JP" sz="2000" dirty="0">
                <a:latin typeface="Times New Roman" panose="02020603050405020304" pitchFamily="18" charset="0"/>
                <a:ea typeface="ＭＳ 明朝" panose="02020609040205080304" pitchFamily="17" charset="-128"/>
                <a:cs typeface="Times New Roman" panose="02020603050405020304" pitchFamily="18" charset="0"/>
              </a:rPr>
              <a:t>	</a:t>
            </a:r>
            <a:r>
              <a:rPr lang="ja-JP" altLang="en-US" sz="2000" dirty="0">
                <a:latin typeface="Times New Roman" panose="02020603050405020304" pitchFamily="18" charset="0"/>
                <a:ea typeface="ＭＳ 明朝" panose="02020609040205080304" pitchFamily="17" charset="-128"/>
                <a:cs typeface="Times New Roman" panose="02020603050405020304" pitchFamily="18" charset="0"/>
              </a:rPr>
              <a:t>・・・ </a:t>
            </a:r>
            <a:r>
              <a:rPr lang="en-US" altLang="ja-JP" sz="2000" dirty="0">
                <a:latin typeface="Times New Roman" panose="02020603050405020304" pitchFamily="18" charset="0"/>
                <a:ea typeface="ＭＳ 明朝" panose="02020609040205080304" pitchFamily="17" charset="-128"/>
                <a:cs typeface="Times New Roman" panose="02020603050405020304" pitchFamily="18" charset="0"/>
              </a:rPr>
              <a:t>10 %</a:t>
            </a:r>
          </a:p>
          <a:p>
            <a:pPr>
              <a:tabLst>
                <a:tab pos="1438275" algn="l"/>
              </a:tabLst>
            </a:pPr>
            <a:r>
              <a:rPr kumimoji="1" lang="ja-JP" altLang="en-US" sz="2000" dirty="0">
                <a:latin typeface="Times New Roman" panose="02020603050405020304" pitchFamily="18" charset="0"/>
                <a:ea typeface="ＭＳ 明朝" panose="02020609040205080304" pitchFamily="17" charset="-128"/>
                <a:cs typeface="Times New Roman" panose="02020603050405020304" pitchFamily="18" charset="0"/>
              </a:rPr>
              <a:t>　</a:t>
            </a:r>
            <a:r>
              <a:rPr kumimoji="1" lang="en-US" altLang="ja-JP" sz="2000" baseline="30000" dirty="0">
                <a:latin typeface="Times New Roman" panose="02020603050405020304" pitchFamily="18" charset="0"/>
                <a:ea typeface="ＭＳ 明朝" panose="02020609040205080304" pitchFamily="17" charset="-128"/>
                <a:cs typeface="Times New Roman" panose="02020603050405020304" pitchFamily="18" charset="0"/>
              </a:rPr>
              <a:t>3</a:t>
            </a:r>
            <a:r>
              <a:rPr kumimoji="1" lang="en-US" altLang="ja-JP" sz="2000" dirty="0">
                <a:latin typeface="Times New Roman" panose="02020603050405020304" pitchFamily="18" charset="0"/>
                <a:ea typeface="ＭＳ 明朝" panose="02020609040205080304" pitchFamily="17" charset="-128"/>
                <a:cs typeface="Times New Roman" panose="02020603050405020304" pitchFamily="18" charset="0"/>
              </a:rPr>
              <a:t>He</a:t>
            </a:r>
            <a:r>
              <a:rPr kumimoji="1" lang="ja-JP" altLang="en-US" sz="2000" dirty="0">
                <a:latin typeface="Times New Roman" panose="02020603050405020304" pitchFamily="18" charset="0"/>
                <a:ea typeface="ＭＳ 明朝" panose="02020609040205080304" pitchFamily="17" charset="-128"/>
                <a:cs typeface="Times New Roman" panose="02020603050405020304" pitchFamily="18" charset="0"/>
              </a:rPr>
              <a:t>　</a:t>
            </a:r>
            <a:r>
              <a:rPr kumimoji="1" lang="en-US" altLang="ja-JP" sz="2000" dirty="0">
                <a:latin typeface="Times New Roman" panose="02020603050405020304" pitchFamily="18" charset="0"/>
                <a:ea typeface="ＭＳ 明朝" panose="02020609040205080304" pitchFamily="17" charset="-128"/>
                <a:cs typeface="Times New Roman" panose="02020603050405020304" pitchFamily="18" charset="0"/>
              </a:rPr>
              <a:t>	</a:t>
            </a:r>
            <a:r>
              <a:rPr kumimoji="1" lang="ja-JP" altLang="en-US" sz="2000" dirty="0">
                <a:latin typeface="Times New Roman" panose="02020603050405020304" pitchFamily="18" charset="0"/>
                <a:ea typeface="ＭＳ 明朝" panose="02020609040205080304" pitchFamily="17" charset="-128"/>
                <a:cs typeface="Times New Roman" panose="02020603050405020304" pitchFamily="18" charset="0"/>
              </a:rPr>
              <a:t>・・・ </a:t>
            </a:r>
            <a:r>
              <a:rPr kumimoji="1" lang="en-US" altLang="ja-JP" sz="2000" dirty="0">
                <a:latin typeface="Times New Roman" panose="02020603050405020304" pitchFamily="18" charset="0"/>
                <a:ea typeface="ＭＳ 明朝" panose="02020609040205080304" pitchFamily="17" charset="-128"/>
                <a:cs typeface="Times New Roman" panose="02020603050405020304" pitchFamily="18" charset="0"/>
              </a:rPr>
              <a:t>10 %</a:t>
            </a:r>
          </a:p>
          <a:p>
            <a:pPr>
              <a:tabLst>
                <a:tab pos="1438275" algn="l"/>
              </a:tabLst>
            </a:pPr>
            <a:r>
              <a:rPr lang="ja-JP" altLang="en-US" sz="2000" dirty="0">
                <a:latin typeface="Times New Roman" panose="02020603050405020304" pitchFamily="18" charset="0"/>
                <a:ea typeface="ＭＳ 明朝" panose="02020609040205080304" pitchFamily="17" charset="-128"/>
                <a:cs typeface="Times New Roman" panose="02020603050405020304" pitchFamily="18" charset="0"/>
              </a:rPr>
              <a:t>　</a:t>
            </a:r>
            <a:r>
              <a:rPr lang="en-US" altLang="ja-JP" sz="2000" dirty="0">
                <a:latin typeface="Times New Roman" panose="02020603050405020304" pitchFamily="18" charset="0"/>
                <a:ea typeface="ＭＳ 明朝" panose="02020609040205080304" pitchFamily="17" charset="-128"/>
                <a:cs typeface="Times New Roman" panose="02020603050405020304" pitchFamily="18" charset="0"/>
              </a:rPr>
              <a:t>α</a:t>
            </a:r>
            <a:r>
              <a:rPr lang="ja-JP" altLang="en-US" sz="2000" dirty="0">
                <a:latin typeface="Times New Roman" panose="02020603050405020304" pitchFamily="18" charset="0"/>
                <a:ea typeface="ＭＳ 明朝" panose="02020609040205080304" pitchFamily="17" charset="-128"/>
                <a:cs typeface="Times New Roman" panose="02020603050405020304" pitchFamily="18" charset="0"/>
              </a:rPr>
              <a:t>粒子</a:t>
            </a:r>
            <a:r>
              <a:rPr lang="en-US" altLang="ja-JP" sz="2000" dirty="0">
                <a:latin typeface="Times New Roman" panose="02020603050405020304" pitchFamily="18" charset="0"/>
                <a:ea typeface="ＭＳ 明朝" panose="02020609040205080304" pitchFamily="17" charset="-128"/>
                <a:cs typeface="Times New Roman" panose="02020603050405020304" pitchFamily="18" charset="0"/>
              </a:rPr>
              <a:t>	</a:t>
            </a:r>
            <a:r>
              <a:rPr lang="ja-JP" altLang="en-US" sz="2000" dirty="0">
                <a:latin typeface="Times New Roman" panose="02020603050405020304" pitchFamily="18" charset="0"/>
                <a:ea typeface="ＭＳ 明朝" panose="02020609040205080304" pitchFamily="17" charset="-128"/>
                <a:cs typeface="Times New Roman" panose="02020603050405020304" pitchFamily="18" charset="0"/>
              </a:rPr>
              <a:t>・・・ </a:t>
            </a:r>
            <a:r>
              <a:rPr lang="en-US" altLang="ja-JP" sz="2000" dirty="0">
                <a:latin typeface="Times New Roman" panose="02020603050405020304" pitchFamily="18" charset="0"/>
                <a:ea typeface="ＭＳ 明朝" panose="02020609040205080304" pitchFamily="17" charset="-128"/>
                <a:cs typeface="Times New Roman" panose="02020603050405020304" pitchFamily="18" charset="0"/>
              </a:rPr>
              <a:t>20 %</a:t>
            </a:r>
            <a:endParaRPr kumimoji="1" lang="ja-JP" altLang="en-US" sz="2000" dirty="0">
              <a:latin typeface="Times New Roman" panose="02020603050405020304" pitchFamily="18" charset="0"/>
              <a:ea typeface="ＭＳ 明朝" panose="02020609040205080304" pitchFamily="17" charset="-128"/>
              <a:cs typeface="Times New Roman" panose="02020603050405020304" pitchFamily="18" charset="0"/>
            </a:endParaRPr>
          </a:p>
        </p:txBody>
      </p:sp>
    </p:spTree>
    <p:extLst>
      <p:ext uri="{BB962C8B-B14F-4D97-AF65-F5344CB8AC3E}">
        <p14:creationId xmlns:p14="http://schemas.microsoft.com/office/powerpoint/2010/main" val="1548690542"/>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テキスト ボックス 2">
            <a:extLst>
              <a:ext uri="{FF2B5EF4-FFF2-40B4-BE49-F238E27FC236}">
                <a16:creationId xmlns:a16="http://schemas.microsoft.com/office/drawing/2014/main" id="{26518104-C267-D033-3AD6-B0EC4D960E0F}"/>
              </a:ext>
            </a:extLst>
          </p:cNvPr>
          <p:cNvSpPr txBox="1"/>
          <p:nvPr/>
        </p:nvSpPr>
        <p:spPr>
          <a:xfrm>
            <a:off x="460800" y="914400"/>
            <a:ext cx="7089168" cy="646331"/>
          </a:xfrm>
          <a:prstGeom prst="rect">
            <a:avLst/>
          </a:prstGeom>
          <a:noFill/>
        </p:spPr>
        <p:txBody>
          <a:bodyPr wrap="square" rtlCol="0">
            <a:spAutoFit/>
          </a:bodyPr>
          <a:lstStyle/>
          <a:p>
            <a:r>
              <a:rPr kumimoji="1" lang="ja-JP" altLang="en-US" sz="3600" dirty="0">
                <a:latin typeface="ＭＳ ゴシック" panose="020B0609070205080204" pitchFamily="49" charset="-128"/>
                <a:ea typeface="ＭＳ ゴシック" panose="020B0609070205080204" pitchFamily="49" charset="-128"/>
              </a:rPr>
              <a:t>カスケード過程</a:t>
            </a:r>
          </a:p>
        </p:txBody>
      </p:sp>
      <mc:AlternateContent xmlns:mc="http://schemas.openxmlformats.org/markup-compatibility/2006" xmlns:a14="http://schemas.microsoft.com/office/drawing/2010/main">
        <mc:Choice Requires="a14">
          <p:sp>
            <p:nvSpPr>
              <p:cNvPr id="5" name="テキスト ボックス 4">
                <a:extLst>
                  <a:ext uri="{FF2B5EF4-FFF2-40B4-BE49-F238E27FC236}">
                    <a16:creationId xmlns:a16="http://schemas.microsoft.com/office/drawing/2014/main" id="{4644B745-3E14-F3B6-7768-80C583C9CFCC}"/>
                  </a:ext>
                </a:extLst>
              </p:cNvPr>
              <p:cNvSpPr txBox="1"/>
              <p:nvPr/>
            </p:nvSpPr>
            <p:spPr>
              <a:xfrm>
                <a:off x="426377" y="1822889"/>
                <a:ext cx="8291245" cy="4783361"/>
              </a:xfrm>
              <a:prstGeom prst="rect">
                <a:avLst/>
              </a:prstGeom>
              <a:noFill/>
            </p:spPr>
            <p:txBody>
              <a:bodyPr wrap="square" rtlCol="0">
                <a:spAutoFit/>
              </a:bodyPr>
              <a:lstStyle/>
              <a:p>
                <a:r>
                  <a:rPr kumimoji="1" lang="en-US" altLang="ja-JP" sz="2000" b="1" dirty="0">
                    <a:latin typeface="Times New Roman" panose="02020603050405020304" pitchFamily="18" charset="0"/>
                    <a:ea typeface="ＭＳ 明朝" panose="02020609040205080304" pitchFamily="17" charset="-128"/>
                    <a:cs typeface="Times New Roman" panose="02020603050405020304" pitchFamily="18" charset="0"/>
                  </a:rPr>
                  <a:t>INC</a:t>
                </a:r>
                <a:r>
                  <a:rPr kumimoji="1" lang="ja-JP" altLang="en-US" sz="2000" b="1" dirty="0">
                    <a:latin typeface="Times New Roman" panose="02020603050405020304" pitchFamily="18" charset="0"/>
                    <a:ea typeface="ＭＳ 明朝" panose="02020609040205080304" pitchFamily="17" charset="-128"/>
                    <a:cs typeface="Times New Roman" panose="02020603050405020304" pitchFamily="18" charset="0"/>
                  </a:rPr>
                  <a:t>模型では標的核は密度分布を持った核子の集合体</a:t>
                </a:r>
                <a:endParaRPr kumimoji="1" lang="en-US" altLang="ja-JP" sz="2000" b="1" dirty="0">
                  <a:latin typeface="Times New Roman" panose="02020603050405020304" pitchFamily="18" charset="0"/>
                  <a:ea typeface="ＭＳ 明朝" panose="02020609040205080304" pitchFamily="17" charset="-128"/>
                  <a:cs typeface="Times New Roman" panose="02020603050405020304" pitchFamily="18" charset="0"/>
                </a:endParaRPr>
              </a:p>
              <a:p>
                <a:r>
                  <a:rPr kumimoji="1" lang="ja-JP" altLang="en-US" sz="2000" b="1" dirty="0">
                    <a:latin typeface="Times New Roman" panose="02020603050405020304" pitchFamily="18" charset="0"/>
                    <a:ea typeface="ＭＳ 明朝" panose="02020609040205080304" pitchFamily="17" charset="-128"/>
                    <a:cs typeface="Times New Roman" panose="02020603050405020304" pitchFamily="18" charset="0"/>
                  </a:rPr>
                  <a:t>　　↓</a:t>
                </a:r>
                <a:endParaRPr kumimoji="1" lang="en-US" altLang="ja-JP" sz="2000" b="1" dirty="0">
                  <a:latin typeface="Times New Roman" panose="02020603050405020304" pitchFamily="18" charset="0"/>
                  <a:ea typeface="ＭＳ 明朝" panose="02020609040205080304" pitchFamily="17" charset="-128"/>
                  <a:cs typeface="Times New Roman" panose="02020603050405020304" pitchFamily="18" charset="0"/>
                </a:endParaRPr>
              </a:p>
              <a:p>
                <a:r>
                  <a:rPr kumimoji="1" lang="ja-JP" altLang="en-US" sz="2000" b="1" dirty="0">
                    <a:latin typeface="Times New Roman" panose="02020603050405020304" pitchFamily="18" charset="0"/>
                    <a:ea typeface="ＭＳ 明朝" panose="02020609040205080304" pitchFamily="17" charset="-128"/>
                    <a:cs typeface="Times New Roman" panose="02020603050405020304" pitchFamily="18" charset="0"/>
                  </a:rPr>
                  <a:t>入射粒子は核内での運動に伴い核内核子との散乱を繰り返す</a:t>
                </a:r>
                <a:endParaRPr kumimoji="1" lang="en-US" altLang="ja-JP" sz="2000" b="1" dirty="0">
                  <a:latin typeface="Times New Roman" panose="02020603050405020304" pitchFamily="18" charset="0"/>
                  <a:ea typeface="ＭＳ 明朝" panose="02020609040205080304" pitchFamily="17" charset="-128"/>
                  <a:cs typeface="Times New Roman" panose="02020603050405020304" pitchFamily="18" charset="0"/>
                </a:endParaRPr>
              </a:p>
              <a:p>
                <a:endParaRPr kumimoji="1" lang="en-US" altLang="ja-JP" sz="2000" b="1" dirty="0">
                  <a:latin typeface="Times New Roman" panose="02020603050405020304" pitchFamily="18" charset="0"/>
                  <a:ea typeface="ＭＳ 明朝" panose="02020609040205080304" pitchFamily="17" charset="-128"/>
                  <a:cs typeface="Times New Roman" panose="02020603050405020304" pitchFamily="18" charset="0"/>
                </a:endParaRPr>
              </a:p>
              <a:p>
                <a:r>
                  <a:rPr kumimoji="1" lang="ja-JP" altLang="en-US" sz="2000" b="1" dirty="0">
                    <a:solidFill>
                      <a:srgbClr val="00B050"/>
                    </a:solidFill>
                    <a:latin typeface="Times New Roman" panose="02020603050405020304" pitchFamily="18" charset="0"/>
                    <a:ea typeface="ＭＳ 明朝" panose="02020609040205080304" pitchFamily="17" charset="-128"/>
                    <a:cs typeface="Times New Roman" panose="02020603050405020304" pitchFamily="18" charset="0"/>
                  </a:rPr>
                  <a:t>核子</a:t>
                </a:r>
                <a:r>
                  <a:rPr kumimoji="1" lang="en-US" altLang="ja-JP" sz="2000" b="1" dirty="0">
                    <a:solidFill>
                      <a:srgbClr val="00B050"/>
                    </a:solidFill>
                    <a:latin typeface="Times New Roman" panose="02020603050405020304" pitchFamily="18" charset="0"/>
                    <a:ea typeface="ＭＳ 明朝" panose="02020609040205080304" pitchFamily="17" charset="-128"/>
                    <a:cs typeface="Times New Roman" panose="02020603050405020304" pitchFamily="18" charset="0"/>
                  </a:rPr>
                  <a:t>-</a:t>
                </a:r>
                <a:r>
                  <a:rPr kumimoji="1" lang="ja-JP" altLang="en-US" sz="2000" b="1" dirty="0">
                    <a:solidFill>
                      <a:srgbClr val="00B050"/>
                    </a:solidFill>
                    <a:latin typeface="Times New Roman" panose="02020603050405020304" pitchFamily="18" charset="0"/>
                    <a:ea typeface="ＭＳ 明朝" panose="02020609040205080304" pitchFamily="17" charset="-128"/>
                    <a:cs typeface="Times New Roman" panose="02020603050405020304" pitchFamily="18" charset="0"/>
                  </a:rPr>
                  <a:t>核子衝突</a:t>
                </a:r>
                <a:endParaRPr kumimoji="1" lang="en-US" altLang="ja-JP" sz="2000" b="1" dirty="0">
                  <a:solidFill>
                    <a:srgbClr val="00B050"/>
                  </a:solidFill>
                  <a:latin typeface="Times New Roman" panose="02020603050405020304" pitchFamily="18" charset="0"/>
                  <a:ea typeface="ＭＳ 明朝" panose="02020609040205080304" pitchFamily="17" charset="-128"/>
                  <a:cs typeface="Times New Roman" panose="02020603050405020304" pitchFamily="18" charset="0"/>
                </a:endParaRPr>
              </a:p>
              <a:p>
                <a:r>
                  <a:rPr kumimoji="1" lang="ja-JP" altLang="en-US" sz="2000" b="1" dirty="0">
                    <a:latin typeface="Times New Roman" panose="02020603050405020304" pitchFamily="18" charset="0"/>
                    <a:ea typeface="ＭＳ 明朝" panose="02020609040205080304" pitchFamily="17" charset="-128"/>
                    <a:cs typeface="Times New Roman" panose="02020603050405020304" pitchFamily="18" charset="0"/>
                  </a:rPr>
                  <a:t>衝突判定には衝突に関与する</a:t>
                </a:r>
                <a:r>
                  <a:rPr kumimoji="1" lang="en-US" altLang="ja-JP" sz="2000" b="1" dirty="0">
                    <a:latin typeface="Times New Roman" panose="02020603050405020304" pitchFamily="18" charset="0"/>
                    <a:ea typeface="ＭＳ 明朝" panose="02020609040205080304" pitchFamily="17" charset="-128"/>
                    <a:cs typeface="Times New Roman" panose="02020603050405020304" pitchFamily="18" charset="0"/>
                  </a:rPr>
                  <a:t>2</a:t>
                </a:r>
                <a:r>
                  <a:rPr kumimoji="1" lang="ja-JP" altLang="en-US" sz="2000" b="1" dirty="0">
                    <a:latin typeface="Times New Roman" panose="02020603050405020304" pitchFamily="18" charset="0"/>
                    <a:ea typeface="ＭＳ 明朝" panose="02020609040205080304" pitchFamily="17" charset="-128"/>
                    <a:cs typeface="Times New Roman" panose="02020603050405020304" pitchFamily="18" charset="0"/>
                  </a:rPr>
                  <a:t>粒子の位置関係のみを用いる</a:t>
                </a:r>
                <a:endParaRPr kumimoji="1" lang="en-US" altLang="ja-JP" sz="2000" b="1" dirty="0">
                  <a:latin typeface="Times New Roman" panose="02020603050405020304" pitchFamily="18" charset="0"/>
                  <a:ea typeface="ＭＳ 明朝" panose="02020609040205080304" pitchFamily="17" charset="-128"/>
                  <a:cs typeface="Times New Roman" panose="02020603050405020304" pitchFamily="18" charset="0"/>
                </a:endParaRPr>
              </a:p>
              <a:p>
                <a:pPr/>
                <a14:m>
                  <m:oMathPara xmlns:m="http://schemas.openxmlformats.org/officeDocument/2006/math">
                    <m:oMathParaPr>
                      <m:jc m:val="centerGroup"/>
                    </m:oMathParaPr>
                    <m:oMath xmlns:m="http://schemas.openxmlformats.org/officeDocument/2006/math">
                      <m:sSub>
                        <m:sSubPr>
                          <m:ctrlPr>
                            <a:rPr kumimoji="1" lang="en-US" altLang="ja-JP" sz="2000" b="1" i="1" smtClean="0">
                              <a:latin typeface="Cambria Math" panose="02040503050406030204" pitchFamily="18" charset="0"/>
                            </a:rPr>
                          </m:ctrlPr>
                        </m:sSubPr>
                        <m:e>
                          <m:r>
                            <a:rPr kumimoji="1" lang="en-US" altLang="ja-JP" sz="2000" b="1" i="1" smtClean="0">
                              <a:latin typeface="Cambria Math" panose="02040503050406030204" pitchFamily="18" charset="0"/>
                            </a:rPr>
                            <m:t>𝒓</m:t>
                          </m:r>
                        </m:e>
                        <m:sub>
                          <m:r>
                            <a:rPr kumimoji="1" lang="en-US" altLang="ja-JP" sz="2000" b="1" i="1" smtClean="0">
                              <a:latin typeface="Cambria Math" panose="02040503050406030204" pitchFamily="18" charset="0"/>
                            </a:rPr>
                            <m:t>𝒊𝒋</m:t>
                          </m:r>
                        </m:sub>
                      </m:sSub>
                      <m:r>
                        <a:rPr kumimoji="1" lang="en-US" altLang="ja-JP" sz="2000" b="1" i="1" smtClean="0">
                          <a:latin typeface="Cambria Math" panose="02040503050406030204" pitchFamily="18" charset="0"/>
                          <a:ea typeface="Cambria Math" panose="02040503050406030204" pitchFamily="18" charset="0"/>
                        </a:rPr>
                        <m:t>&lt;</m:t>
                      </m:r>
                      <m:rad>
                        <m:radPr>
                          <m:degHide m:val="on"/>
                          <m:ctrlPr>
                            <a:rPr kumimoji="1" lang="en-US" altLang="ja-JP" sz="2000" b="1" i="1" smtClean="0">
                              <a:latin typeface="Cambria Math" panose="02040503050406030204" pitchFamily="18" charset="0"/>
                              <a:ea typeface="Cambria Math" panose="02040503050406030204" pitchFamily="18" charset="0"/>
                            </a:rPr>
                          </m:ctrlPr>
                        </m:radPr>
                        <m:deg/>
                        <m:e>
                          <m:r>
                            <a:rPr kumimoji="1" lang="ja-JP" altLang="en-US" sz="2000" b="1" i="1" smtClean="0">
                              <a:latin typeface="Cambria Math" panose="02040503050406030204" pitchFamily="18" charset="0"/>
                              <a:ea typeface="Cambria Math" panose="02040503050406030204" pitchFamily="18" charset="0"/>
                            </a:rPr>
                            <m:t>𝝈</m:t>
                          </m:r>
                          <m:r>
                            <a:rPr kumimoji="1" lang="en-US" altLang="ja-JP" sz="2000" b="1" i="1" smtClean="0">
                              <a:latin typeface="Cambria Math" panose="02040503050406030204" pitchFamily="18" charset="0"/>
                              <a:ea typeface="Cambria Math" panose="02040503050406030204" pitchFamily="18" charset="0"/>
                            </a:rPr>
                            <m:t>/</m:t>
                          </m:r>
                          <m:r>
                            <a:rPr kumimoji="1" lang="ja-JP" altLang="en-US" sz="2000" b="1" i="1" smtClean="0">
                              <a:latin typeface="Cambria Math" panose="02040503050406030204" pitchFamily="18" charset="0"/>
                              <a:ea typeface="Cambria Math" panose="02040503050406030204" pitchFamily="18" charset="0"/>
                            </a:rPr>
                            <m:t>𝝅</m:t>
                          </m:r>
                        </m:e>
                      </m:rad>
                    </m:oMath>
                  </m:oMathPara>
                </a14:m>
                <a:endParaRPr kumimoji="1" lang="en-US" altLang="ja-JP" sz="2000" b="1" dirty="0">
                  <a:latin typeface="Times New Roman" panose="02020603050405020304" pitchFamily="18" charset="0"/>
                  <a:ea typeface="ＭＳ 明朝" panose="02020609040205080304" pitchFamily="17" charset="-128"/>
                  <a:cs typeface="Times New Roman" panose="02020603050405020304" pitchFamily="18" charset="0"/>
                </a:endParaRPr>
              </a:p>
              <a:p>
                <a:r>
                  <a:rPr kumimoji="1" lang="ja-JP" altLang="en-US" sz="2000" b="1" dirty="0">
                    <a:latin typeface="Times New Roman" panose="02020603050405020304" pitchFamily="18" charset="0"/>
                    <a:ea typeface="ＭＳ 明朝" panose="02020609040205080304" pitchFamily="17" charset="-128"/>
                    <a:cs typeface="Times New Roman" panose="02020603050405020304" pitchFamily="18" charset="0"/>
                  </a:rPr>
                  <a:t>核子</a:t>
                </a:r>
                <a:r>
                  <a:rPr kumimoji="1" lang="en-US" altLang="ja-JP" sz="2000" b="1" dirty="0">
                    <a:latin typeface="Times New Roman" panose="02020603050405020304" pitchFamily="18" charset="0"/>
                    <a:ea typeface="ＭＳ 明朝" panose="02020609040205080304" pitchFamily="17" charset="-128"/>
                    <a:cs typeface="Times New Roman" panose="02020603050405020304" pitchFamily="18" charset="0"/>
                  </a:rPr>
                  <a:t>-</a:t>
                </a:r>
                <a:r>
                  <a:rPr kumimoji="1" lang="ja-JP" altLang="en-US" sz="2000" b="1" dirty="0">
                    <a:latin typeface="Times New Roman" panose="02020603050405020304" pitchFamily="18" charset="0"/>
                    <a:ea typeface="ＭＳ 明朝" panose="02020609040205080304" pitchFamily="17" charset="-128"/>
                    <a:cs typeface="Times New Roman" panose="02020603050405020304" pitchFamily="18" charset="0"/>
                  </a:rPr>
                  <a:t>核子断面積には</a:t>
                </a:r>
                <a:r>
                  <a:rPr kumimoji="1" lang="en-US" altLang="ja-JP" sz="2000" b="1" dirty="0" err="1">
                    <a:latin typeface="Times New Roman" panose="02020603050405020304" pitchFamily="18" charset="0"/>
                    <a:ea typeface="ＭＳ 明朝" panose="02020609040205080304" pitchFamily="17" charset="-128"/>
                    <a:cs typeface="Times New Roman" panose="02020603050405020304" pitchFamily="18" charset="0"/>
                  </a:rPr>
                  <a:t>Cugnon</a:t>
                </a:r>
                <a:r>
                  <a:rPr kumimoji="1" lang="ja-JP" altLang="en-US" sz="2000" b="1" dirty="0">
                    <a:latin typeface="Times New Roman" panose="02020603050405020304" pitchFamily="18" charset="0"/>
                    <a:ea typeface="ＭＳ 明朝" panose="02020609040205080304" pitchFamily="17" charset="-128"/>
                    <a:cs typeface="Times New Roman" panose="02020603050405020304" pitchFamily="18" charset="0"/>
                  </a:rPr>
                  <a:t>の式を用いる</a:t>
                </a:r>
                <a:endParaRPr kumimoji="1" lang="en-US" altLang="ja-JP" sz="2000" b="1" dirty="0">
                  <a:latin typeface="Times New Roman" panose="02020603050405020304" pitchFamily="18" charset="0"/>
                  <a:ea typeface="ＭＳ 明朝" panose="02020609040205080304" pitchFamily="17" charset="-128"/>
                  <a:cs typeface="Times New Roman" panose="02020603050405020304" pitchFamily="18" charset="0"/>
                </a:endParaRPr>
              </a:p>
              <a:p>
                <a:endParaRPr kumimoji="1" lang="en-US" altLang="ja-JP" sz="2000" b="1" dirty="0">
                  <a:latin typeface="Times New Roman" panose="02020603050405020304" pitchFamily="18" charset="0"/>
                  <a:ea typeface="ＭＳ 明朝" panose="02020609040205080304" pitchFamily="17" charset="-128"/>
                  <a:cs typeface="Times New Roman" panose="02020603050405020304" pitchFamily="18" charset="0"/>
                </a:endParaRPr>
              </a:p>
              <a:p>
                <a:r>
                  <a:rPr kumimoji="1" lang="ja-JP" altLang="en-US" sz="2000" b="1" dirty="0">
                    <a:solidFill>
                      <a:srgbClr val="00B050"/>
                    </a:solidFill>
                    <a:latin typeface="Times New Roman" panose="02020603050405020304" pitchFamily="18" charset="0"/>
                    <a:ea typeface="ＭＳ 明朝" panose="02020609040205080304" pitchFamily="17" charset="-128"/>
                    <a:cs typeface="Times New Roman" panose="02020603050405020304" pitchFamily="18" charset="0"/>
                  </a:rPr>
                  <a:t>複合粒子</a:t>
                </a:r>
                <a:r>
                  <a:rPr kumimoji="1" lang="en-US" altLang="ja-JP" sz="2000" b="1" dirty="0">
                    <a:solidFill>
                      <a:srgbClr val="00B050"/>
                    </a:solidFill>
                    <a:latin typeface="Times New Roman" panose="02020603050405020304" pitchFamily="18" charset="0"/>
                    <a:ea typeface="ＭＳ 明朝" panose="02020609040205080304" pitchFamily="17" charset="-128"/>
                    <a:cs typeface="Times New Roman" panose="02020603050405020304" pitchFamily="18" charset="0"/>
                  </a:rPr>
                  <a:t>-</a:t>
                </a:r>
                <a:r>
                  <a:rPr kumimoji="1" lang="ja-JP" altLang="en-US" sz="2000" b="1" dirty="0">
                    <a:solidFill>
                      <a:srgbClr val="00B050"/>
                    </a:solidFill>
                    <a:latin typeface="Times New Roman" panose="02020603050405020304" pitchFamily="18" charset="0"/>
                    <a:ea typeface="ＭＳ 明朝" panose="02020609040205080304" pitchFamily="17" charset="-128"/>
                    <a:cs typeface="Times New Roman" panose="02020603050405020304" pitchFamily="18" charset="0"/>
                  </a:rPr>
                  <a:t>核子衝突</a:t>
                </a:r>
                <a:endParaRPr kumimoji="1" lang="en-US" altLang="ja-JP" sz="2000" b="1" dirty="0">
                  <a:solidFill>
                    <a:srgbClr val="00B050"/>
                  </a:solidFill>
                  <a:latin typeface="Times New Roman" panose="02020603050405020304" pitchFamily="18" charset="0"/>
                  <a:ea typeface="ＭＳ 明朝" panose="02020609040205080304" pitchFamily="17" charset="-128"/>
                  <a:cs typeface="Times New Roman" panose="02020603050405020304" pitchFamily="18" charset="0"/>
                </a:endParaRPr>
              </a:p>
              <a:p>
                <a:r>
                  <a:rPr kumimoji="1" lang="ja-JP" altLang="en-US" sz="2000" b="1" dirty="0">
                    <a:latin typeface="Times New Roman" panose="02020603050405020304" pitchFamily="18" charset="0"/>
                    <a:ea typeface="ＭＳ 明朝" panose="02020609040205080304" pitchFamily="17" charset="-128"/>
                    <a:cs typeface="Times New Roman" panose="02020603050405020304" pitchFamily="18" charset="0"/>
                  </a:rPr>
                  <a:t>複合粒子内の代表となる</a:t>
                </a:r>
                <a:r>
                  <a:rPr kumimoji="1" lang="en-US" altLang="ja-JP" sz="2000" b="1" dirty="0">
                    <a:latin typeface="Times New Roman" panose="02020603050405020304" pitchFamily="18" charset="0"/>
                    <a:ea typeface="ＭＳ 明朝" panose="02020609040205080304" pitchFamily="17" charset="-128"/>
                    <a:cs typeface="Times New Roman" panose="02020603050405020304" pitchFamily="18" charset="0"/>
                  </a:rPr>
                  <a:t>1</a:t>
                </a:r>
                <a:r>
                  <a:rPr kumimoji="1" lang="ja-JP" altLang="en-US" sz="2000" b="1" dirty="0">
                    <a:latin typeface="Times New Roman" panose="02020603050405020304" pitchFamily="18" charset="0"/>
                    <a:ea typeface="ＭＳ 明朝" panose="02020609040205080304" pitchFamily="17" charset="-128"/>
                    <a:cs typeface="Times New Roman" panose="02020603050405020304" pitchFamily="18" charset="0"/>
                  </a:rPr>
                  <a:t>核子と標的核内核子による核子</a:t>
                </a:r>
                <a:r>
                  <a:rPr kumimoji="1" lang="en-US" altLang="ja-JP" sz="2000" b="1" dirty="0">
                    <a:latin typeface="Times New Roman" panose="02020603050405020304" pitchFamily="18" charset="0"/>
                    <a:ea typeface="ＭＳ 明朝" panose="02020609040205080304" pitchFamily="17" charset="-128"/>
                    <a:cs typeface="Times New Roman" panose="02020603050405020304" pitchFamily="18" charset="0"/>
                  </a:rPr>
                  <a:t>-</a:t>
                </a:r>
                <a:r>
                  <a:rPr kumimoji="1" lang="ja-JP" altLang="en-US" sz="2000" b="1" dirty="0">
                    <a:latin typeface="Times New Roman" panose="02020603050405020304" pitchFamily="18" charset="0"/>
                    <a:ea typeface="ＭＳ 明朝" panose="02020609040205080304" pitchFamily="17" charset="-128"/>
                    <a:cs typeface="Times New Roman" panose="02020603050405020304" pitchFamily="18" charset="0"/>
                  </a:rPr>
                  <a:t>核子衝突</a:t>
                </a:r>
                <a:endParaRPr kumimoji="1" lang="en-US" altLang="ja-JP" sz="2000" b="1" dirty="0">
                  <a:latin typeface="Times New Roman" panose="02020603050405020304" pitchFamily="18" charset="0"/>
                  <a:ea typeface="ＭＳ 明朝" panose="02020609040205080304" pitchFamily="17" charset="-128"/>
                  <a:cs typeface="Times New Roman" panose="02020603050405020304" pitchFamily="18" charset="0"/>
                </a:endParaRPr>
              </a:p>
              <a:p>
                <a:r>
                  <a:rPr kumimoji="1" lang="ja-JP" altLang="en-US" sz="2000" b="1" dirty="0">
                    <a:latin typeface="Times New Roman" panose="02020603050405020304" pitchFamily="18" charset="0"/>
                    <a:ea typeface="ＭＳ 明朝" panose="02020609040205080304" pitchFamily="17" charset="-128"/>
                    <a:cs typeface="Times New Roman" panose="02020603050405020304" pitchFamily="18" charset="0"/>
                  </a:rPr>
                  <a:t>代表核子の運動量変化を複合粒子の運動量変化とみなす</a:t>
                </a:r>
                <a:endParaRPr kumimoji="1" lang="en-US" altLang="ja-JP" sz="2000" b="1" dirty="0">
                  <a:latin typeface="Times New Roman" panose="02020603050405020304" pitchFamily="18" charset="0"/>
                  <a:ea typeface="ＭＳ 明朝" panose="02020609040205080304" pitchFamily="17" charset="-128"/>
                  <a:cs typeface="Times New Roman" panose="02020603050405020304" pitchFamily="18" charset="0"/>
                </a:endParaRPr>
              </a:p>
              <a:p>
                <a:endParaRPr kumimoji="1" lang="en-US" altLang="ja-JP" sz="2000" b="1" dirty="0">
                  <a:latin typeface="Times New Roman" panose="02020603050405020304" pitchFamily="18" charset="0"/>
                  <a:ea typeface="ＭＳ 明朝" panose="02020609040205080304" pitchFamily="17" charset="-128"/>
                  <a:cs typeface="Times New Roman" panose="02020603050405020304" pitchFamily="18" charset="0"/>
                </a:endParaRPr>
              </a:p>
              <a:p>
                <a:r>
                  <a:rPr kumimoji="1" lang="en-US" altLang="ja-JP" sz="2000" b="1" dirty="0">
                    <a:solidFill>
                      <a:srgbClr val="00B050"/>
                    </a:solidFill>
                    <a:latin typeface="Times New Roman" panose="02020603050405020304" pitchFamily="18" charset="0"/>
                    <a:ea typeface="ＭＳ 明朝" panose="02020609040205080304" pitchFamily="17" charset="-128"/>
                    <a:cs typeface="Times New Roman" panose="02020603050405020304" pitchFamily="18" charset="0"/>
                  </a:rPr>
                  <a:t>Pauli Blocking</a:t>
                </a:r>
              </a:p>
              <a:p>
                <a:r>
                  <a:rPr kumimoji="1" lang="ja-JP" altLang="en-US" sz="2000" b="1" dirty="0">
                    <a:latin typeface="Times New Roman" panose="02020603050405020304" pitchFamily="18" charset="0"/>
                    <a:ea typeface="ＭＳ 明朝" panose="02020609040205080304" pitchFamily="17" charset="-128"/>
                    <a:cs typeface="Times New Roman" panose="02020603050405020304" pitchFamily="18" charset="0"/>
                  </a:rPr>
                  <a:t>衝突後、フェルミエネルギー以下となる核子が生じる衝突を禁止する</a:t>
                </a:r>
                <a:endParaRPr kumimoji="1" lang="en-US" altLang="ja-JP" sz="2000" b="1" dirty="0">
                  <a:latin typeface="Times New Roman" panose="02020603050405020304" pitchFamily="18" charset="0"/>
                  <a:ea typeface="ＭＳ 明朝" panose="02020609040205080304" pitchFamily="17" charset="-128"/>
                  <a:cs typeface="Times New Roman" panose="02020603050405020304" pitchFamily="18" charset="0"/>
                </a:endParaRPr>
              </a:p>
            </p:txBody>
          </p:sp>
        </mc:Choice>
        <mc:Fallback xmlns="">
          <p:sp>
            <p:nvSpPr>
              <p:cNvPr id="5" name="テキスト ボックス 4">
                <a:extLst>
                  <a:ext uri="{FF2B5EF4-FFF2-40B4-BE49-F238E27FC236}">
                    <a16:creationId xmlns:a16="http://schemas.microsoft.com/office/drawing/2014/main" id="{4644B745-3E14-F3B6-7768-80C583C9CFCC}"/>
                  </a:ext>
                </a:extLst>
              </p:cNvPr>
              <p:cNvSpPr txBox="1">
                <a:spLocks noRot="1" noChangeAspect="1" noMove="1" noResize="1" noEditPoints="1" noAdjustHandles="1" noChangeArrowheads="1" noChangeShapeType="1" noTextEdit="1"/>
              </p:cNvSpPr>
              <p:nvPr/>
            </p:nvSpPr>
            <p:spPr>
              <a:xfrm>
                <a:off x="426377" y="1822889"/>
                <a:ext cx="8291245" cy="4783361"/>
              </a:xfrm>
              <a:prstGeom prst="rect">
                <a:avLst/>
              </a:prstGeom>
              <a:blipFill>
                <a:blip r:embed="rId2"/>
                <a:stretch>
                  <a:fillRect l="-809" t="-892" b="-1146"/>
                </a:stretch>
              </a:blipFill>
            </p:spPr>
            <p:txBody>
              <a:bodyPr/>
              <a:lstStyle/>
              <a:p>
                <a:r>
                  <a:rPr lang="ja-JP" altLang="en-US">
                    <a:noFill/>
                  </a:rPr>
                  <a:t> </a:t>
                </a:r>
              </a:p>
            </p:txBody>
          </p:sp>
        </mc:Fallback>
      </mc:AlternateContent>
      <p:sp>
        <p:nvSpPr>
          <p:cNvPr id="4" name="スライド番号プレースホルダー 3">
            <a:extLst>
              <a:ext uri="{FF2B5EF4-FFF2-40B4-BE49-F238E27FC236}">
                <a16:creationId xmlns:a16="http://schemas.microsoft.com/office/drawing/2014/main" id="{1DA8A043-68E2-A582-4E75-103C19092A50}"/>
              </a:ext>
            </a:extLst>
          </p:cNvPr>
          <p:cNvSpPr>
            <a:spLocks noGrp="1"/>
          </p:cNvSpPr>
          <p:nvPr>
            <p:ph type="sldNum" sz="quarter" idx="11"/>
          </p:nvPr>
        </p:nvSpPr>
        <p:spPr/>
        <p:txBody>
          <a:bodyPr/>
          <a:lstStyle/>
          <a:p>
            <a:fld id="{2211DAF9-AAB5-44DD-A5E4-C4C1DB5B2C1E}" type="slidenum">
              <a:rPr kumimoji="1" lang="ja-JP" altLang="en-US" smtClean="0"/>
              <a:t>7</a:t>
            </a:fld>
            <a:endParaRPr kumimoji="1" lang="ja-JP" altLang="en-US"/>
          </a:p>
        </p:txBody>
      </p:sp>
    </p:spTree>
    <p:extLst>
      <p:ext uri="{BB962C8B-B14F-4D97-AF65-F5344CB8AC3E}">
        <p14:creationId xmlns:p14="http://schemas.microsoft.com/office/powerpoint/2010/main" val="2658060702"/>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テキスト ボックス 2">
            <a:extLst>
              <a:ext uri="{FF2B5EF4-FFF2-40B4-BE49-F238E27FC236}">
                <a16:creationId xmlns:a16="http://schemas.microsoft.com/office/drawing/2014/main" id="{26518104-C267-D033-3AD6-B0EC4D960E0F}"/>
              </a:ext>
            </a:extLst>
          </p:cNvPr>
          <p:cNvSpPr txBox="1"/>
          <p:nvPr/>
        </p:nvSpPr>
        <p:spPr>
          <a:xfrm>
            <a:off x="460800" y="914400"/>
            <a:ext cx="7089168" cy="646331"/>
          </a:xfrm>
          <a:prstGeom prst="rect">
            <a:avLst/>
          </a:prstGeom>
          <a:noFill/>
        </p:spPr>
        <p:txBody>
          <a:bodyPr wrap="square" rtlCol="0">
            <a:spAutoFit/>
          </a:bodyPr>
          <a:lstStyle/>
          <a:p>
            <a:r>
              <a:rPr kumimoji="1" lang="ja-JP" altLang="en-US" sz="3600" dirty="0">
                <a:latin typeface="ＭＳ ゴシック" panose="020B0609070205080204" pitchFamily="49" charset="-128"/>
                <a:ea typeface="ＭＳ ゴシック" panose="020B0609070205080204" pitchFamily="49" charset="-128"/>
              </a:rPr>
              <a:t>カスケード過程</a:t>
            </a:r>
          </a:p>
        </p:txBody>
      </p:sp>
      <p:sp>
        <p:nvSpPr>
          <p:cNvPr id="5" name="テキスト ボックス 4">
            <a:extLst>
              <a:ext uri="{FF2B5EF4-FFF2-40B4-BE49-F238E27FC236}">
                <a16:creationId xmlns:a16="http://schemas.microsoft.com/office/drawing/2014/main" id="{4644B745-3E14-F3B6-7768-80C583C9CFCC}"/>
              </a:ext>
            </a:extLst>
          </p:cNvPr>
          <p:cNvSpPr txBox="1"/>
          <p:nvPr/>
        </p:nvSpPr>
        <p:spPr>
          <a:xfrm>
            <a:off x="391360" y="1721071"/>
            <a:ext cx="8291245" cy="1928733"/>
          </a:xfrm>
          <a:prstGeom prst="rect">
            <a:avLst/>
          </a:prstGeom>
          <a:noFill/>
        </p:spPr>
        <p:txBody>
          <a:bodyPr wrap="square" rtlCol="0">
            <a:spAutoFit/>
          </a:bodyPr>
          <a:lstStyle/>
          <a:p>
            <a:r>
              <a:rPr lang="ja-JP" altLang="en-US" sz="2000" b="1" dirty="0">
                <a:solidFill>
                  <a:srgbClr val="00B050"/>
                </a:solidFill>
                <a:latin typeface="Times New Roman" panose="02020603050405020304" pitchFamily="18" charset="0"/>
                <a:ea typeface="ＭＳ 明朝" panose="02020609040205080304" pitchFamily="17" charset="-128"/>
                <a:cs typeface="Times New Roman" panose="02020603050405020304" pitchFamily="18" charset="0"/>
              </a:rPr>
              <a:t>外側への散乱（斥力効果）</a:t>
            </a:r>
            <a:endParaRPr lang="en-US" altLang="ja-JP" sz="2000" b="1" dirty="0">
              <a:solidFill>
                <a:srgbClr val="00B050"/>
              </a:solidFill>
              <a:latin typeface="Times New Roman" panose="02020603050405020304" pitchFamily="18" charset="0"/>
              <a:ea typeface="ＭＳ 明朝" panose="02020609040205080304" pitchFamily="17" charset="-128"/>
              <a:cs typeface="Times New Roman" panose="02020603050405020304" pitchFamily="18" charset="0"/>
            </a:endParaRPr>
          </a:p>
          <a:p>
            <a:endParaRPr lang="en-US" altLang="ja-JP" sz="2000" b="1" baseline="30000" dirty="0">
              <a:latin typeface="Times New Roman" panose="02020603050405020304" pitchFamily="18" charset="0"/>
              <a:ea typeface="ＭＳ 明朝" panose="02020609040205080304" pitchFamily="17" charset="-128"/>
              <a:cs typeface="Times New Roman" panose="02020603050405020304" pitchFamily="18" charset="0"/>
            </a:endParaRPr>
          </a:p>
          <a:p>
            <a:r>
              <a:rPr lang="en-US" altLang="ja-JP" sz="2000" b="1" baseline="30000" dirty="0">
                <a:latin typeface="Times New Roman" panose="02020603050405020304" pitchFamily="18" charset="0"/>
                <a:ea typeface="ＭＳ 明朝" panose="02020609040205080304" pitchFamily="17" charset="-128"/>
                <a:cs typeface="Times New Roman" panose="02020603050405020304" pitchFamily="18" charset="0"/>
              </a:rPr>
              <a:t>3</a:t>
            </a:r>
            <a:r>
              <a:rPr lang="en-US" altLang="ja-JP" sz="2000" b="1" dirty="0">
                <a:latin typeface="Times New Roman" panose="02020603050405020304" pitchFamily="18" charset="0"/>
                <a:ea typeface="ＭＳ 明朝" panose="02020609040205080304" pitchFamily="17" charset="-128"/>
                <a:cs typeface="Times New Roman" panose="02020603050405020304" pitchFamily="18" charset="0"/>
              </a:rPr>
              <a:t>He</a:t>
            </a:r>
            <a:r>
              <a:rPr lang="ja-JP" altLang="en-US" sz="2000" b="1" dirty="0">
                <a:latin typeface="Times New Roman" panose="02020603050405020304" pitchFamily="18" charset="0"/>
                <a:ea typeface="ＭＳ 明朝" panose="02020609040205080304" pitchFamily="17" charset="-128"/>
                <a:cs typeface="Times New Roman" panose="02020603050405020304" pitchFamily="18" charset="0"/>
              </a:rPr>
              <a:t>と</a:t>
            </a:r>
            <a:r>
              <a:rPr lang="el-GR" altLang="ja-JP" sz="2000" b="1" dirty="0">
                <a:latin typeface="Century" panose="02040604050505020304" pitchFamily="18" charset="0"/>
                <a:ea typeface="ＭＳ 明朝" panose="02020609040205080304" pitchFamily="17" charset="-128"/>
                <a:cs typeface="Times New Roman" panose="02020603050405020304" pitchFamily="18" charset="0"/>
              </a:rPr>
              <a:t>α</a:t>
            </a:r>
            <a:r>
              <a:rPr lang="ja-JP" altLang="en-US" sz="2000" b="1" dirty="0">
                <a:latin typeface="Century" panose="02040604050505020304" pitchFamily="18" charset="0"/>
                <a:ea typeface="ＭＳ 明朝" panose="02020609040205080304" pitchFamily="17" charset="-128"/>
                <a:cs typeface="Times New Roman" panose="02020603050405020304" pitchFamily="18" charset="0"/>
              </a:rPr>
              <a:t>粒子の衝突回数が非常に多く、その結果、低エネルギーの</a:t>
            </a:r>
            <a:r>
              <a:rPr lang="en-US" altLang="ja-JP" sz="2000" b="1" dirty="0">
                <a:latin typeface="Century" panose="02040604050505020304" pitchFamily="18" charset="0"/>
                <a:ea typeface="ＭＳ 明朝" panose="02020609040205080304" pitchFamily="17" charset="-128"/>
                <a:cs typeface="Times New Roman" panose="02020603050405020304" pitchFamily="18" charset="0"/>
              </a:rPr>
              <a:t>DDX</a:t>
            </a:r>
            <a:r>
              <a:rPr lang="ja-JP" altLang="en-US" sz="2000" b="1" dirty="0">
                <a:latin typeface="Century" panose="02040604050505020304" pitchFamily="18" charset="0"/>
                <a:ea typeface="ＭＳ 明朝" panose="02020609040205080304" pitchFamily="17" charset="-128"/>
                <a:cs typeface="Times New Roman" panose="02020603050405020304" pitchFamily="18" charset="0"/>
              </a:rPr>
              <a:t>において大きく過大評価</a:t>
            </a:r>
            <a:endParaRPr lang="en-US" altLang="ja-JP" sz="600" b="1" dirty="0">
              <a:latin typeface="Times New Roman" panose="02020603050405020304" pitchFamily="18" charset="0"/>
              <a:ea typeface="ＭＳ 明朝" panose="02020609040205080304" pitchFamily="17" charset="-128"/>
              <a:cs typeface="Times New Roman" panose="02020603050405020304" pitchFamily="18" charset="0"/>
            </a:endParaRPr>
          </a:p>
          <a:p>
            <a:r>
              <a:rPr lang="ja-JP" altLang="en-US" sz="2000" b="1" dirty="0">
                <a:latin typeface="Times New Roman" panose="02020603050405020304" pitchFamily="18" charset="0"/>
                <a:ea typeface="ＭＳ 明朝" panose="02020609040205080304" pitchFamily="17" charset="-128"/>
                <a:cs typeface="Times New Roman" panose="02020603050405020304" pitchFamily="18" charset="0"/>
              </a:rPr>
              <a:t>　　　↓</a:t>
            </a:r>
            <a:endParaRPr lang="en-US" altLang="ja-JP" sz="2000" b="1" dirty="0">
              <a:latin typeface="Times New Roman" panose="02020603050405020304" pitchFamily="18" charset="0"/>
              <a:ea typeface="ＭＳ 明朝" panose="02020609040205080304" pitchFamily="17" charset="-128"/>
              <a:cs typeface="Times New Roman" panose="02020603050405020304" pitchFamily="18" charset="0"/>
            </a:endParaRPr>
          </a:p>
          <a:p>
            <a:endParaRPr lang="en-US" altLang="ja-JP" sz="600" b="1" dirty="0">
              <a:latin typeface="Times New Roman" panose="02020603050405020304" pitchFamily="18" charset="0"/>
              <a:ea typeface="ＭＳ 明朝" panose="02020609040205080304" pitchFamily="17" charset="-128"/>
              <a:cs typeface="Times New Roman" panose="02020603050405020304" pitchFamily="18" charset="0"/>
            </a:endParaRPr>
          </a:p>
          <a:p>
            <a:r>
              <a:rPr lang="ja-JP" altLang="en-US" sz="2000" b="1" dirty="0">
                <a:latin typeface="Times New Roman" panose="02020603050405020304" pitchFamily="18" charset="0"/>
                <a:ea typeface="ＭＳ 明朝" panose="02020609040205080304" pitchFamily="17" charset="-128"/>
                <a:cs typeface="Times New Roman" panose="02020603050405020304" pitchFamily="18" charset="0"/>
              </a:rPr>
              <a:t>複合粒子－核子衝突における粒子の運動量変化の方向を外側に向ける</a:t>
            </a:r>
            <a:endParaRPr lang="en-US" altLang="ja-JP" sz="2000" b="1" dirty="0">
              <a:latin typeface="Times New Roman" panose="02020603050405020304" pitchFamily="18" charset="0"/>
              <a:ea typeface="ＭＳ 明朝" panose="02020609040205080304" pitchFamily="17" charset="-128"/>
              <a:cs typeface="Times New Roman" panose="02020603050405020304" pitchFamily="18" charset="0"/>
            </a:endParaRPr>
          </a:p>
        </p:txBody>
      </p:sp>
      <p:sp>
        <p:nvSpPr>
          <p:cNvPr id="4" name="スライド番号プレースホルダー 3">
            <a:extLst>
              <a:ext uri="{FF2B5EF4-FFF2-40B4-BE49-F238E27FC236}">
                <a16:creationId xmlns:a16="http://schemas.microsoft.com/office/drawing/2014/main" id="{1DA8A043-68E2-A582-4E75-103C19092A50}"/>
              </a:ext>
            </a:extLst>
          </p:cNvPr>
          <p:cNvSpPr>
            <a:spLocks noGrp="1"/>
          </p:cNvSpPr>
          <p:nvPr>
            <p:ph type="sldNum" sz="quarter" idx="11"/>
          </p:nvPr>
        </p:nvSpPr>
        <p:spPr/>
        <p:txBody>
          <a:bodyPr/>
          <a:lstStyle/>
          <a:p>
            <a:fld id="{2211DAF9-AAB5-44DD-A5E4-C4C1DB5B2C1E}" type="slidenum">
              <a:rPr kumimoji="1" lang="ja-JP" altLang="en-US" smtClean="0"/>
              <a:t>8</a:t>
            </a:fld>
            <a:endParaRPr kumimoji="1" lang="ja-JP" altLang="en-US"/>
          </a:p>
        </p:txBody>
      </p:sp>
      <p:grpSp>
        <p:nvGrpSpPr>
          <p:cNvPr id="39" name="グループ化 38">
            <a:extLst>
              <a:ext uri="{FF2B5EF4-FFF2-40B4-BE49-F238E27FC236}">
                <a16:creationId xmlns:a16="http://schemas.microsoft.com/office/drawing/2014/main" id="{6C54C7F5-9138-26FB-8493-1D093631E9E0}"/>
              </a:ext>
            </a:extLst>
          </p:cNvPr>
          <p:cNvGrpSpPr/>
          <p:nvPr/>
        </p:nvGrpSpPr>
        <p:grpSpPr>
          <a:xfrm>
            <a:off x="330049" y="3853897"/>
            <a:ext cx="5838768" cy="3094164"/>
            <a:chOff x="4042557" y="4085654"/>
            <a:chExt cx="5246791" cy="2699243"/>
          </a:xfrm>
        </p:grpSpPr>
        <p:sp>
          <p:nvSpPr>
            <p:cNvPr id="24" name="矢印: 右 23">
              <a:extLst>
                <a:ext uri="{FF2B5EF4-FFF2-40B4-BE49-F238E27FC236}">
                  <a16:creationId xmlns:a16="http://schemas.microsoft.com/office/drawing/2014/main" id="{33683119-4841-24AA-EADB-B963521DFAB0}"/>
                </a:ext>
              </a:extLst>
            </p:cNvPr>
            <p:cNvSpPr/>
            <p:nvPr/>
          </p:nvSpPr>
          <p:spPr>
            <a:xfrm>
              <a:off x="6287176" y="5037444"/>
              <a:ext cx="441512" cy="500946"/>
            </a:xfrm>
            <a:prstGeom prst="rightArrow">
              <a:avLst/>
            </a:prstGeom>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kumimoji="1" lang="ja-JP" altLang="en-US" dirty="0"/>
            </a:p>
          </p:txBody>
        </p:sp>
        <mc:AlternateContent xmlns:mc="http://schemas.openxmlformats.org/markup-compatibility/2006">
          <mc:Choice xmlns:a14="http://schemas.microsoft.com/office/drawing/2010/main" Requires="a14">
            <p:sp>
              <p:nvSpPr>
                <p:cNvPr id="78" name="テキスト ボックス 77">
                  <a:extLst>
                    <a:ext uri="{FF2B5EF4-FFF2-40B4-BE49-F238E27FC236}">
                      <a16:creationId xmlns:a16="http://schemas.microsoft.com/office/drawing/2014/main" id="{04A565A7-2B5D-053D-46EB-2FEB5726A959}"/>
                    </a:ext>
                  </a:extLst>
                </p:cNvPr>
                <p:cNvSpPr txBox="1"/>
                <p:nvPr/>
              </p:nvSpPr>
              <p:spPr>
                <a:xfrm>
                  <a:off x="4650434" y="4126741"/>
                  <a:ext cx="853118" cy="491120"/>
                </a:xfrm>
                <a:prstGeom prst="rect">
                  <a:avLst/>
                </a:prstGeom>
                <a:solidFill>
                  <a:schemeClr val="accent5"/>
                </a:solidFill>
                <a:ln w="12700">
                  <a:solidFill>
                    <a:schemeClr val="tx1"/>
                  </a:solidFill>
                </a:ln>
              </p:spPr>
              <p:style>
                <a:lnRef idx="2">
                  <a:schemeClr val="accent1">
                    <a:shade val="15000"/>
                  </a:schemeClr>
                </a:lnRef>
                <a:fillRef idx="1">
                  <a:schemeClr val="accent1"/>
                </a:fillRef>
                <a:effectRef idx="0">
                  <a:schemeClr val="accent1"/>
                </a:effectRef>
                <a:fontRef idx="minor">
                  <a:schemeClr val="lt1"/>
                </a:fontRef>
              </p:style>
              <p:txBody>
                <a:bodyPr wrap="square" rtlCol="0">
                  <a:spAutoFit/>
                </a:bodyPr>
                <a:lstStyle/>
                <a:p>
                  <a:pPr/>
                  <a14:m>
                    <m:oMathPara xmlns:m="http://schemas.openxmlformats.org/officeDocument/2006/math">
                      <m:oMathParaPr>
                        <m:jc m:val="centerGroup"/>
                      </m:oMathParaPr>
                      <m:oMath xmlns:m="http://schemas.openxmlformats.org/officeDocument/2006/math">
                        <m:r>
                          <a:rPr kumimoji="1" lang="ja-JP" altLang="en-US" i="1" smtClean="0">
                            <a:solidFill>
                              <a:schemeClr val="tx1"/>
                            </a:solidFill>
                            <a:latin typeface="Cambria Math" panose="02040503050406030204" pitchFamily="18" charset="0"/>
                          </a:rPr>
                          <m:t>𝜃</m:t>
                        </m:r>
                        <m:r>
                          <a:rPr kumimoji="1" lang="en-US" altLang="ja-JP" i="1" smtClean="0">
                            <a:solidFill>
                              <a:schemeClr val="tx1"/>
                            </a:solidFill>
                            <a:latin typeface="Cambria Math" panose="02040503050406030204" pitchFamily="18" charset="0"/>
                            <a:ea typeface="Cambria Math" panose="02040503050406030204" pitchFamily="18" charset="0"/>
                          </a:rPr>
                          <m:t>&gt;</m:t>
                        </m:r>
                        <m:f>
                          <m:fPr>
                            <m:ctrlPr>
                              <a:rPr kumimoji="1" lang="en-US" altLang="ja-JP" i="1" smtClean="0">
                                <a:solidFill>
                                  <a:schemeClr val="tx1"/>
                                </a:solidFill>
                                <a:latin typeface="Cambria Math" panose="02040503050406030204" pitchFamily="18" charset="0"/>
                                <a:ea typeface="Cambria Math" panose="02040503050406030204" pitchFamily="18" charset="0"/>
                              </a:rPr>
                            </m:ctrlPr>
                          </m:fPr>
                          <m:num>
                            <m:r>
                              <a:rPr kumimoji="1" lang="ja-JP" altLang="en-US" i="1" smtClean="0">
                                <a:solidFill>
                                  <a:schemeClr val="tx1"/>
                                </a:solidFill>
                                <a:latin typeface="Cambria Math" panose="02040503050406030204" pitchFamily="18" charset="0"/>
                                <a:ea typeface="Cambria Math" panose="02040503050406030204" pitchFamily="18" charset="0"/>
                              </a:rPr>
                              <m:t>𝜋</m:t>
                            </m:r>
                          </m:num>
                          <m:den>
                            <m:r>
                              <a:rPr kumimoji="1" lang="en-US" altLang="ja-JP" b="0" i="1" smtClean="0">
                                <a:solidFill>
                                  <a:schemeClr val="tx1"/>
                                </a:solidFill>
                                <a:latin typeface="Cambria Math" panose="02040503050406030204" pitchFamily="18" charset="0"/>
                                <a:ea typeface="Cambria Math" panose="02040503050406030204" pitchFamily="18" charset="0"/>
                              </a:rPr>
                              <m:t>2</m:t>
                            </m:r>
                          </m:den>
                        </m:f>
                      </m:oMath>
                    </m:oMathPara>
                  </a14:m>
                  <a:endParaRPr kumimoji="1" lang="ja-JP" altLang="en-US" dirty="0">
                    <a:solidFill>
                      <a:schemeClr val="tx1"/>
                    </a:solidFill>
                  </a:endParaRPr>
                </a:p>
              </p:txBody>
            </p:sp>
          </mc:Choice>
          <mc:Fallback>
            <p:sp>
              <p:nvSpPr>
                <p:cNvPr id="78" name="テキスト ボックス 77">
                  <a:extLst>
                    <a:ext uri="{FF2B5EF4-FFF2-40B4-BE49-F238E27FC236}">
                      <a16:creationId xmlns:a16="http://schemas.microsoft.com/office/drawing/2014/main" id="{04A565A7-2B5D-053D-46EB-2FEB5726A959}"/>
                    </a:ext>
                  </a:extLst>
                </p:cNvPr>
                <p:cNvSpPr txBox="1">
                  <a:spLocks noRot="1" noChangeAspect="1" noMove="1" noResize="1" noEditPoints="1" noAdjustHandles="1" noChangeArrowheads="1" noChangeShapeType="1" noTextEdit="1"/>
                </p:cNvSpPr>
                <p:nvPr/>
              </p:nvSpPr>
              <p:spPr>
                <a:xfrm>
                  <a:off x="4650434" y="4126741"/>
                  <a:ext cx="853118" cy="491120"/>
                </a:xfrm>
                <a:prstGeom prst="rect">
                  <a:avLst/>
                </a:prstGeom>
                <a:blipFill>
                  <a:blip r:embed="rId2"/>
                  <a:stretch>
                    <a:fillRect/>
                  </a:stretch>
                </a:blipFill>
                <a:ln w="12700">
                  <a:solidFill>
                    <a:schemeClr val="tx1"/>
                  </a:solidFill>
                </a:ln>
              </p:spPr>
              <p:txBody>
                <a:bodyPr/>
                <a:lstStyle/>
                <a:p>
                  <a:r>
                    <a:rPr lang="ja-JP" altLang="en-US">
                      <a:noFill/>
                    </a:rPr>
                    <a:t> </a:t>
                  </a:r>
                </a:p>
              </p:txBody>
            </p:sp>
          </mc:Fallback>
        </mc:AlternateContent>
        <p:grpSp>
          <p:nvGrpSpPr>
            <p:cNvPr id="36" name="グループ化 35">
              <a:extLst>
                <a:ext uri="{FF2B5EF4-FFF2-40B4-BE49-F238E27FC236}">
                  <a16:creationId xmlns:a16="http://schemas.microsoft.com/office/drawing/2014/main" id="{BF9E3345-3E7C-C8F8-1388-C985F8F91E8A}"/>
                </a:ext>
              </a:extLst>
            </p:cNvPr>
            <p:cNvGrpSpPr/>
            <p:nvPr/>
          </p:nvGrpSpPr>
          <p:grpSpPr>
            <a:xfrm>
              <a:off x="4042557" y="4743754"/>
              <a:ext cx="2508647" cy="2041143"/>
              <a:chOff x="4208216" y="4705598"/>
              <a:chExt cx="2508647" cy="2041143"/>
            </a:xfrm>
          </p:grpSpPr>
          <p:sp>
            <p:nvSpPr>
              <p:cNvPr id="23" name="楕円 22">
                <a:extLst>
                  <a:ext uri="{FF2B5EF4-FFF2-40B4-BE49-F238E27FC236}">
                    <a16:creationId xmlns:a16="http://schemas.microsoft.com/office/drawing/2014/main" id="{EC424CC6-878B-CEB0-52E8-645990AB64F2}"/>
                  </a:ext>
                </a:extLst>
              </p:cNvPr>
              <p:cNvSpPr/>
              <p:nvPr/>
            </p:nvSpPr>
            <p:spPr>
              <a:xfrm>
                <a:off x="5750769" y="5801567"/>
                <a:ext cx="499818" cy="495685"/>
              </a:xfrm>
              <a:prstGeom prst="ellipse">
                <a:avLst/>
              </a:prstGeom>
              <a:solidFill>
                <a:srgbClr val="92D050"/>
              </a:solidFill>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kumimoji="1" lang="ja-JP" altLang="en-US"/>
              </a:p>
            </p:txBody>
          </p:sp>
          <p:grpSp>
            <p:nvGrpSpPr>
              <p:cNvPr id="11" name="グループ化 10">
                <a:extLst>
                  <a:ext uri="{FF2B5EF4-FFF2-40B4-BE49-F238E27FC236}">
                    <a16:creationId xmlns:a16="http://schemas.microsoft.com/office/drawing/2014/main" id="{B65DB79E-E291-AB0D-946C-50DBE84C9295}"/>
                  </a:ext>
                </a:extLst>
              </p:cNvPr>
              <p:cNvGrpSpPr/>
              <p:nvPr/>
            </p:nvGrpSpPr>
            <p:grpSpPr>
              <a:xfrm>
                <a:off x="4208216" y="4705598"/>
                <a:ext cx="2508647" cy="2041143"/>
                <a:chOff x="4208216" y="4705598"/>
                <a:chExt cx="2508647" cy="2041143"/>
              </a:xfrm>
            </p:grpSpPr>
            <p:grpSp>
              <p:nvGrpSpPr>
                <p:cNvPr id="80" name="グループ化 79">
                  <a:extLst>
                    <a:ext uri="{FF2B5EF4-FFF2-40B4-BE49-F238E27FC236}">
                      <a16:creationId xmlns:a16="http://schemas.microsoft.com/office/drawing/2014/main" id="{1E9C21AE-BFC9-4DC1-2F48-E7CDDB27B2B0}"/>
                    </a:ext>
                  </a:extLst>
                </p:cNvPr>
                <p:cNvGrpSpPr/>
                <p:nvPr/>
              </p:nvGrpSpPr>
              <p:grpSpPr>
                <a:xfrm>
                  <a:off x="4208216" y="4705598"/>
                  <a:ext cx="2508647" cy="2041143"/>
                  <a:chOff x="4334087" y="4744715"/>
                  <a:chExt cx="2027915" cy="1649999"/>
                </a:xfrm>
              </p:grpSpPr>
              <p:grpSp>
                <p:nvGrpSpPr>
                  <p:cNvPr id="77" name="グループ化 76">
                    <a:extLst>
                      <a:ext uri="{FF2B5EF4-FFF2-40B4-BE49-F238E27FC236}">
                        <a16:creationId xmlns:a16="http://schemas.microsoft.com/office/drawing/2014/main" id="{5C09F50D-A7DC-DFA0-E7B9-E1C41CBF41EA}"/>
                      </a:ext>
                    </a:extLst>
                  </p:cNvPr>
                  <p:cNvGrpSpPr/>
                  <p:nvPr/>
                </p:nvGrpSpPr>
                <p:grpSpPr>
                  <a:xfrm>
                    <a:off x="4334087" y="4744715"/>
                    <a:ext cx="2027915" cy="1649999"/>
                    <a:chOff x="4334087" y="4744715"/>
                    <a:chExt cx="2027915" cy="1649999"/>
                  </a:xfrm>
                </p:grpSpPr>
                <p:grpSp>
                  <p:nvGrpSpPr>
                    <p:cNvPr id="75" name="グループ化 74">
                      <a:extLst>
                        <a:ext uri="{FF2B5EF4-FFF2-40B4-BE49-F238E27FC236}">
                          <a16:creationId xmlns:a16="http://schemas.microsoft.com/office/drawing/2014/main" id="{F4176070-F628-DE6E-628E-8458C373471C}"/>
                        </a:ext>
                      </a:extLst>
                    </p:cNvPr>
                    <p:cNvGrpSpPr/>
                    <p:nvPr/>
                  </p:nvGrpSpPr>
                  <p:grpSpPr>
                    <a:xfrm>
                      <a:off x="4356129" y="4744715"/>
                      <a:ext cx="2005873" cy="1649999"/>
                      <a:chOff x="4356129" y="4744715"/>
                      <a:chExt cx="2005873" cy="1649999"/>
                    </a:xfrm>
                  </p:grpSpPr>
                  <p:grpSp>
                    <p:nvGrpSpPr>
                      <p:cNvPr id="74" name="グループ化 73">
                        <a:extLst>
                          <a:ext uri="{FF2B5EF4-FFF2-40B4-BE49-F238E27FC236}">
                            <a16:creationId xmlns:a16="http://schemas.microsoft.com/office/drawing/2014/main" id="{0A36A26B-3D5B-F488-E491-124F0F9405D6}"/>
                          </a:ext>
                        </a:extLst>
                      </p:cNvPr>
                      <p:cNvGrpSpPr/>
                      <p:nvPr/>
                    </p:nvGrpSpPr>
                    <p:grpSpPr>
                      <a:xfrm rot="18615990">
                        <a:off x="4660605" y="4737778"/>
                        <a:ext cx="743439" cy="757314"/>
                        <a:chOff x="5083746" y="2236801"/>
                        <a:chExt cx="1127049" cy="1148083"/>
                      </a:xfrm>
                    </p:grpSpPr>
                    <p:sp>
                      <p:nvSpPr>
                        <p:cNvPr id="71" name="楕円 70">
                          <a:extLst>
                            <a:ext uri="{FF2B5EF4-FFF2-40B4-BE49-F238E27FC236}">
                              <a16:creationId xmlns:a16="http://schemas.microsoft.com/office/drawing/2014/main" id="{9A358C35-119B-DA1C-AB87-44BC64975EDF}"/>
                            </a:ext>
                          </a:extLst>
                        </p:cNvPr>
                        <p:cNvSpPr/>
                        <p:nvPr/>
                      </p:nvSpPr>
                      <p:spPr>
                        <a:xfrm>
                          <a:off x="5110422" y="2421467"/>
                          <a:ext cx="748511" cy="748511"/>
                        </a:xfrm>
                        <a:prstGeom prst="ellipse">
                          <a:avLst/>
                        </a:prstGeom>
                        <a:solidFill>
                          <a:schemeClr val="bg1"/>
                        </a:solidFill>
                        <a:ln w="19050">
                          <a:solidFill>
                            <a:schemeClr val="tx1"/>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kumimoji="1" lang="ja-JP" altLang="en-US" dirty="0">
                            <a:latin typeface="Times New Roman" panose="02020603050405020304" pitchFamily="18" charset="0"/>
                            <a:cs typeface="Times New Roman" panose="02020603050405020304" pitchFamily="18" charset="0"/>
                          </a:endParaRPr>
                        </a:p>
                      </p:txBody>
                    </p:sp>
                    <p:sp>
                      <p:nvSpPr>
                        <p:cNvPr id="72" name="正方形/長方形 71">
                          <a:extLst>
                            <a:ext uri="{FF2B5EF4-FFF2-40B4-BE49-F238E27FC236}">
                              <a16:creationId xmlns:a16="http://schemas.microsoft.com/office/drawing/2014/main" id="{0C5922D6-1313-E5F4-C834-0CBD398CFE47}"/>
                            </a:ext>
                          </a:extLst>
                        </p:cNvPr>
                        <p:cNvSpPr/>
                        <p:nvPr/>
                      </p:nvSpPr>
                      <p:spPr>
                        <a:xfrm>
                          <a:off x="5494867" y="2236801"/>
                          <a:ext cx="403013" cy="1055039"/>
                        </a:xfrm>
                        <a:prstGeom prst="rect">
                          <a:avLst/>
                        </a:prstGeom>
                        <a:solidFill>
                          <a:schemeClr val="bg1"/>
                        </a:solidFill>
                        <a:ln>
                          <a:solidFill>
                            <a:schemeClr val="bg1"/>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kumimoji="1" lang="ja-JP" altLang="en-US">
                            <a:latin typeface="Times New Roman" panose="02020603050405020304" pitchFamily="18" charset="0"/>
                            <a:cs typeface="Times New Roman" panose="02020603050405020304" pitchFamily="18" charset="0"/>
                          </a:endParaRPr>
                        </a:p>
                      </p:txBody>
                    </p:sp>
                    <p:sp>
                      <p:nvSpPr>
                        <p:cNvPr id="73" name="正方形/長方形 72">
                          <a:extLst>
                            <a:ext uri="{FF2B5EF4-FFF2-40B4-BE49-F238E27FC236}">
                              <a16:creationId xmlns:a16="http://schemas.microsoft.com/office/drawing/2014/main" id="{5C5487EC-8EDD-74A2-9C4B-EE7D7E3CE345}"/>
                            </a:ext>
                          </a:extLst>
                        </p:cNvPr>
                        <p:cNvSpPr/>
                        <p:nvPr/>
                      </p:nvSpPr>
                      <p:spPr>
                        <a:xfrm rot="19464455">
                          <a:off x="5083746" y="2949187"/>
                          <a:ext cx="1127049" cy="435697"/>
                        </a:xfrm>
                        <a:prstGeom prst="rect">
                          <a:avLst/>
                        </a:prstGeom>
                        <a:solidFill>
                          <a:schemeClr val="bg1"/>
                        </a:solidFill>
                        <a:ln>
                          <a:solidFill>
                            <a:schemeClr val="bg1"/>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kumimoji="1" lang="ja-JP" altLang="en-US">
                            <a:latin typeface="Times New Roman" panose="02020603050405020304" pitchFamily="18" charset="0"/>
                            <a:cs typeface="Times New Roman" panose="02020603050405020304" pitchFamily="18" charset="0"/>
                          </a:endParaRPr>
                        </a:p>
                      </p:txBody>
                    </p:sp>
                  </p:grpSp>
                  <p:grpSp>
                    <p:nvGrpSpPr>
                      <p:cNvPr id="62" name="グループ化 61">
                        <a:extLst>
                          <a:ext uri="{FF2B5EF4-FFF2-40B4-BE49-F238E27FC236}">
                            <a16:creationId xmlns:a16="http://schemas.microsoft.com/office/drawing/2014/main" id="{4BD56BE2-560F-53F6-6060-E55B4D796BF4}"/>
                          </a:ext>
                        </a:extLst>
                      </p:cNvPr>
                      <p:cNvGrpSpPr/>
                      <p:nvPr/>
                    </p:nvGrpSpPr>
                    <p:grpSpPr>
                      <a:xfrm>
                        <a:off x="4356129" y="4812879"/>
                        <a:ext cx="2005873" cy="1581835"/>
                        <a:chOff x="4482723" y="4331531"/>
                        <a:chExt cx="2005873" cy="1581835"/>
                      </a:xfrm>
                    </p:grpSpPr>
                    <p:grpSp>
                      <p:nvGrpSpPr>
                        <p:cNvPr id="61" name="グループ化 60">
                          <a:extLst>
                            <a:ext uri="{FF2B5EF4-FFF2-40B4-BE49-F238E27FC236}">
                              <a16:creationId xmlns:a16="http://schemas.microsoft.com/office/drawing/2014/main" id="{D8CB620A-7E84-A698-CAF8-935788A32669}"/>
                            </a:ext>
                          </a:extLst>
                        </p:cNvPr>
                        <p:cNvGrpSpPr/>
                        <p:nvPr/>
                      </p:nvGrpSpPr>
                      <p:grpSpPr>
                        <a:xfrm>
                          <a:off x="4482723" y="4331531"/>
                          <a:ext cx="1692792" cy="1320096"/>
                          <a:chOff x="4511158" y="4331531"/>
                          <a:chExt cx="1692792" cy="1320096"/>
                        </a:xfrm>
                      </p:grpSpPr>
                      <p:grpSp>
                        <p:nvGrpSpPr>
                          <p:cNvPr id="60" name="グループ化 59">
                            <a:extLst>
                              <a:ext uri="{FF2B5EF4-FFF2-40B4-BE49-F238E27FC236}">
                                <a16:creationId xmlns:a16="http://schemas.microsoft.com/office/drawing/2014/main" id="{2C1E5930-D439-EF28-65AD-27C521812C26}"/>
                              </a:ext>
                            </a:extLst>
                          </p:cNvPr>
                          <p:cNvGrpSpPr/>
                          <p:nvPr/>
                        </p:nvGrpSpPr>
                        <p:grpSpPr>
                          <a:xfrm>
                            <a:off x="4511158" y="4331531"/>
                            <a:ext cx="1692792" cy="1231069"/>
                            <a:chOff x="4511158" y="4331531"/>
                            <a:chExt cx="1692792" cy="1231069"/>
                          </a:xfrm>
                        </p:grpSpPr>
                        <p:grpSp>
                          <p:nvGrpSpPr>
                            <p:cNvPr id="19" name="グループ化 18">
                              <a:extLst>
                                <a:ext uri="{FF2B5EF4-FFF2-40B4-BE49-F238E27FC236}">
                                  <a16:creationId xmlns:a16="http://schemas.microsoft.com/office/drawing/2014/main" id="{69A446F6-3BE1-40B9-8D7A-DDD328F3FCF9}"/>
                                </a:ext>
                              </a:extLst>
                            </p:cNvPr>
                            <p:cNvGrpSpPr/>
                            <p:nvPr/>
                          </p:nvGrpSpPr>
                          <p:grpSpPr>
                            <a:xfrm>
                              <a:off x="4511158" y="4355749"/>
                              <a:ext cx="1692792" cy="1206851"/>
                              <a:chOff x="5603358" y="4933599"/>
                              <a:chExt cx="1692792" cy="1206851"/>
                            </a:xfrm>
                          </p:grpSpPr>
                          <p:grpSp>
                            <p:nvGrpSpPr>
                              <p:cNvPr id="10" name="グループ化 9">
                                <a:extLst>
                                  <a:ext uri="{FF2B5EF4-FFF2-40B4-BE49-F238E27FC236}">
                                    <a16:creationId xmlns:a16="http://schemas.microsoft.com/office/drawing/2014/main" id="{CAEF3934-B20C-373E-607A-4B32632F1022}"/>
                                  </a:ext>
                                </a:extLst>
                              </p:cNvPr>
                              <p:cNvGrpSpPr/>
                              <p:nvPr/>
                            </p:nvGrpSpPr>
                            <p:grpSpPr>
                              <a:xfrm>
                                <a:off x="5603358" y="4933599"/>
                                <a:ext cx="1692792" cy="1206851"/>
                                <a:chOff x="5603358" y="4933599"/>
                                <a:chExt cx="1692792" cy="1206851"/>
                              </a:xfrm>
                            </p:grpSpPr>
                            <p:cxnSp>
                              <p:nvCxnSpPr>
                                <p:cNvPr id="6" name="直線コネクタ 5">
                                  <a:extLst>
                                    <a:ext uri="{FF2B5EF4-FFF2-40B4-BE49-F238E27FC236}">
                                      <a16:creationId xmlns:a16="http://schemas.microsoft.com/office/drawing/2014/main" id="{90C164A6-DB5C-30D8-6989-661C9DEFC04E}"/>
                                    </a:ext>
                                  </a:extLst>
                                </p:cNvPr>
                                <p:cNvCxnSpPr>
                                  <a:cxnSpLocks/>
                                </p:cNvCxnSpPr>
                                <p:nvPr/>
                              </p:nvCxnSpPr>
                              <p:spPr>
                                <a:xfrm>
                                  <a:off x="5603358" y="5922334"/>
                                  <a:ext cx="1692792" cy="0"/>
                                </a:xfrm>
                                <a:prstGeom prst="line">
                                  <a:avLst/>
                                </a:prstGeom>
                              </p:spPr>
                              <p:style>
                                <a:lnRef idx="1">
                                  <a:schemeClr val="dk1"/>
                                </a:lnRef>
                                <a:fillRef idx="0">
                                  <a:schemeClr val="dk1"/>
                                </a:fillRef>
                                <a:effectRef idx="0">
                                  <a:schemeClr val="dk1"/>
                                </a:effectRef>
                                <a:fontRef idx="minor">
                                  <a:schemeClr val="tx1"/>
                                </a:fontRef>
                              </p:style>
                            </p:cxnSp>
                            <p:cxnSp>
                              <p:nvCxnSpPr>
                                <p:cNvPr id="7" name="直線コネクタ 6">
                                  <a:extLst>
                                    <a:ext uri="{FF2B5EF4-FFF2-40B4-BE49-F238E27FC236}">
                                      <a16:creationId xmlns:a16="http://schemas.microsoft.com/office/drawing/2014/main" id="{1953F943-AB9C-3168-54F1-DA93DF2EC681}"/>
                                    </a:ext>
                                  </a:extLst>
                                </p:cNvPr>
                                <p:cNvCxnSpPr>
                                  <a:cxnSpLocks/>
                                </p:cNvCxnSpPr>
                                <p:nvPr/>
                              </p:nvCxnSpPr>
                              <p:spPr>
                                <a:xfrm flipV="1">
                                  <a:off x="7029450" y="4933599"/>
                                  <a:ext cx="0" cy="1206851"/>
                                </a:xfrm>
                                <a:prstGeom prst="line">
                                  <a:avLst/>
                                </a:prstGeom>
                              </p:spPr>
                              <p:style>
                                <a:lnRef idx="1">
                                  <a:schemeClr val="dk1"/>
                                </a:lnRef>
                                <a:fillRef idx="0">
                                  <a:schemeClr val="dk1"/>
                                </a:fillRef>
                                <a:effectRef idx="0">
                                  <a:schemeClr val="dk1"/>
                                </a:effectRef>
                                <a:fontRef idx="minor">
                                  <a:schemeClr val="tx1"/>
                                </a:fontRef>
                              </p:style>
                            </p:cxnSp>
                          </p:grpSp>
                          <mc:AlternateContent xmlns:mc="http://schemas.openxmlformats.org/markup-compatibility/2006">
                            <mc:Choice xmlns:a14="http://schemas.microsoft.com/office/drawing/2010/main" Requires="a14">
                              <p:sp>
                                <p:nvSpPr>
                                  <p:cNvPr id="12" name="テキスト ボックス 11">
                                    <a:extLst>
                                      <a:ext uri="{FF2B5EF4-FFF2-40B4-BE49-F238E27FC236}">
                                        <a16:creationId xmlns:a16="http://schemas.microsoft.com/office/drawing/2014/main" id="{E76DA1AB-95A3-14FF-C74B-841865C5713D}"/>
                                      </a:ext>
                                    </a:extLst>
                                  </p:cNvPr>
                                  <p:cNvSpPr txBox="1"/>
                                  <p:nvPr/>
                                </p:nvSpPr>
                                <p:spPr>
                                  <a:xfrm>
                                    <a:off x="6102939" y="5144614"/>
                                    <a:ext cx="1127050" cy="298557"/>
                                  </a:xfrm>
                                  <a:prstGeom prst="rect">
                                    <a:avLst/>
                                  </a:prstGeom>
                                  <a:noFill/>
                                </p:spPr>
                                <p:txBody>
                                  <a:bodyPr wrap="square" rtlCol="0">
                                    <a:spAutoFit/>
                                  </a:bodyPr>
                                  <a:lstStyle/>
                                  <a:p>
                                    <a:pPr/>
                                    <a14:m>
                                      <m:oMathPara xmlns:m="http://schemas.openxmlformats.org/officeDocument/2006/math">
                                        <m:oMathParaPr>
                                          <m:jc m:val="centerGroup"/>
                                        </m:oMathParaPr>
                                        <m:oMath xmlns:m="http://schemas.openxmlformats.org/officeDocument/2006/math">
                                          <m:sSub>
                                            <m:sSubPr>
                                              <m:ctrlPr>
                                                <a:rPr kumimoji="1" lang="en-US" altLang="ja-JP" b="1" i="1" smtClean="0">
                                                  <a:latin typeface="Cambria Math" panose="02040503050406030204" pitchFamily="18" charset="0"/>
                                                </a:rPr>
                                              </m:ctrlPr>
                                            </m:sSubPr>
                                            <m:e>
                                              <m:r>
                                                <a:rPr kumimoji="1" lang="en-US" altLang="ja-JP" b="1" i="1" smtClean="0">
                                                  <a:latin typeface="Cambria Math" panose="02040503050406030204" pitchFamily="18" charset="0"/>
                                                </a:rPr>
                                                <m:t>𝒑</m:t>
                                              </m:r>
                                            </m:e>
                                            <m:sub>
                                              <m:r>
                                                <a:rPr kumimoji="1" lang="en-US" altLang="ja-JP" b="1" i="1" smtClean="0">
                                                  <a:latin typeface="Cambria Math" panose="02040503050406030204" pitchFamily="18" charset="0"/>
                                                </a:rPr>
                                                <m:t>𝒊</m:t>
                                              </m:r>
                                            </m:sub>
                                          </m:sSub>
                                        </m:oMath>
                                      </m:oMathPara>
                                    </a14:m>
                                    <a:endParaRPr kumimoji="1" lang="ja-JP" altLang="en-US" b="1" dirty="0">
                                      <a:latin typeface="Times New Roman" panose="02020603050405020304" pitchFamily="18" charset="0"/>
                                      <a:cs typeface="Times New Roman" panose="02020603050405020304" pitchFamily="18" charset="0"/>
                                    </a:endParaRPr>
                                  </a:p>
                                </p:txBody>
                              </p:sp>
                            </mc:Choice>
                            <mc:Fallback>
                              <p:sp>
                                <p:nvSpPr>
                                  <p:cNvPr id="12" name="テキスト ボックス 11">
                                    <a:extLst>
                                      <a:ext uri="{FF2B5EF4-FFF2-40B4-BE49-F238E27FC236}">
                                        <a16:creationId xmlns:a16="http://schemas.microsoft.com/office/drawing/2014/main" id="{E76DA1AB-95A3-14FF-C74B-841865C5713D}"/>
                                      </a:ext>
                                    </a:extLst>
                                  </p:cNvPr>
                                  <p:cNvSpPr txBox="1">
                                    <a:spLocks noRot="1" noChangeAspect="1" noMove="1" noResize="1" noEditPoints="1" noAdjustHandles="1" noChangeArrowheads="1" noChangeShapeType="1" noTextEdit="1"/>
                                  </p:cNvSpPr>
                                  <p:nvPr/>
                                </p:nvSpPr>
                                <p:spPr>
                                  <a:xfrm>
                                    <a:off x="6102939" y="5144614"/>
                                    <a:ext cx="1127050" cy="298557"/>
                                  </a:xfrm>
                                  <a:prstGeom prst="rect">
                                    <a:avLst/>
                                  </a:prstGeom>
                                  <a:blipFill>
                                    <a:blip r:embed="rId3"/>
                                    <a:stretch>
                                      <a:fillRect/>
                                    </a:stretch>
                                  </a:blipFill>
                                </p:spPr>
                                <p:txBody>
                                  <a:bodyPr/>
                                  <a:lstStyle/>
                                  <a:p>
                                    <a:r>
                                      <a:rPr lang="ja-JP" altLang="en-US">
                                        <a:noFill/>
                                      </a:rPr>
                                      <a:t> </a:t>
                                    </a:r>
                                  </a:p>
                                </p:txBody>
                              </p:sp>
                            </mc:Fallback>
                          </mc:AlternateContent>
                          <p:cxnSp>
                            <p:nvCxnSpPr>
                              <p:cNvPr id="14" name="直線矢印コネクタ 13">
                                <a:extLst>
                                  <a:ext uri="{FF2B5EF4-FFF2-40B4-BE49-F238E27FC236}">
                                    <a16:creationId xmlns:a16="http://schemas.microsoft.com/office/drawing/2014/main" id="{F9F641BC-1766-6D39-08C1-D9ED56A06D2E}"/>
                                  </a:ext>
                                </a:extLst>
                              </p:cNvPr>
                              <p:cNvCxnSpPr>
                                <a:cxnSpLocks/>
                              </p:cNvCxnSpPr>
                              <p:nvPr/>
                            </p:nvCxnSpPr>
                            <p:spPr>
                              <a:xfrm flipH="1" flipV="1">
                                <a:off x="6151307" y="5237643"/>
                                <a:ext cx="874663" cy="684691"/>
                              </a:xfrm>
                              <a:prstGeom prst="straightConnector1">
                                <a:avLst/>
                              </a:prstGeom>
                              <a:ln w="19050">
                                <a:tailEnd type="triangle"/>
                              </a:ln>
                            </p:spPr>
                            <p:style>
                              <a:lnRef idx="1">
                                <a:schemeClr val="dk1"/>
                              </a:lnRef>
                              <a:fillRef idx="0">
                                <a:schemeClr val="dk1"/>
                              </a:fillRef>
                              <a:effectRef idx="0">
                                <a:schemeClr val="dk1"/>
                              </a:effectRef>
                              <a:fontRef idx="minor">
                                <a:schemeClr val="tx1"/>
                              </a:fontRef>
                            </p:style>
                          </p:cxnSp>
                          <p:cxnSp>
                            <p:nvCxnSpPr>
                              <p:cNvPr id="17" name="直線矢印コネクタ 16">
                                <a:extLst>
                                  <a:ext uri="{FF2B5EF4-FFF2-40B4-BE49-F238E27FC236}">
                                    <a16:creationId xmlns:a16="http://schemas.microsoft.com/office/drawing/2014/main" id="{BD5C34F1-0FD6-73A2-57C0-A2EE6EF370D9}"/>
                                  </a:ext>
                                </a:extLst>
                              </p:cNvPr>
                              <p:cNvCxnSpPr>
                                <a:cxnSpLocks/>
                              </p:cNvCxnSpPr>
                              <p:nvPr/>
                            </p:nvCxnSpPr>
                            <p:spPr>
                              <a:xfrm>
                                <a:off x="6157657" y="5253060"/>
                                <a:ext cx="334094" cy="581814"/>
                              </a:xfrm>
                              <a:prstGeom prst="straightConnector1">
                                <a:avLst/>
                              </a:prstGeom>
                              <a:ln w="19050">
                                <a:solidFill>
                                  <a:srgbClr val="0070C0"/>
                                </a:solidFill>
                                <a:tailEnd type="triangle"/>
                              </a:ln>
                            </p:spPr>
                            <p:style>
                              <a:lnRef idx="1">
                                <a:schemeClr val="accent2"/>
                              </a:lnRef>
                              <a:fillRef idx="0">
                                <a:schemeClr val="accent2"/>
                              </a:fillRef>
                              <a:effectRef idx="0">
                                <a:schemeClr val="accent2"/>
                              </a:effectRef>
                              <a:fontRef idx="minor">
                                <a:schemeClr val="tx1"/>
                              </a:fontRef>
                            </p:style>
                          </p:cxnSp>
                          <mc:AlternateContent xmlns:mc="http://schemas.openxmlformats.org/markup-compatibility/2006">
                            <mc:Choice xmlns:a14="http://schemas.microsoft.com/office/drawing/2010/main" Requires="a14">
                              <p:sp>
                                <p:nvSpPr>
                                  <p:cNvPr id="18" name="テキスト ボックス 17">
                                    <a:extLst>
                                      <a:ext uri="{FF2B5EF4-FFF2-40B4-BE49-F238E27FC236}">
                                        <a16:creationId xmlns:a16="http://schemas.microsoft.com/office/drawing/2014/main" id="{F649B67D-4BA0-536A-2162-EA281FDB2328}"/>
                                      </a:ext>
                                    </a:extLst>
                                  </p:cNvPr>
                                  <p:cNvSpPr txBox="1"/>
                                  <p:nvPr/>
                                </p:nvSpPr>
                                <p:spPr>
                                  <a:xfrm>
                                    <a:off x="5779951" y="5495049"/>
                                    <a:ext cx="788358" cy="298557"/>
                                  </a:xfrm>
                                  <a:prstGeom prst="rect">
                                    <a:avLst/>
                                  </a:prstGeom>
                                  <a:noFill/>
                                </p:spPr>
                                <p:txBody>
                                  <a:bodyPr wrap="square" rtlCol="0">
                                    <a:spAutoFit/>
                                  </a:bodyPr>
                                  <a:lstStyle/>
                                  <a:p>
                                    <a:pPr/>
                                    <a14:m>
                                      <m:oMathPara xmlns:m="http://schemas.openxmlformats.org/officeDocument/2006/math">
                                        <m:oMathParaPr>
                                          <m:jc m:val="centerGroup"/>
                                        </m:oMathParaPr>
                                        <m:oMath xmlns:m="http://schemas.openxmlformats.org/officeDocument/2006/math">
                                          <m:r>
                                            <a:rPr kumimoji="1" lang="en-US" altLang="ja-JP" b="1" i="1" smtClean="0">
                                              <a:solidFill>
                                                <a:srgbClr val="0070C0"/>
                                              </a:solidFill>
                                              <a:latin typeface="Cambria Math" panose="02040503050406030204" pitchFamily="18" charset="0"/>
                                              <a:ea typeface="Cambria Math" panose="02040503050406030204" pitchFamily="18" charset="0"/>
                                            </a:rPr>
                                            <m:t>∆</m:t>
                                          </m:r>
                                          <m:sSub>
                                            <m:sSubPr>
                                              <m:ctrlPr>
                                                <a:rPr kumimoji="1" lang="en-US" altLang="ja-JP" b="1" i="1" smtClean="0">
                                                  <a:solidFill>
                                                    <a:srgbClr val="0070C0"/>
                                                  </a:solidFill>
                                                  <a:latin typeface="Cambria Math" panose="02040503050406030204" pitchFamily="18" charset="0"/>
                                                </a:rPr>
                                              </m:ctrlPr>
                                            </m:sSubPr>
                                            <m:e>
                                              <m:r>
                                                <a:rPr kumimoji="1" lang="en-US" altLang="ja-JP" b="1" i="1" smtClean="0">
                                                  <a:solidFill>
                                                    <a:srgbClr val="0070C0"/>
                                                  </a:solidFill>
                                                  <a:latin typeface="Cambria Math" panose="02040503050406030204" pitchFamily="18" charset="0"/>
                                                </a:rPr>
                                                <m:t>𝒑</m:t>
                                              </m:r>
                                            </m:e>
                                            <m:sub>
                                              <m:r>
                                                <a:rPr kumimoji="1" lang="en-US" altLang="ja-JP" b="1" i="1" smtClean="0">
                                                  <a:solidFill>
                                                    <a:srgbClr val="0070C0"/>
                                                  </a:solidFill>
                                                  <a:latin typeface="Cambria Math" panose="02040503050406030204" pitchFamily="18" charset="0"/>
                                                </a:rPr>
                                                <m:t>𝒏</m:t>
                                              </m:r>
                                            </m:sub>
                                          </m:sSub>
                                        </m:oMath>
                                      </m:oMathPara>
                                    </a14:m>
                                    <a:endParaRPr kumimoji="1" lang="ja-JP" altLang="en-US" b="1" dirty="0">
                                      <a:solidFill>
                                        <a:srgbClr val="0070C0"/>
                                      </a:solidFill>
                                      <a:latin typeface="Times New Roman" panose="02020603050405020304" pitchFamily="18" charset="0"/>
                                      <a:cs typeface="Times New Roman" panose="02020603050405020304" pitchFamily="18" charset="0"/>
                                    </a:endParaRPr>
                                  </a:p>
                                </p:txBody>
                              </p:sp>
                            </mc:Choice>
                            <mc:Fallback>
                              <p:sp>
                                <p:nvSpPr>
                                  <p:cNvPr id="18" name="テキスト ボックス 17">
                                    <a:extLst>
                                      <a:ext uri="{FF2B5EF4-FFF2-40B4-BE49-F238E27FC236}">
                                        <a16:creationId xmlns:a16="http://schemas.microsoft.com/office/drawing/2014/main" id="{F649B67D-4BA0-536A-2162-EA281FDB2328}"/>
                                      </a:ext>
                                    </a:extLst>
                                  </p:cNvPr>
                                  <p:cNvSpPr txBox="1">
                                    <a:spLocks noRot="1" noChangeAspect="1" noMove="1" noResize="1" noEditPoints="1" noAdjustHandles="1" noChangeArrowheads="1" noChangeShapeType="1" noTextEdit="1"/>
                                  </p:cNvSpPr>
                                  <p:nvPr/>
                                </p:nvSpPr>
                                <p:spPr>
                                  <a:xfrm>
                                    <a:off x="5779951" y="5495049"/>
                                    <a:ext cx="788358" cy="298557"/>
                                  </a:xfrm>
                                  <a:prstGeom prst="rect">
                                    <a:avLst/>
                                  </a:prstGeom>
                                  <a:blipFill>
                                    <a:blip r:embed="rId4"/>
                                    <a:stretch>
                                      <a:fillRect/>
                                    </a:stretch>
                                  </a:blipFill>
                                </p:spPr>
                                <p:txBody>
                                  <a:bodyPr/>
                                  <a:lstStyle/>
                                  <a:p>
                                    <a:r>
                                      <a:rPr lang="ja-JP" altLang="en-US">
                                        <a:noFill/>
                                      </a:rPr>
                                      <a:t> </a:t>
                                    </a:r>
                                  </a:p>
                                </p:txBody>
                              </p:sp>
                            </mc:Fallback>
                          </mc:AlternateContent>
                        </p:grpSp>
                        <p:cxnSp>
                          <p:nvCxnSpPr>
                            <p:cNvPr id="46" name="直線コネクタ 45">
                              <a:extLst>
                                <a:ext uri="{FF2B5EF4-FFF2-40B4-BE49-F238E27FC236}">
                                  <a16:creationId xmlns:a16="http://schemas.microsoft.com/office/drawing/2014/main" id="{B370DF12-F3DE-2AEB-B419-417485EEDD86}"/>
                                </a:ext>
                              </a:extLst>
                            </p:cNvPr>
                            <p:cNvCxnSpPr>
                              <a:cxnSpLocks/>
                            </p:cNvCxnSpPr>
                            <p:nvPr/>
                          </p:nvCxnSpPr>
                          <p:spPr>
                            <a:xfrm flipV="1">
                              <a:off x="4776741" y="4331531"/>
                              <a:ext cx="578548" cy="665482"/>
                            </a:xfrm>
                            <a:prstGeom prst="line">
                              <a:avLst/>
                            </a:prstGeom>
                          </p:spPr>
                          <p:style>
                            <a:lnRef idx="1">
                              <a:schemeClr val="dk1"/>
                            </a:lnRef>
                            <a:fillRef idx="0">
                              <a:schemeClr val="dk1"/>
                            </a:fillRef>
                            <a:effectRef idx="0">
                              <a:schemeClr val="dk1"/>
                            </a:effectRef>
                            <a:fontRef idx="minor">
                              <a:schemeClr val="tx1"/>
                            </a:fontRef>
                          </p:style>
                        </p:cxnSp>
                      </p:grpSp>
                      <p:cxnSp>
                        <p:nvCxnSpPr>
                          <p:cNvPr id="51" name="直線矢印コネクタ 50">
                            <a:extLst>
                              <a:ext uri="{FF2B5EF4-FFF2-40B4-BE49-F238E27FC236}">
                                <a16:creationId xmlns:a16="http://schemas.microsoft.com/office/drawing/2014/main" id="{857A2112-5E0A-C0E7-C055-CC85DA2BA732}"/>
                              </a:ext>
                            </a:extLst>
                          </p:cNvPr>
                          <p:cNvCxnSpPr/>
                          <p:nvPr/>
                        </p:nvCxnSpPr>
                        <p:spPr>
                          <a:xfrm flipH="1" flipV="1">
                            <a:off x="5399551" y="5250929"/>
                            <a:ext cx="541180" cy="93555"/>
                          </a:xfrm>
                          <a:prstGeom prst="straightConnector1">
                            <a:avLst/>
                          </a:prstGeom>
                          <a:ln w="19050">
                            <a:solidFill>
                              <a:srgbClr val="FF0000"/>
                            </a:solidFill>
                            <a:tailEnd type="triangle"/>
                          </a:ln>
                        </p:spPr>
                        <p:style>
                          <a:lnRef idx="1">
                            <a:schemeClr val="dk1"/>
                          </a:lnRef>
                          <a:fillRef idx="0">
                            <a:schemeClr val="dk1"/>
                          </a:fillRef>
                          <a:effectRef idx="0">
                            <a:schemeClr val="dk1"/>
                          </a:effectRef>
                          <a:fontRef idx="minor">
                            <a:schemeClr val="tx1"/>
                          </a:fontRef>
                        </p:style>
                      </p:cxnSp>
                      <mc:AlternateContent xmlns:mc="http://schemas.openxmlformats.org/markup-compatibility/2006">
                        <mc:Choice xmlns:a14="http://schemas.microsoft.com/office/drawing/2010/main" Requires="a14">
                          <p:sp>
                            <p:nvSpPr>
                              <p:cNvPr id="52" name="テキスト ボックス 51">
                                <a:extLst>
                                  <a:ext uri="{FF2B5EF4-FFF2-40B4-BE49-F238E27FC236}">
                                    <a16:creationId xmlns:a16="http://schemas.microsoft.com/office/drawing/2014/main" id="{F2DC488B-6D05-ABDD-E14C-429AB0EB380E}"/>
                                  </a:ext>
                                </a:extLst>
                              </p:cNvPr>
                              <p:cNvSpPr txBox="1"/>
                              <p:nvPr/>
                            </p:nvSpPr>
                            <p:spPr>
                              <a:xfrm>
                                <a:off x="5036879" y="5353070"/>
                                <a:ext cx="1127050" cy="298557"/>
                              </a:xfrm>
                              <a:prstGeom prst="rect">
                                <a:avLst/>
                              </a:prstGeom>
                              <a:noFill/>
                            </p:spPr>
                            <p:txBody>
                              <a:bodyPr wrap="square" rtlCol="0">
                                <a:spAutoFit/>
                              </a:bodyPr>
                              <a:lstStyle/>
                              <a:p>
                                <a:pPr/>
                                <a14:m>
                                  <m:oMathPara xmlns:m="http://schemas.openxmlformats.org/officeDocument/2006/math">
                                    <m:oMathParaPr>
                                      <m:jc m:val="centerGroup"/>
                                    </m:oMathParaPr>
                                    <m:oMath xmlns:m="http://schemas.openxmlformats.org/officeDocument/2006/math">
                                      <m:sSub>
                                        <m:sSubPr>
                                          <m:ctrlPr>
                                            <a:rPr kumimoji="1" lang="en-US" altLang="ja-JP" b="1" i="1" smtClean="0">
                                              <a:solidFill>
                                                <a:srgbClr val="FF0000"/>
                                              </a:solidFill>
                                              <a:latin typeface="Cambria Math" panose="02040503050406030204" pitchFamily="18" charset="0"/>
                                            </a:rPr>
                                          </m:ctrlPr>
                                        </m:sSubPr>
                                        <m:e>
                                          <m:r>
                                            <a:rPr kumimoji="1" lang="en-US" altLang="ja-JP" b="1" i="1" smtClean="0">
                                              <a:solidFill>
                                                <a:srgbClr val="FF0000"/>
                                              </a:solidFill>
                                              <a:latin typeface="Cambria Math" panose="02040503050406030204" pitchFamily="18" charset="0"/>
                                            </a:rPr>
                                            <m:t>𝒑</m:t>
                                          </m:r>
                                        </m:e>
                                        <m:sub>
                                          <m:r>
                                            <a:rPr kumimoji="1" lang="en-US" altLang="ja-JP" b="1" i="1" smtClean="0">
                                              <a:solidFill>
                                                <a:srgbClr val="FF0000"/>
                                              </a:solidFill>
                                              <a:latin typeface="Cambria Math" panose="02040503050406030204" pitchFamily="18" charset="0"/>
                                            </a:rPr>
                                            <m:t>𝒊</m:t>
                                          </m:r>
                                        </m:sub>
                                      </m:sSub>
                                      <m:r>
                                        <a:rPr kumimoji="1" lang="en-US" altLang="ja-JP" b="1" i="1" smtClean="0">
                                          <a:solidFill>
                                            <a:srgbClr val="FF0000"/>
                                          </a:solidFill>
                                          <a:latin typeface="Cambria Math" panose="02040503050406030204" pitchFamily="18" charset="0"/>
                                        </a:rPr>
                                        <m:t>′</m:t>
                                      </m:r>
                                    </m:oMath>
                                  </m:oMathPara>
                                </a14:m>
                                <a:endParaRPr kumimoji="1" lang="ja-JP" altLang="en-US" b="1" dirty="0">
                                  <a:solidFill>
                                    <a:srgbClr val="FF0000"/>
                                  </a:solidFill>
                                  <a:latin typeface="Times New Roman" panose="02020603050405020304" pitchFamily="18" charset="0"/>
                                  <a:cs typeface="Times New Roman" panose="02020603050405020304" pitchFamily="18" charset="0"/>
                                </a:endParaRPr>
                              </a:p>
                            </p:txBody>
                          </p:sp>
                        </mc:Choice>
                        <mc:Fallback>
                          <p:sp>
                            <p:nvSpPr>
                              <p:cNvPr id="52" name="テキスト ボックス 51">
                                <a:extLst>
                                  <a:ext uri="{FF2B5EF4-FFF2-40B4-BE49-F238E27FC236}">
                                    <a16:creationId xmlns:a16="http://schemas.microsoft.com/office/drawing/2014/main" id="{F2DC488B-6D05-ABDD-E14C-429AB0EB380E}"/>
                                  </a:ext>
                                </a:extLst>
                              </p:cNvPr>
                              <p:cNvSpPr txBox="1">
                                <a:spLocks noRot="1" noChangeAspect="1" noMove="1" noResize="1" noEditPoints="1" noAdjustHandles="1" noChangeArrowheads="1" noChangeShapeType="1" noTextEdit="1"/>
                              </p:cNvSpPr>
                              <p:nvPr/>
                            </p:nvSpPr>
                            <p:spPr>
                              <a:xfrm>
                                <a:off x="5036879" y="5353070"/>
                                <a:ext cx="1127050" cy="298557"/>
                              </a:xfrm>
                              <a:prstGeom prst="rect">
                                <a:avLst/>
                              </a:prstGeom>
                              <a:blipFill>
                                <a:blip r:embed="rId5"/>
                                <a:stretch>
                                  <a:fillRect/>
                                </a:stretch>
                              </a:blipFill>
                            </p:spPr>
                            <p:txBody>
                              <a:bodyPr/>
                              <a:lstStyle/>
                              <a:p>
                                <a:r>
                                  <a:rPr lang="ja-JP" altLang="en-US">
                                    <a:noFill/>
                                  </a:rPr>
                                  <a:t> </a:t>
                                </a:r>
                              </a:p>
                            </p:txBody>
                          </p:sp>
                        </mc:Fallback>
                      </mc:AlternateContent>
                    </p:grpSp>
                    <p:sp>
                      <p:nvSpPr>
                        <p:cNvPr id="58" name="テキスト ボックス 57">
                          <a:extLst>
                            <a:ext uri="{FF2B5EF4-FFF2-40B4-BE49-F238E27FC236}">
                              <a16:creationId xmlns:a16="http://schemas.microsoft.com/office/drawing/2014/main" id="{E67C1E4D-2D30-3E82-0DE8-BC019F470BFC}"/>
                            </a:ext>
                          </a:extLst>
                        </p:cNvPr>
                        <p:cNvSpPr txBox="1"/>
                        <p:nvPr/>
                      </p:nvSpPr>
                      <p:spPr>
                        <a:xfrm>
                          <a:off x="6084558" y="5155017"/>
                          <a:ext cx="404038" cy="369332"/>
                        </a:xfrm>
                        <a:prstGeom prst="rect">
                          <a:avLst/>
                        </a:prstGeom>
                        <a:noFill/>
                      </p:spPr>
                      <p:txBody>
                        <a:bodyPr wrap="square" rtlCol="0">
                          <a:spAutoFit/>
                        </a:bodyPr>
                        <a:lstStyle/>
                        <a:p>
                          <a:pPr algn="ctr"/>
                          <a:r>
                            <a:rPr kumimoji="1" lang="en-US" altLang="ja-JP" dirty="0">
                              <a:latin typeface="Times New Roman" panose="02020603050405020304" pitchFamily="18" charset="0"/>
                              <a:cs typeface="Times New Roman" panose="02020603050405020304" pitchFamily="18" charset="0"/>
                            </a:rPr>
                            <a:t>x</a:t>
                          </a:r>
                          <a:endParaRPr kumimoji="1" lang="ja-JP" altLang="en-US" dirty="0">
                            <a:latin typeface="Times New Roman" panose="02020603050405020304" pitchFamily="18" charset="0"/>
                            <a:cs typeface="Times New Roman" panose="02020603050405020304" pitchFamily="18" charset="0"/>
                          </a:endParaRPr>
                        </a:p>
                      </p:txBody>
                    </p:sp>
                    <p:sp>
                      <p:nvSpPr>
                        <p:cNvPr id="59" name="テキスト ボックス 58">
                          <a:extLst>
                            <a:ext uri="{FF2B5EF4-FFF2-40B4-BE49-F238E27FC236}">
                              <a16:creationId xmlns:a16="http://schemas.microsoft.com/office/drawing/2014/main" id="{C7EDD897-6D6E-4D25-121D-DC4795729876}"/>
                            </a:ext>
                          </a:extLst>
                        </p:cNvPr>
                        <p:cNvSpPr txBox="1"/>
                        <p:nvPr/>
                      </p:nvSpPr>
                      <p:spPr>
                        <a:xfrm>
                          <a:off x="5686900" y="5544034"/>
                          <a:ext cx="404038" cy="369332"/>
                        </a:xfrm>
                        <a:prstGeom prst="rect">
                          <a:avLst/>
                        </a:prstGeom>
                        <a:noFill/>
                      </p:spPr>
                      <p:txBody>
                        <a:bodyPr wrap="square" rtlCol="0">
                          <a:spAutoFit/>
                        </a:bodyPr>
                        <a:lstStyle/>
                        <a:p>
                          <a:pPr algn="ctr"/>
                          <a:r>
                            <a:rPr lang="en-US" altLang="ja-JP" dirty="0">
                              <a:latin typeface="Times New Roman" panose="02020603050405020304" pitchFamily="18" charset="0"/>
                              <a:cs typeface="Times New Roman" panose="02020603050405020304" pitchFamily="18" charset="0"/>
                            </a:rPr>
                            <a:t>y</a:t>
                          </a:r>
                          <a:endParaRPr kumimoji="1" lang="ja-JP" altLang="en-US" dirty="0">
                            <a:latin typeface="Times New Roman" panose="02020603050405020304" pitchFamily="18" charset="0"/>
                            <a:cs typeface="Times New Roman" panose="02020603050405020304" pitchFamily="18" charset="0"/>
                          </a:endParaRPr>
                        </a:p>
                      </p:txBody>
                    </p:sp>
                  </p:grpSp>
                </p:grpSp>
                <p:sp>
                  <p:nvSpPr>
                    <p:cNvPr id="76" name="テキスト ボックス 75">
                      <a:extLst>
                        <a:ext uri="{FF2B5EF4-FFF2-40B4-BE49-F238E27FC236}">
                          <a16:creationId xmlns:a16="http://schemas.microsoft.com/office/drawing/2014/main" id="{4F6740D1-8334-3FCF-8E76-15A2E728D2CE}"/>
                        </a:ext>
                      </a:extLst>
                    </p:cNvPr>
                    <p:cNvSpPr txBox="1"/>
                    <p:nvPr/>
                  </p:nvSpPr>
                  <p:spPr>
                    <a:xfrm>
                      <a:off x="4334087" y="4981086"/>
                      <a:ext cx="395618" cy="298557"/>
                    </a:xfrm>
                    <a:prstGeom prst="rect">
                      <a:avLst/>
                    </a:prstGeom>
                    <a:noFill/>
                  </p:spPr>
                  <p:txBody>
                    <a:bodyPr wrap="square" rtlCol="0">
                      <a:spAutoFit/>
                    </a:bodyPr>
                    <a:lstStyle/>
                    <a:p>
                      <a:pPr algn="ctr"/>
                      <a:r>
                        <a:rPr kumimoji="1" lang="en-US" altLang="ja-JP" i="1" dirty="0">
                          <a:latin typeface="Times New Roman" panose="02020603050405020304" pitchFamily="18" charset="0"/>
                          <a:cs typeface="Times New Roman" panose="02020603050405020304" pitchFamily="18" charset="0"/>
                        </a:rPr>
                        <a:t>θ</a:t>
                      </a:r>
                      <a:endParaRPr kumimoji="1" lang="ja-JP" altLang="en-US" i="1" dirty="0">
                        <a:latin typeface="Times New Roman" panose="02020603050405020304" pitchFamily="18" charset="0"/>
                        <a:cs typeface="Times New Roman" panose="02020603050405020304" pitchFamily="18" charset="0"/>
                      </a:endParaRPr>
                    </a:p>
                  </p:txBody>
                </p:sp>
              </p:grpSp>
              <p:cxnSp>
                <p:nvCxnSpPr>
                  <p:cNvPr id="70" name="直線コネクタ 69">
                    <a:extLst>
                      <a:ext uri="{FF2B5EF4-FFF2-40B4-BE49-F238E27FC236}">
                        <a16:creationId xmlns:a16="http://schemas.microsoft.com/office/drawing/2014/main" id="{69757C29-06F7-4938-0E71-4775008F6618}"/>
                      </a:ext>
                    </a:extLst>
                  </p:cNvPr>
                  <p:cNvCxnSpPr>
                    <a:cxnSpLocks/>
                  </p:cNvCxnSpPr>
                  <p:nvPr/>
                </p:nvCxnSpPr>
                <p:spPr>
                  <a:xfrm flipH="1" flipV="1">
                    <a:off x="4439590" y="4775896"/>
                    <a:ext cx="467068" cy="373444"/>
                  </a:xfrm>
                  <a:prstGeom prst="line">
                    <a:avLst/>
                  </a:prstGeom>
                  <a:ln>
                    <a:prstDash val="dash"/>
                  </a:ln>
                </p:spPr>
                <p:style>
                  <a:lnRef idx="1">
                    <a:schemeClr val="dk1"/>
                  </a:lnRef>
                  <a:fillRef idx="0">
                    <a:schemeClr val="dk1"/>
                  </a:fillRef>
                  <a:effectRef idx="0">
                    <a:schemeClr val="dk1"/>
                  </a:effectRef>
                  <a:fontRef idx="minor">
                    <a:schemeClr val="tx1"/>
                  </a:fontRef>
                </p:style>
              </p:cxnSp>
            </p:grpSp>
            <p:cxnSp>
              <p:nvCxnSpPr>
                <p:cNvPr id="8" name="直線矢印コネクタ 7">
                  <a:extLst>
                    <a:ext uri="{FF2B5EF4-FFF2-40B4-BE49-F238E27FC236}">
                      <a16:creationId xmlns:a16="http://schemas.microsoft.com/office/drawing/2014/main" id="{33428849-B6AF-82A6-09FC-1DC732EF1AC7}"/>
                    </a:ext>
                  </a:extLst>
                </p:cNvPr>
                <p:cNvCxnSpPr>
                  <a:cxnSpLocks/>
                </p:cNvCxnSpPr>
                <p:nvPr/>
              </p:nvCxnSpPr>
              <p:spPr>
                <a:xfrm flipV="1">
                  <a:off x="5019603" y="5529207"/>
                  <a:ext cx="82826" cy="36359"/>
                </a:xfrm>
                <a:prstGeom prst="straightConnector1">
                  <a:avLst/>
                </a:prstGeom>
                <a:ln>
                  <a:tailEnd type="triangle"/>
                </a:ln>
              </p:spPr>
              <p:style>
                <a:lnRef idx="1">
                  <a:schemeClr val="dk1"/>
                </a:lnRef>
                <a:fillRef idx="0">
                  <a:schemeClr val="dk1"/>
                </a:fillRef>
                <a:effectRef idx="0">
                  <a:schemeClr val="dk1"/>
                </a:effectRef>
                <a:fontRef idx="minor">
                  <a:schemeClr val="tx1"/>
                </a:fontRef>
              </p:style>
            </p:cxnSp>
          </p:grpSp>
        </p:grpSp>
        <p:grpSp>
          <p:nvGrpSpPr>
            <p:cNvPr id="37" name="グループ化 36">
              <a:extLst>
                <a:ext uri="{FF2B5EF4-FFF2-40B4-BE49-F238E27FC236}">
                  <a16:creationId xmlns:a16="http://schemas.microsoft.com/office/drawing/2014/main" id="{BAF0E592-1CF5-8445-C9E4-28656522B3F8}"/>
                </a:ext>
              </a:extLst>
            </p:cNvPr>
            <p:cNvGrpSpPr/>
            <p:nvPr/>
          </p:nvGrpSpPr>
          <p:grpSpPr>
            <a:xfrm>
              <a:off x="6711285" y="4085654"/>
              <a:ext cx="2578063" cy="2660097"/>
              <a:chOff x="6711285" y="4085654"/>
              <a:chExt cx="2578063" cy="2660097"/>
            </a:xfrm>
          </p:grpSpPr>
          <p:sp>
            <p:nvSpPr>
              <p:cNvPr id="79" name="テキスト ボックス 78">
                <a:extLst>
                  <a:ext uri="{FF2B5EF4-FFF2-40B4-BE49-F238E27FC236}">
                    <a16:creationId xmlns:a16="http://schemas.microsoft.com/office/drawing/2014/main" id="{23B11EDD-C545-9C5E-E508-1E7430A5DF6F}"/>
                  </a:ext>
                </a:extLst>
              </p:cNvPr>
              <p:cNvSpPr txBox="1"/>
              <p:nvPr/>
            </p:nvSpPr>
            <p:spPr>
              <a:xfrm>
                <a:off x="6825922" y="4085654"/>
                <a:ext cx="1994077" cy="322193"/>
              </a:xfrm>
              <a:prstGeom prst="rect">
                <a:avLst/>
              </a:prstGeom>
              <a:solidFill>
                <a:schemeClr val="accent5"/>
              </a:solidFill>
              <a:ln>
                <a:solidFill>
                  <a:schemeClr val="tx1"/>
                </a:solidFill>
              </a:ln>
            </p:spPr>
            <p:txBody>
              <a:bodyPr wrap="square" rtlCol="0">
                <a:spAutoFit/>
              </a:bodyPr>
              <a:lstStyle/>
              <a:p>
                <a:pPr algn="ctr"/>
                <a:r>
                  <a:rPr kumimoji="1" lang="el-GR" altLang="ja-JP" b="1" i="1" dirty="0">
                    <a:latin typeface="Times New Roman" panose="02020603050405020304" pitchFamily="18" charset="0"/>
                    <a:cs typeface="Times New Roman" panose="02020603050405020304" pitchFamily="18" charset="0"/>
                  </a:rPr>
                  <a:t>Δ</a:t>
                </a:r>
                <a:r>
                  <a:rPr kumimoji="1" lang="en-US" altLang="ja-JP" b="1" i="1" dirty="0" err="1">
                    <a:latin typeface="Times New Roman" panose="02020603050405020304" pitchFamily="18" charset="0"/>
                    <a:cs typeface="Times New Roman" panose="02020603050405020304" pitchFamily="18" charset="0"/>
                  </a:rPr>
                  <a:t>p</a:t>
                </a:r>
                <a:r>
                  <a:rPr kumimoji="1" lang="en-US" altLang="ja-JP" b="1" i="1" baseline="-25000" dirty="0" err="1">
                    <a:latin typeface="Times New Roman" panose="02020603050405020304" pitchFamily="18" charset="0"/>
                    <a:cs typeface="Times New Roman" panose="02020603050405020304" pitchFamily="18" charset="0"/>
                  </a:rPr>
                  <a:t>n</a:t>
                </a:r>
                <a:r>
                  <a:rPr kumimoji="1" lang="ja-JP" altLang="en-US" b="1" dirty="0">
                    <a:latin typeface="Times New Roman" panose="02020603050405020304" pitchFamily="18" charset="0"/>
                    <a:cs typeface="Times New Roman" panose="02020603050405020304" pitchFamily="18" charset="0"/>
                  </a:rPr>
                  <a:t>を</a:t>
                </a:r>
                <a:r>
                  <a:rPr kumimoji="1" lang="en-US" altLang="ja-JP" b="1" dirty="0">
                    <a:latin typeface="Times New Roman" panose="02020603050405020304" pitchFamily="18" charset="0"/>
                    <a:cs typeface="Times New Roman" panose="02020603050405020304" pitchFamily="18" charset="0"/>
                  </a:rPr>
                  <a:t>π</a:t>
                </a:r>
                <a:r>
                  <a:rPr kumimoji="1" lang="ja-JP" altLang="en-US" b="1" dirty="0">
                    <a:latin typeface="Times New Roman" panose="02020603050405020304" pitchFamily="18" charset="0"/>
                    <a:cs typeface="Times New Roman" panose="02020603050405020304" pitchFamily="18" charset="0"/>
                  </a:rPr>
                  <a:t>回転</a:t>
                </a:r>
                <a:endParaRPr kumimoji="1" lang="ja-JP" altLang="en-US" b="1" dirty="0"/>
              </a:p>
            </p:txBody>
          </p:sp>
          <p:grpSp>
            <p:nvGrpSpPr>
              <p:cNvPr id="35" name="グループ化 34">
                <a:extLst>
                  <a:ext uri="{FF2B5EF4-FFF2-40B4-BE49-F238E27FC236}">
                    <a16:creationId xmlns:a16="http://schemas.microsoft.com/office/drawing/2014/main" id="{F20B349B-A291-B00E-1CFF-86DCE72ED030}"/>
                  </a:ext>
                </a:extLst>
              </p:cNvPr>
              <p:cNvGrpSpPr/>
              <p:nvPr/>
            </p:nvGrpSpPr>
            <p:grpSpPr>
              <a:xfrm>
                <a:off x="6711285" y="4412994"/>
                <a:ext cx="2578063" cy="2332757"/>
                <a:chOff x="6797615" y="4372146"/>
                <a:chExt cx="2578063" cy="2332757"/>
              </a:xfrm>
            </p:grpSpPr>
            <p:sp>
              <p:nvSpPr>
                <p:cNvPr id="33" name="楕円 32">
                  <a:extLst>
                    <a:ext uri="{FF2B5EF4-FFF2-40B4-BE49-F238E27FC236}">
                      <a16:creationId xmlns:a16="http://schemas.microsoft.com/office/drawing/2014/main" id="{F478DC53-CE9B-A15A-3DA3-2367FF25EE4E}"/>
                    </a:ext>
                  </a:extLst>
                </p:cNvPr>
                <p:cNvSpPr/>
                <p:nvPr/>
              </p:nvSpPr>
              <p:spPr>
                <a:xfrm>
                  <a:off x="8513518" y="5751016"/>
                  <a:ext cx="499818" cy="495685"/>
                </a:xfrm>
                <a:prstGeom prst="ellipse">
                  <a:avLst/>
                </a:prstGeom>
                <a:solidFill>
                  <a:srgbClr val="92D050"/>
                </a:solidFill>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kumimoji="1" lang="ja-JP" altLang="en-US"/>
                </a:p>
              </p:txBody>
            </p:sp>
            <p:grpSp>
              <p:nvGrpSpPr>
                <p:cNvPr id="22" name="グループ化 21">
                  <a:extLst>
                    <a:ext uri="{FF2B5EF4-FFF2-40B4-BE49-F238E27FC236}">
                      <a16:creationId xmlns:a16="http://schemas.microsoft.com/office/drawing/2014/main" id="{7AF3C2FA-540B-04F8-6E06-878D68E002E5}"/>
                    </a:ext>
                  </a:extLst>
                </p:cNvPr>
                <p:cNvGrpSpPr/>
                <p:nvPr/>
              </p:nvGrpSpPr>
              <p:grpSpPr>
                <a:xfrm>
                  <a:off x="6797615" y="4372146"/>
                  <a:ext cx="2578063" cy="2332757"/>
                  <a:chOff x="6797615" y="4372146"/>
                  <a:chExt cx="2578063" cy="2332757"/>
                </a:xfrm>
              </p:grpSpPr>
              <p:grpSp>
                <p:nvGrpSpPr>
                  <p:cNvPr id="67" name="グループ化 66">
                    <a:extLst>
                      <a:ext uri="{FF2B5EF4-FFF2-40B4-BE49-F238E27FC236}">
                        <a16:creationId xmlns:a16="http://schemas.microsoft.com/office/drawing/2014/main" id="{628A44EB-F0E9-04E3-5EBD-9C009DD3B3D4}"/>
                      </a:ext>
                    </a:extLst>
                  </p:cNvPr>
                  <p:cNvGrpSpPr/>
                  <p:nvPr/>
                </p:nvGrpSpPr>
                <p:grpSpPr>
                  <a:xfrm>
                    <a:off x="7093427" y="4372146"/>
                    <a:ext cx="2282251" cy="2332757"/>
                    <a:chOff x="7083615" y="4848834"/>
                    <a:chExt cx="1976895" cy="2020644"/>
                  </a:xfrm>
                </p:grpSpPr>
                <p:grpSp>
                  <p:nvGrpSpPr>
                    <p:cNvPr id="64" name="グループ化 63">
                      <a:extLst>
                        <a:ext uri="{FF2B5EF4-FFF2-40B4-BE49-F238E27FC236}">
                          <a16:creationId xmlns:a16="http://schemas.microsoft.com/office/drawing/2014/main" id="{D77AC23A-A992-4506-735B-B5551A319DA6}"/>
                        </a:ext>
                      </a:extLst>
                    </p:cNvPr>
                    <p:cNvGrpSpPr/>
                    <p:nvPr/>
                  </p:nvGrpSpPr>
                  <p:grpSpPr>
                    <a:xfrm>
                      <a:off x="7083615" y="4848834"/>
                      <a:ext cx="1706612" cy="1641719"/>
                      <a:chOff x="6903733" y="5038832"/>
                      <a:chExt cx="1706612" cy="1641719"/>
                    </a:xfrm>
                  </p:grpSpPr>
                  <p:grpSp>
                    <p:nvGrpSpPr>
                      <p:cNvPr id="43" name="グループ化 42">
                        <a:extLst>
                          <a:ext uri="{FF2B5EF4-FFF2-40B4-BE49-F238E27FC236}">
                            <a16:creationId xmlns:a16="http://schemas.microsoft.com/office/drawing/2014/main" id="{2A1B715A-4274-E3B5-5258-1E9D8AD091F8}"/>
                          </a:ext>
                        </a:extLst>
                      </p:cNvPr>
                      <p:cNvGrpSpPr/>
                      <p:nvPr/>
                    </p:nvGrpSpPr>
                    <p:grpSpPr>
                      <a:xfrm rot="19734925">
                        <a:off x="7134227" y="5281927"/>
                        <a:ext cx="587277" cy="879030"/>
                        <a:chOff x="4939181" y="5524124"/>
                        <a:chExt cx="587277" cy="879030"/>
                      </a:xfrm>
                    </p:grpSpPr>
                    <p:sp>
                      <p:nvSpPr>
                        <p:cNvPr id="41" name="楕円 40">
                          <a:extLst>
                            <a:ext uri="{FF2B5EF4-FFF2-40B4-BE49-F238E27FC236}">
                              <a16:creationId xmlns:a16="http://schemas.microsoft.com/office/drawing/2014/main" id="{ABA604E8-B1E8-8D27-E89A-C7A08573D2C6}"/>
                            </a:ext>
                          </a:extLst>
                        </p:cNvPr>
                        <p:cNvSpPr/>
                        <p:nvPr/>
                      </p:nvSpPr>
                      <p:spPr>
                        <a:xfrm>
                          <a:off x="4939181" y="5719862"/>
                          <a:ext cx="577850" cy="577850"/>
                        </a:xfrm>
                        <a:prstGeom prst="ellipse">
                          <a:avLst/>
                        </a:prstGeom>
                        <a:noFill/>
                        <a:ln w="19050">
                          <a:solidFill>
                            <a:schemeClr val="tx1"/>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kumimoji="1" lang="ja-JP" altLang="en-US" dirty="0">
                            <a:latin typeface="Times New Roman" panose="02020603050405020304" pitchFamily="18" charset="0"/>
                            <a:cs typeface="Times New Roman" panose="02020603050405020304" pitchFamily="18" charset="0"/>
                          </a:endParaRPr>
                        </a:p>
                      </p:txBody>
                    </p:sp>
                    <p:sp>
                      <p:nvSpPr>
                        <p:cNvPr id="42" name="正方形/長方形 41">
                          <a:extLst>
                            <a:ext uri="{FF2B5EF4-FFF2-40B4-BE49-F238E27FC236}">
                              <a16:creationId xmlns:a16="http://schemas.microsoft.com/office/drawing/2014/main" id="{95EAA669-B922-37C4-D913-161DBA0E75E7}"/>
                            </a:ext>
                          </a:extLst>
                        </p:cNvPr>
                        <p:cNvSpPr/>
                        <p:nvPr/>
                      </p:nvSpPr>
                      <p:spPr>
                        <a:xfrm>
                          <a:off x="5226050" y="5524124"/>
                          <a:ext cx="300408" cy="879030"/>
                        </a:xfrm>
                        <a:prstGeom prst="rect">
                          <a:avLst/>
                        </a:prstGeom>
                        <a:solidFill>
                          <a:schemeClr val="bg1"/>
                        </a:solidFill>
                        <a:ln>
                          <a:solidFill>
                            <a:schemeClr val="bg1"/>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kumimoji="1" lang="ja-JP" altLang="en-US">
                            <a:latin typeface="Times New Roman" panose="02020603050405020304" pitchFamily="18" charset="0"/>
                            <a:cs typeface="Times New Roman" panose="02020603050405020304" pitchFamily="18" charset="0"/>
                          </a:endParaRPr>
                        </a:p>
                      </p:txBody>
                    </p:sp>
                  </p:grpSp>
                  <p:grpSp>
                    <p:nvGrpSpPr>
                      <p:cNvPr id="25" name="グループ化 24">
                        <a:extLst>
                          <a:ext uri="{FF2B5EF4-FFF2-40B4-BE49-F238E27FC236}">
                            <a16:creationId xmlns:a16="http://schemas.microsoft.com/office/drawing/2014/main" id="{C641CC22-BE8C-E70A-490F-BD9F86346374}"/>
                          </a:ext>
                        </a:extLst>
                      </p:cNvPr>
                      <p:cNvGrpSpPr/>
                      <p:nvPr/>
                    </p:nvGrpSpPr>
                    <p:grpSpPr>
                      <a:xfrm>
                        <a:off x="6917553" y="5473700"/>
                        <a:ext cx="1692792" cy="1206851"/>
                        <a:chOff x="5603358" y="4933599"/>
                        <a:chExt cx="1692792" cy="1206851"/>
                      </a:xfrm>
                    </p:grpSpPr>
                    <p:grpSp>
                      <p:nvGrpSpPr>
                        <p:cNvPr id="26" name="グループ化 25">
                          <a:extLst>
                            <a:ext uri="{FF2B5EF4-FFF2-40B4-BE49-F238E27FC236}">
                              <a16:creationId xmlns:a16="http://schemas.microsoft.com/office/drawing/2014/main" id="{1A712937-85B2-D66A-4920-E3FB60F268B1}"/>
                            </a:ext>
                          </a:extLst>
                        </p:cNvPr>
                        <p:cNvGrpSpPr/>
                        <p:nvPr/>
                      </p:nvGrpSpPr>
                      <p:grpSpPr>
                        <a:xfrm>
                          <a:off x="5603358" y="4933599"/>
                          <a:ext cx="1692792" cy="1206851"/>
                          <a:chOff x="5603358" y="4933599"/>
                          <a:chExt cx="1692792" cy="1206851"/>
                        </a:xfrm>
                      </p:grpSpPr>
                      <p:cxnSp>
                        <p:nvCxnSpPr>
                          <p:cNvPr id="31" name="直線コネクタ 30">
                            <a:extLst>
                              <a:ext uri="{FF2B5EF4-FFF2-40B4-BE49-F238E27FC236}">
                                <a16:creationId xmlns:a16="http://schemas.microsoft.com/office/drawing/2014/main" id="{E3A5DB3D-7F9E-B31A-98EB-F21720785283}"/>
                              </a:ext>
                            </a:extLst>
                          </p:cNvPr>
                          <p:cNvCxnSpPr>
                            <a:cxnSpLocks/>
                          </p:cNvCxnSpPr>
                          <p:nvPr/>
                        </p:nvCxnSpPr>
                        <p:spPr>
                          <a:xfrm>
                            <a:off x="5603358" y="5922334"/>
                            <a:ext cx="1692792" cy="0"/>
                          </a:xfrm>
                          <a:prstGeom prst="line">
                            <a:avLst/>
                          </a:prstGeom>
                        </p:spPr>
                        <p:style>
                          <a:lnRef idx="1">
                            <a:schemeClr val="dk1"/>
                          </a:lnRef>
                          <a:fillRef idx="0">
                            <a:schemeClr val="dk1"/>
                          </a:fillRef>
                          <a:effectRef idx="0">
                            <a:schemeClr val="dk1"/>
                          </a:effectRef>
                          <a:fontRef idx="minor">
                            <a:schemeClr val="tx1"/>
                          </a:fontRef>
                        </p:style>
                      </p:cxnSp>
                      <p:cxnSp>
                        <p:nvCxnSpPr>
                          <p:cNvPr id="32" name="直線コネクタ 31">
                            <a:extLst>
                              <a:ext uri="{FF2B5EF4-FFF2-40B4-BE49-F238E27FC236}">
                                <a16:creationId xmlns:a16="http://schemas.microsoft.com/office/drawing/2014/main" id="{EF65103B-D6AE-0CC7-CB55-06E1407177BD}"/>
                              </a:ext>
                            </a:extLst>
                          </p:cNvPr>
                          <p:cNvCxnSpPr>
                            <a:cxnSpLocks/>
                          </p:cNvCxnSpPr>
                          <p:nvPr/>
                        </p:nvCxnSpPr>
                        <p:spPr>
                          <a:xfrm flipV="1">
                            <a:off x="7029450" y="4933599"/>
                            <a:ext cx="0" cy="1206851"/>
                          </a:xfrm>
                          <a:prstGeom prst="line">
                            <a:avLst/>
                          </a:prstGeom>
                        </p:spPr>
                        <p:style>
                          <a:lnRef idx="1">
                            <a:schemeClr val="dk1"/>
                          </a:lnRef>
                          <a:fillRef idx="0">
                            <a:schemeClr val="dk1"/>
                          </a:fillRef>
                          <a:effectRef idx="0">
                            <a:schemeClr val="dk1"/>
                          </a:effectRef>
                          <a:fontRef idx="minor">
                            <a:schemeClr val="tx1"/>
                          </a:fontRef>
                        </p:style>
                      </p:cxnSp>
                    </p:grpSp>
                    <mc:AlternateContent xmlns:mc="http://schemas.openxmlformats.org/markup-compatibility/2006" xmlns:a14="http://schemas.microsoft.com/office/drawing/2010/main">
                      <mc:Choice Requires="a14">
                        <p:sp>
                          <p:nvSpPr>
                            <p:cNvPr id="27" name="テキスト ボックス 26">
                              <a:extLst>
                                <a:ext uri="{FF2B5EF4-FFF2-40B4-BE49-F238E27FC236}">
                                  <a16:creationId xmlns:a16="http://schemas.microsoft.com/office/drawing/2014/main" id="{855D39E4-F8F5-4B47-84CD-B2EE87E99D1C}"/>
                                </a:ext>
                              </a:extLst>
                            </p:cNvPr>
                            <p:cNvSpPr txBox="1"/>
                            <p:nvPr/>
                          </p:nvSpPr>
                          <p:spPr>
                            <a:xfrm>
                              <a:off x="6102181" y="5588054"/>
                              <a:ext cx="1127050" cy="369332"/>
                            </a:xfrm>
                            <a:prstGeom prst="rect">
                              <a:avLst/>
                            </a:prstGeom>
                            <a:noFill/>
                          </p:spPr>
                          <p:txBody>
                            <a:bodyPr wrap="square" rtlCol="0">
                              <a:spAutoFit/>
                            </a:bodyPr>
                            <a:lstStyle/>
                            <a:p>
                              <a:pPr/>
                              <a14:m>
                                <m:oMathPara xmlns:m="http://schemas.openxmlformats.org/officeDocument/2006/math">
                                  <m:oMathParaPr>
                                    <m:jc m:val="centerGroup"/>
                                  </m:oMathParaPr>
                                  <m:oMath xmlns:m="http://schemas.openxmlformats.org/officeDocument/2006/math">
                                    <m:sSub>
                                      <m:sSubPr>
                                        <m:ctrlPr>
                                          <a:rPr kumimoji="1" lang="en-US" altLang="ja-JP" i="1" smtClean="0">
                                            <a:latin typeface="Cambria Math" panose="02040503050406030204" pitchFamily="18" charset="0"/>
                                          </a:rPr>
                                        </m:ctrlPr>
                                      </m:sSubPr>
                                      <m:e>
                                        <m:r>
                                          <a:rPr kumimoji="1" lang="en-US" altLang="ja-JP" b="0" i="1" smtClean="0">
                                            <a:latin typeface="Cambria Math" panose="02040503050406030204" pitchFamily="18" charset="0"/>
                                          </a:rPr>
                                          <m:t>𝑝</m:t>
                                        </m:r>
                                      </m:e>
                                      <m:sub>
                                        <m:r>
                                          <a:rPr kumimoji="1" lang="en-US" altLang="ja-JP" b="0" i="1" smtClean="0">
                                            <a:latin typeface="Cambria Math" panose="02040503050406030204" pitchFamily="18" charset="0"/>
                                          </a:rPr>
                                          <m:t>𝑖</m:t>
                                        </m:r>
                                      </m:sub>
                                    </m:sSub>
                                  </m:oMath>
                                </m:oMathPara>
                              </a14:m>
                              <a:endParaRPr kumimoji="1" lang="ja-JP" altLang="en-US" dirty="0">
                                <a:latin typeface="Times New Roman" panose="02020603050405020304" pitchFamily="18" charset="0"/>
                                <a:cs typeface="Times New Roman" panose="02020603050405020304" pitchFamily="18" charset="0"/>
                              </a:endParaRPr>
                            </a:p>
                          </p:txBody>
                        </p:sp>
                      </mc:Choice>
                      <mc:Fallback xmlns="">
                        <p:sp>
                          <p:nvSpPr>
                            <p:cNvPr id="27" name="テキスト ボックス 26">
                              <a:extLst>
                                <a:ext uri="{FF2B5EF4-FFF2-40B4-BE49-F238E27FC236}">
                                  <a16:creationId xmlns:a16="http://schemas.microsoft.com/office/drawing/2014/main" id="{855D39E4-F8F5-4B47-84CD-B2EE87E99D1C}"/>
                                </a:ext>
                              </a:extLst>
                            </p:cNvPr>
                            <p:cNvSpPr txBox="1">
                              <a:spLocks noRot="1" noChangeAspect="1" noMove="1" noResize="1" noEditPoints="1" noAdjustHandles="1" noChangeArrowheads="1" noChangeShapeType="1" noTextEdit="1"/>
                            </p:cNvSpPr>
                            <p:nvPr/>
                          </p:nvSpPr>
                          <p:spPr>
                            <a:xfrm>
                              <a:off x="6102181" y="5588054"/>
                              <a:ext cx="1127050" cy="369332"/>
                            </a:xfrm>
                            <a:prstGeom prst="rect">
                              <a:avLst/>
                            </a:prstGeom>
                            <a:blipFill>
                              <a:blip r:embed="rId6"/>
                              <a:stretch>
                                <a:fillRect b="-8197"/>
                              </a:stretch>
                            </a:blipFill>
                          </p:spPr>
                          <p:txBody>
                            <a:bodyPr/>
                            <a:lstStyle/>
                            <a:p>
                              <a:r>
                                <a:rPr lang="ja-JP" altLang="en-US">
                                  <a:noFill/>
                                </a:rPr>
                                <a:t> </a:t>
                              </a:r>
                            </a:p>
                          </p:txBody>
                        </p:sp>
                      </mc:Fallback>
                    </mc:AlternateContent>
                    <p:cxnSp>
                      <p:nvCxnSpPr>
                        <p:cNvPr id="28" name="直線矢印コネクタ 27">
                          <a:extLst>
                            <a:ext uri="{FF2B5EF4-FFF2-40B4-BE49-F238E27FC236}">
                              <a16:creationId xmlns:a16="http://schemas.microsoft.com/office/drawing/2014/main" id="{0E9D8EA7-3B80-9109-905C-3ADD0621E347}"/>
                            </a:ext>
                          </a:extLst>
                        </p:cNvPr>
                        <p:cNvCxnSpPr>
                          <a:cxnSpLocks/>
                        </p:cNvCxnSpPr>
                        <p:nvPr/>
                      </p:nvCxnSpPr>
                      <p:spPr>
                        <a:xfrm flipH="1" flipV="1">
                          <a:off x="6151307" y="5237643"/>
                          <a:ext cx="874663" cy="684691"/>
                        </a:xfrm>
                        <a:prstGeom prst="straightConnector1">
                          <a:avLst/>
                        </a:prstGeom>
                        <a:ln>
                          <a:tailEnd type="triangle"/>
                        </a:ln>
                      </p:spPr>
                      <p:style>
                        <a:lnRef idx="1">
                          <a:schemeClr val="dk1"/>
                        </a:lnRef>
                        <a:fillRef idx="0">
                          <a:schemeClr val="dk1"/>
                        </a:fillRef>
                        <a:effectRef idx="0">
                          <a:schemeClr val="dk1"/>
                        </a:effectRef>
                        <a:fontRef idx="minor">
                          <a:schemeClr val="tx1"/>
                        </a:fontRef>
                      </p:style>
                    </p:cxnSp>
                    <p:cxnSp>
                      <p:nvCxnSpPr>
                        <p:cNvPr id="29" name="直線矢印コネクタ 28">
                          <a:extLst>
                            <a:ext uri="{FF2B5EF4-FFF2-40B4-BE49-F238E27FC236}">
                              <a16:creationId xmlns:a16="http://schemas.microsoft.com/office/drawing/2014/main" id="{135F22CE-FD4C-6C54-3FE4-25D7EA40CB9F}"/>
                            </a:ext>
                          </a:extLst>
                        </p:cNvPr>
                        <p:cNvCxnSpPr>
                          <a:cxnSpLocks/>
                        </p:cNvCxnSpPr>
                        <p:nvPr/>
                      </p:nvCxnSpPr>
                      <p:spPr>
                        <a:xfrm>
                          <a:off x="6151307" y="5253060"/>
                          <a:ext cx="334094" cy="581814"/>
                        </a:xfrm>
                        <a:prstGeom prst="straightConnector1">
                          <a:avLst/>
                        </a:prstGeom>
                        <a:ln w="19050">
                          <a:solidFill>
                            <a:srgbClr val="0070C0"/>
                          </a:solidFill>
                          <a:prstDash val="dash"/>
                          <a:tailEnd type="triangle"/>
                        </a:ln>
                      </p:spPr>
                      <p:style>
                        <a:lnRef idx="1">
                          <a:schemeClr val="dk1"/>
                        </a:lnRef>
                        <a:fillRef idx="0">
                          <a:schemeClr val="dk1"/>
                        </a:fillRef>
                        <a:effectRef idx="0">
                          <a:schemeClr val="dk1"/>
                        </a:effectRef>
                        <a:fontRef idx="minor">
                          <a:schemeClr val="tx1"/>
                        </a:fontRef>
                      </p:style>
                    </p:cxnSp>
                  </p:grpSp>
                  <p:cxnSp>
                    <p:nvCxnSpPr>
                      <p:cNvPr id="34" name="直線コネクタ 33">
                        <a:extLst>
                          <a:ext uri="{FF2B5EF4-FFF2-40B4-BE49-F238E27FC236}">
                            <a16:creationId xmlns:a16="http://schemas.microsoft.com/office/drawing/2014/main" id="{BD01E541-C3D7-EDDA-1AE7-350B71D2DB76}"/>
                          </a:ext>
                        </a:extLst>
                      </p:cNvPr>
                      <p:cNvCxnSpPr>
                        <a:cxnSpLocks/>
                      </p:cNvCxnSpPr>
                      <p:nvPr/>
                    </p:nvCxnSpPr>
                    <p:spPr>
                      <a:xfrm flipV="1">
                        <a:off x="6903733" y="5496129"/>
                        <a:ext cx="1091497" cy="574471"/>
                      </a:xfrm>
                      <a:prstGeom prst="line">
                        <a:avLst/>
                      </a:prstGeom>
                    </p:spPr>
                    <p:style>
                      <a:lnRef idx="1">
                        <a:schemeClr val="dk1"/>
                      </a:lnRef>
                      <a:fillRef idx="0">
                        <a:schemeClr val="dk1"/>
                      </a:fillRef>
                      <a:effectRef idx="0">
                        <a:schemeClr val="dk1"/>
                      </a:effectRef>
                      <a:fontRef idx="minor">
                        <a:schemeClr val="tx1"/>
                      </a:fontRef>
                    </p:style>
                  </p:cxnSp>
                  <p:cxnSp>
                    <p:nvCxnSpPr>
                      <p:cNvPr id="38" name="直線矢印コネクタ 37">
                        <a:extLst>
                          <a:ext uri="{FF2B5EF4-FFF2-40B4-BE49-F238E27FC236}">
                            <a16:creationId xmlns:a16="http://schemas.microsoft.com/office/drawing/2014/main" id="{17D4501B-22CE-0477-B57E-DDFF833ECA05}"/>
                          </a:ext>
                        </a:extLst>
                      </p:cNvPr>
                      <p:cNvCxnSpPr>
                        <a:cxnSpLocks/>
                      </p:cNvCxnSpPr>
                      <p:nvPr/>
                    </p:nvCxnSpPr>
                    <p:spPr>
                      <a:xfrm flipH="1" flipV="1">
                        <a:off x="7117978" y="5193044"/>
                        <a:ext cx="334800" cy="583200"/>
                      </a:xfrm>
                      <a:prstGeom prst="straightConnector1">
                        <a:avLst/>
                      </a:prstGeom>
                      <a:ln w="19050">
                        <a:solidFill>
                          <a:srgbClr val="0070C0"/>
                        </a:solidFill>
                        <a:prstDash val="solid"/>
                        <a:tailEnd type="triangle"/>
                      </a:ln>
                    </p:spPr>
                    <p:style>
                      <a:lnRef idx="1">
                        <a:schemeClr val="dk1"/>
                      </a:lnRef>
                      <a:fillRef idx="0">
                        <a:schemeClr val="dk1"/>
                      </a:fillRef>
                      <a:effectRef idx="0">
                        <a:schemeClr val="dk1"/>
                      </a:effectRef>
                      <a:fontRef idx="minor">
                        <a:schemeClr val="tx1"/>
                      </a:fontRef>
                    </p:style>
                  </p:cxnSp>
                  <mc:AlternateContent xmlns:mc="http://schemas.openxmlformats.org/markup-compatibility/2006">
                    <mc:Choice xmlns:a14="http://schemas.microsoft.com/office/drawing/2010/main" Requires="a14">
                      <p:sp>
                        <p:nvSpPr>
                          <p:cNvPr id="53" name="テキスト ボックス 52">
                            <a:extLst>
                              <a:ext uri="{FF2B5EF4-FFF2-40B4-BE49-F238E27FC236}">
                                <a16:creationId xmlns:a16="http://schemas.microsoft.com/office/drawing/2014/main" id="{E762E48E-E4BA-1AD7-81AB-0DFE86657C6D}"/>
                              </a:ext>
                            </a:extLst>
                          </p:cNvPr>
                          <p:cNvSpPr txBox="1"/>
                          <p:nvPr/>
                        </p:nvSpPr>
                        <p:spPr>
                          <a:xfrm>
                            <a:off x="7111463" y="5038832"/>
                            <a:ext cx="1127050" cy="319917"/>
                          </a:xfrm>
                          <a:prstGeom prst="rect">
                            <a:avLst/>
                          </a:prstGeom>
                          <a:noFill/>
                        </p:spPr>
                        <p:txBody>
                          <a:bodyPr wrap="square" rtlCol="0">
                            <a:spAutoFit/>
                          </a:bodyPr>
                          <a:lstStyle/>
                          <a:p>
                            <a:pPr/>
                            <a14:m>
                              <m:oMathPara xmlns:m="http://schemas.openxmlformats.org/officeDocument/2006/math">
                                <m:oMathParaPr>
                                  <m:jc m:val="centerGroup"/>
                                </m:oMathParaPr>
                                <m:oMath xmlns:m="http://schemas.openxmlformats.org/officeDocument/2006/math">
                                  <m:sSub>
                                    <m:sSubPr>
                                      <m:ctrlPr>
                                        <a:rPr kumimoji="1" lang="en-US" altLang="ja-JP" b="1" i="1" smtClean="0">
                                          <a:solidFill>
                                            <a:srgbClr val="FF0000"/>
                                          </a:solidFill>
                                          <a:latin typeface="Cambria Math" panose="02040503050406030204" pitchFamily="18" charset="0"/>
                                        </a:rPr>
                                      </m:ctrlPr>
                                    </m:sSubPr>
                                    <m:e>
                                      <m:r>
                                        <a:rPr kumimoji="1" lang="en-US" altLang="ja-JP" b="1" i="1" smtClean="0">
                                          <a:solidFill>
                                            <a:srgbClr val="FF0000"/>
                                          </a:solidFill>
                                          <a:latin typeface="Cambria Math" panose="02040503050406030204" pitchFamily="18" charset="0"/>
                                        </a:rPr>
                                        <m:t>𝒑</m:t>
                                      </m:r>
                                    </m:e>
                                    <m:sub>
                                      <m:r>
                                        <a:rPr kumimoji="1" lang="en-US" altLang="ja-JP" b="1" i="1" smtClean="0">
                                          <a:solidFill>
                                            <a:srgbClr val="FF0000"/>
                                          </a:solidFill>
                                          <a:latin typeface="Cambria Math" panose="02040503050406030204" pitchFamily="18" charset="0"/>
                                        </a:rPr>
                                        <m:t>𝒊</m:t>
                                      </m:r>
                                    </m:sub>
                                  </m:sSub>
                                  <m:r>
                                    <a:rPr kumimoji="1" lang="en-US" altLang="ja-JP" b="1" i="1" smtClean="0">
                                      <a:solidFill>
                                        <a:srgbClr val="FF0000"/>
                                      </a:solidFill>
                                      <a:latin typeface="Cambria Math" panose="02040503050406030204" pitchFamily="18" charset="0"/>
                                    </a:rPr>
                                    <m:t>′</m:t>
                                  </m:r>
                                </m:oMath>
                              </m:oMathPara>
                            </a14:m>
                            <a:endParaRPr kumimoji="1" lang="ja-JP" altLang="en-US" b="1" dirty="0">
                              <a:solidFill>
                                <a:srgbClr val="FF0000"/>
                              </a:solidFill>
                              <a:latin typeface="Times New Roman" panose="02020603050405020304" pitchFamily="18" charset="0"/>
                              <a:cs typeface="Times New Roman" panose="02020603050405020304" pitchFamily="18" charset="0"/>
                            </a:endParaRPr>
                          </a:p>
                        </p:txBody>
                      </p:sp>
                    </mc:Choice>
                    <mc:Fallback>
                      <p:sp>
                        <p:nvSpPr>
                          <p:cNvPr id="53" name="テキスト ボックス 52">
                            <a:extLst>
                              <a:ext uri="{FF2B5EF4-FFF2-40B4-BE49-F238E27FC236}">
                                <a16:creationId xmlns:a16="http://schemas.microsoft.com/office/drawing/2014/main" id="{E762E48E-E4BA-1AD7-81AB-0DFE86657C6D}"/>
                              </a:ext>
                            </a:extLst>
                          </p:cNvPr>
                          <p:cNvSpPr txBox="1">
                            <a:spLocks noRot="1" noChangeAspect="1" noMove="1" noResize="1" noEditPoints="1" noAdjustHandles="1" noChangeArrowheads="1" noChangeShapeType="1" noTextEdit="1"/>
                          </p:cNvSpPr>
                          <p:nvPr/>
                        </p:nvSpPr>
                        <p:spPr>
                          <a:xfrm>
                            <a:off x="7111463" y="5038832"/>
                            <a:ext cx="1127050" cy="319917"/>
                          </a:xfrm>
                          <a:prstGeom prst="rect">
                            <a:avLst/>
                          </a:prstGeom>
                          <a:blipFill>
                            <a:blip r:embed="rId7"/>
                            <a:stretch>
                              <a:fillRect/>
                            </a:stretch>
                          </a:blipFill>
                        </p:spPr>
                        <p:txBody>
                          <a:bodyPr/>
                          <a:lstStyle/>
                          <a:p>
                            <a:r>
                              <a:rPr lang="ja-JP" altLang="en-US">
                                <a:noFill/>
                              </a:rPr>
                              <a:t> </a:t>
                            </a:r>
                          </a:p>
                        </p:txBody>
                      </p:sp>
                    </mc:Fallback>
                  </mc:AlternateContent>
                  <p:cxnSp>
                    <p:nvCxnSpPr>
                      <p:cNvPr id="56" name="直線矢印コネクタ 55">
                        <a:extLst>
                          <a:ext uri="{FF2B5EF4-FFF2-40B4-BE49-F238E27FC236}">
                            <a16:creationId xmlns:a16="http://schemas.microsoft.com/office/drawing/2014/main" id="{F2F407BB-89E4-0D9F-A12F-1876499E0326}"/>
                          </a:ext>
                        </a:extLst>
                      </p:cNvPr>
                      <p:cNvCxnSpPr>
                        <a:cxnSpLocks/>
                      </p:cNvCxnSpPr>
                      <p:nvPr/>
                    </p:nvCxnSpPr>
                    <p:spPr>
                      <a:xfrm flipH="1" flipV="1">
                        <a:off x="7125943" y="5166230"/>
                        <a:ext cx="1214222" cy="1290704"/>
                      </a:xfrm>
                      <a:prstGeom prst="straightConnector1">
                        <a:avLst/>
                      </a:prstGeom>
                      <a:ln w="19050">
                        <a:solidFill>
                          <a:srgbClr val="FF0000"/>
                        </a:solidFill>
                        <a:tailEnd type="triangle"/>
                      </a:ln>
                    </p:spPr>
                    <p:style>
                      <a:lnRef idx="1">
                        <a:schemeClr val="dk1"/>
                      </a:lnRef>
                      <a:fillRef idx="0">
                        <a:schemeClr val="dk1"/>
                      </a:fillRef>
                      <a:effectRef idx="0">
                        <a:schemeClr val="dk1"/>
                      </a:effectRef>
                      <a:fontRef idx="minor">
                        <a:schemeClr val="tx1"/>
                      </a:fontRef>
                    </p:style>
                  </p:cxnSp>
                </p:grpSp>
                <p:sp>
                  <p:nvSpPr>
                    <p:cNvPr id="65" name="テキスト ボックス 64">
                      <a:extLst>
                        <a:ext uri="{FF2B5EF4-FFF2-40B4-BE49-F238E27FC236}">
                          <a16:creationId xmlns:a16="http://schemas.microsoft.com/office/drawing/2014/main" id="{D5CD88FF-98AC-0CF2-77EF-43264BBF2BDF}"/>
                        </a:ext>
                      </a:extLst>
                    </p:cNvPr>
                    <p:cNvSpPr txBox="1"/>
                    <p:nvPr/>
                  </p:nvSpPr>
                  <p:spPr>
                    <a:xfrm>
                      <a:off x="8319270" y="6500146"/>
                      <a:ext cx="404038" cy="369332"/>
                    </a:xfrm>
                    <a:prstGeom prst="rect">
                      <a:avLst/>
                    </a:prstGeom>
                    <a:noFill/>
                  </p:spPr>
                  <p:txBody>
                    <a:bodyPr wrap="square" rtlCol="0">
                      <a:spAutoFit/>
                    </a:bodyPr>
                    <a:lstStyle/>
                    <a:p>
                      <a:pPr algn="ctr"/>
                      <a:r>
                        <a:rPr lang="en-US" altLang="ja-JP" dirty="0">
                          <a:latin typeface="Times New Roman" panose="02020603050405020304" pitchFamily="18" charset="0"/>
                          <a:cs typeface="Times New Roman" panose="02020603050405020304" pitchFamily="18" charset="0"/>
                        </a:rPr>
                        <a:t>y</a:t>
                      </a:r>
                      <a:endParaRPr kumimoji="1" lang="ja-JP" altLang="en-US" dirty="0">
                        <a:latin typeface="Times New Roman" panose="02020603050405020304" pitchFamily="18" charset="0"/>
                        <a:cs typeface="Times New Roman" panose="02020603050405020304" pitchFamily="18" charset="0"/>
                      </a:endParaRPr>
                    </a:p>
                  </p:txBody>
                </p:sp>
                <p:sp>
                  <p:nvSpPr>
                    <p:cNvPr id="66" name="テキスト ボックス 65">
                      <a:extLst>
                        <a:ext uri="{FF2B5EF4-FFF2-40B4-BE49-F238E27FC236}">
                          <a16:creationId xmlns:a16="http://schemas.microsoft.com/office/drawing/2014/main" id="{7EBD9040-5ABF-4CBA-885C-914EE2BC4802}"/>
                        </a:ext>
                      </a:extLst>
                    </p:cNvPr>
                    <p:cNvSpPr txBox="1"/>
                    <p:nvPr/>
                  </p:nvSpPr>
                  <p:spPr>
                    <a:xfrm>
                      <a:off x="8656472" y="6082270"/>
                      <a:ext cx="404038" cy="369332"/>
                    </a:xfrm>
                    <a:prstGeom prst="rect">
                      <a:avLst/>
                    </a:prstGeom>
                    <a:noFill/>
                  </p:spPr>
                  <p:txBody>
                    <a:bodyPr wrap="square" rtlCol="0">
                      <a:spAutoFit/>
                    </a:bodyPr>
                    <a:lstStyle/>
                    <a:p>
                      <a:pPr algn="ctr"/>
                      <a:r>
                        <a:rPr kumimoji="1" lang="en-US" altLang="ja-JP" dirty="0">
                          <a:latin typeface="Times New Roman" panose="02020603050405020304" pitchFamily="18" charset="0"/>
                          <a:cs typeface="Times New Roman" panose="02020603050405020304" pitchFamily="18" charset="0"/>
                        </a:rPr>
                        <a:t>x</a:t>
                      </a:r>
                      <a:endParaRPr kumimoji="1" lang="ja-JP" altLang="en-US" dirty="0">
                        <a:latin typeface="Times New Roman" panose="02020603050405020304" pitchFamily="18" charset="0"/>
                        <a:cs typeface="Times New Roman" panose="02020603050405020304" pitchFamily="18" charset="0"/>
                      </a:endParaRPr>
                    </a:p>
                  </p:txBody>
                </p:sp>
              </p:grpSp>
              <mc:AlternateContent xmlns:mc="http://schemas.openxmlformats.org/markup-compatibility/2006">
                <mc:Choice xmlns:a14="http://schemas.microsoft.com/office/drawing/2010/main" Requires="a14">
                  <p:sp>
                    <p:nvSpPr>
                      <p:cNvPr id="13" name="テキスト ボックス 12">
                        <a:extLst>
                          <a:ext uri="{FF2B5EF4-FFF2-40B4-BE49-F238E27FC236}">
                            <a16:creationId xmlns:a16="http://schemas.microsoft.com/office/drawing/2014/main" id="{75CD1BA8-8FA4-7A81-32AA-8641F1A3AA17}"/>
                          </a:ext>
                        </a:extLst>
                      </p:cNvPr>
                      <p:cNvSpPr txBox="1"/>
                      <p:nvPr/>
                    </p:nvSpPr>
                    <p:spPr>
                      <a:xfrm>
                        <a:off x="6797615" y="4588720"/>
                        <a:ext cx="975244" cy="369332"/>
                      </a:xfrm>
                      <a:prstGeom prst="rect">
                        <a:avLst/>
                      </a:prstGeom>
                      <a:noFill/>
                    </p:spPr>
                    <p:txBody>
                      <a:bodyPr wrap="square" rtlCol="0">
                        <a:spAutoFit/>
                      </a:bodyPr>
                      <a:lstStyle/>
                      <a:p>
                        <a:pPr/>
                        <a14:m>
                          <m:oMathPara xmlns:m="http://schemas.openxmlformats.org/officeDocument/2006/math">
                            <m:oMathParaPr>
                              <m:jc m:val="centerGroup"/>
                            </m:oMathParaPr>
                            <m:oMath xmlns:m="http://schemas.openxmlformats.org/officeDocument/2006/math">
                              <m:r>
                                <a:rPr kumimoji="1" lang="en-US" altLang="ja-JP" b="1" i="1" smtClean="0">
                                  <a:solidFill>
                                    <a:srgbClr val="0070C0"/>
                                  </a:solidFill>
                                  <a:latin typeface="Cambria Math" panose="02040503050406030204" pitchFamily="18" charset="0"/>
                                  <a:ea typeface="Cambria Math" panose="02040503050406030204" pitchFamily="18" charset="0"/>
                                </a:rPr>
                                <m:t>∆</m:t>
                              </m:r>
                              <m:sSub>
                                <m:sSubPr>
                                  <m:ctrlPr>
                                    <a:rPr kumimoji="1" lang="en-US" altLang="ja-JP" b="1" i="1" smtClean="0">
                                      <a:solidFill>
                                        <a:srgbClr val="0070C0"/>
                                      </a:solidFill>
                                      <a:latin typeface="Cambria Math" panose="02040503050406030204" pitchFamily="18" charset="0"/>
                                    </a:rPr>
                                  </m:ctrlPr>
                                </m:sSubPr>
                                <m:e>
                                  <m:r>
                                    <a:rPr kumimoji="1" lang="en-US" altLang="ja-JP" b="1" i="1" smtClean="0">
                                      <a:solidFill>
                                        <a:srgbClr val="0070C0"/>
                                      </a:solidFill>
                                      <a:latin typeface="Cambria Math" panose="02040503050406030204" pitchFamily="18" charset="0"/>
                                    </a:rPr>
                                    <m:t>𝒑</m:t>
                                  </m:r>
                                </m:e>
                                <m:sub>
                                  <m:r>
                                    <a:rPr kumimoji="1" lang="en-US" altLang="ja-JP" b="1" i="1" smtClean="0">
                                      <a:solidFill>
                                        <a:srgbClr val="0070C0"/>
                                      </a:solidFill>
                                      <a:latin typeface="Cambria Math" panose="02040503050406030204" pitchFamily="18" charset="0"/>
                                    </a:rPr>
                                    <m:t>𝒏</m:t>
                                  </m:r>
                                </m:sub>
                              </m:sSub>
                            </m:oMath>
                          </m:oMathPara>
                        </a14:m>
                        <a:endParaRPr kumimoji="1" lang="ja-JP" altLang="en-US" b="1" dirty="0">
                          <a:solidFill>
                            <a:srgbClr val="0070C0"/>
                          </a:solidFill>
                          <a:latin typeface="Times New Roman" panose="02020603050405020304" pitchFamily="18" charset="0"/>
                          <a:cs typeface="Times New Roman" panose="02020603050405020304" pitchFamily="18" charset="0"/>
                        </a:endParaRPr>
                      </a:p>
                    </p:txBody>
                  </p:sp>
                </mc:Choice>
                <mc:Fallback>
                  <p:sp>
                    <p:nvSpPr>
                      <p:cNvPr id="13" name="テキスト ボックス 12">
                        <a:extLst>
                          <a:ext uri="{FF2B5EF4-FFF2-40B4-BE49-F238E27FC236}">
                            <a16:creationId xmlns:a16="http://schemas.microsoft.com/office/drawing/2014/main" id="{75CD1BA8-8FA4-7A81-32AA-8641F1A3AA17}"/>
                          </a:ext>
                        </a:extLst>
                      </p:cNvPr>
                      <p:cNvSpPr txBox="1">
                        <a:spLocks noRot="1" noChangeAspect="1" noMove="1" noResize="1" noEditPoints="1" noAdjustHandles="1" noChangeArrowheads="1" noChangeShapeType="1" noTextEdit="1"/>
                      </p:cNvSpPr>
                      <p:nvPr/>
                    </p:nvSpPr>
                    <p:spPr>
                      <a:xfrm>
                        <a:off x="6797615" y="4588720"/>
                        <a:ext cx="975244" cy="369332"/>
                      </a:xfrm>
                      <a:prstGeom prst="rect">
                        <a:avLst/>
                      </a:prstGeom>
                      <a:blipFill>
                        <a:blip r:embed="rId8"/>
                        <a:stretch>
                          <a:fillRect/>
                        </a:stretch>
                      </a:blipFill>
                    </p:spPr>
                    <p:txBody>
                      <a:bodyPr/>
                      <a:lstStyle/>
                      <a:p>
                        <a:r>
                          <a:rPr lang="ja-JP" altLang="en-US">
                            <a:noFill/>
                          </a:rPr>
                          <a:t> </a:t>
                        </a:r>
                      </a:p>
                    </p:txBody>
                  </p:sp>
                </mc:Fallback>
              </mc:AlternateContent>
              <p:cxnSp>
                <p:nvCxnSpPr>
                  <p:cNvPr id="16" name="直線矢印コネクタ 15">
                    <a:extLst>
                      <a:ext uri="{FF2B5EF4-FFF2-40B4-BE49-F238E27FC236}">
                        <a16:creationId xmlns:a16="http://schemas.microsoft.com/office/drawing/2014/main" id="{0F8725AE-F070-6E9F-0207-EC413C50BA9C}"/>
                      </a:ext>
                    </a:extLst>
                  </p:cNvPr>
                  <p:cNvCxnSpPr>
                    <a:cxnSpLocks/>
                  </p:cNvCxnSpPr>
                  <p:nvPr/>
                </p:nvCxnSpPr>
                <p:spPr>
                  <a:xfrm flipV="1">
                    <a:off x="7448148" y="4915552"/>
                    <a:ext cx="114038" cy="86156"/>
                  </a:xfrm>
                  <a:prstGeom prst="straightConnector1">
                    <a:avLst/>
                  </a:prstGeom>
                  <a:ln>
                    <a:tailEnd type="triangle"/>
                  </a:ln>
                </p:spPr>
                <p:style>
                  <a:lnRef idx="1">
                    <a:schemeClr val="dk1"/>
                  </a:lnRef>
                  <a:fillRef idx="0">
                    <a:schemeClr val="dk1"/>
                  </a:fillRef>
                  <a:effectRef idx="0">
                    <a:schemeClr val="dk1"/>
                  </a:effectRef>
                  <a:fontRef idx="minor">
                    <a:schemeClr val="tx1"/>
                  </a:fontRef>
                </p:style>
              </p:cxnSp>
            </p:grpSp>
          </p:grpSp>
        </p:grpSp>
      </p:grpSp>
      <mc:AlternateContent xmlns:mc="http://schemas.openxmlformats.org/markup-compatibility/2006">
        <mc:Choice xmlns:a14="http://schemas.microsoft.com/office/drawing/2010/main" Requires="a14">
          <p:sp>
            <p:nvSpPr>
              <p:cNvPr id="40" name="テキスト ボックス 39">
                <a:extLst>
                  <a:ext uri="{FF2B5EF4-FFF2-40B4-BE49-F238E27FC236}">
                    <a16:creationId xmlns:a16="http://schemas.microsoft.com/office/drawing/2014/main" id="{CACACB01-1663-694C-76B4-022B50215078}"/>
                  </a:ext>
                </a:extLst>
              </p:cNvPr>
              <p:cNvSpPr txBox="1"/>
              <p:nvPr/>
            </p:nvSpPr>
            <p:spPr>
              <a:xfrm>
                <a:off x="6168816" y="3974034"/>
                <a:ext cx="2754371" cy="2677656"/>
              </a:xfrm>
              <a:prstGeom prst="rect">
                <a:avLst/>
              </a:prstGeom>
              <a:noFill/>
            </p:spPr>
            <p:txBody>
              <a:bodyPr wrap="square" rtlCol="0">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14:m>
                  <m:oMathPara xmlns:m="http://schemas.openxmlformats.org/officeDocument/2006/math">
                    <m:oMathParaPr>
                      <m:jc m:val="left"/>
                    </m:oMathParaPr>
                    <m:oMath xmlns:m="http://schemas.openxmlformats.org/officeDocument/2006/math">
                      <m:sSubSup>
                        <m:sSubSupPr>
                          <m:ctrlPr>
                            <a:rPr kumimoji="1" lang="en-US" altLang="ja-JP" sz="2800" b="1" i="1" u="none" strike="noStrike" kern="1200" cap="none" spc="0" normalizeH="0" baseline="0" noProof="0" smtClean="0">
                              <a:ln>
                                <a:noFill/>
                              </a:ln>
                              <a:solidFill>
                                <a:srgbClr val="FF0000"/>
                              </a:solidFill>
                              <a:effectLst/>
                              <a:uLnTx/>
                              <a:uFillTx/>
                              <a:latin typeface="Cambria Math" panose="02040503050406030204" pitchFamily="18" charset="0"/>
                              <a:cs typeface="Times New Roman" panose="02020603050405020304" pitchFamily="18" charset="0"/>
                            </a:rPr>
                          </m:ctrlPr>
                        </m:sSubSupPr>
                        <m:e>
                          <m:r>
                            <a:rPr kumimoji="1" lang="en-US" altLang="ja-JP" sz="2800" b="1" i="1" u="none" strike="noStrike" kern="1200" cap="none" spc="0" normalizeH="0" baseline="0" noProof="0" smtClean="0">
                              <a:ln>
                                <a:noFill/>
                              </a:ln>
                              <a:solidFill>
                                <a:srgbClr val="FF0000"/>
                              </a:solidFill>
                              <a:effectLst/>
                              <a:uLnTx/>
                              <a:uFillTx/>
                              <a:latin typeface="Cambria Math" panose="02040503050406030204" pitchFamily="18" charset="0"/>
                              <a:cs typeface="Times New Roman" panose="02020603050405020304" pitchFamily="18" charset="0"/>
                            </a:rPr>
                            <m:t>𝒑</m:t>
                          </m:r>
                        </m:e>
                        <m:sub>
                          <m:r>
                            <a:rPr kumimoji="1" lang="en-US" altLang="ja-JP" sz="2800" b="1" i="1" u="none" strike="noStrike" kern="1200" cap="none" spc="0" normalizeH="0" baseline="0" noProof="0" smtClean="0">
                              <a:ln>
                                <a:noFill/>
                              </a:ln>
                              <a:solidFill>
                                <a:srgbClr val="FF0000"/>
                              </a:solidFill>
                              <a:effectLst/>
                              <a:uLnTx/>
                              <a:uFillTx/>
                              <a:latin typeface="Cambria Math" panose="02040503050406030204" pitchFamily="18" charset="0"/>
                              <a:cs typeface="Times New Roman" panose="02020603050405020304" pitchFamily="18" charset="0"/>
                            </a:rPr>
                            <m:t>𝒊</m:t>
                          </m:r>
                        </m:sub>
                        <m:sup>
                          <m:r>
                            <a:rPr kumimoji="1" lang="en-US" altLang="ja-JP" sz="2800" b="1" i="1" u="none" strike="noStrike" kern="1200" cap="none" spc="0" normalizeH="0" baseline="0" noProof="0" smtClean="0">
                              <a:ln>
                                <a:noFill/>
                              </a:ln>
                              <a:solidFill>
                                <a:srgbClr val="FF0000"/>
                              </a:solidFill>
                              <a:effectLst/>
                              <a:uLnTx/>
                              <a:uFillTx/>
                              <a:latin typeface="Cambria Math" panose="02040503050406030204" pitchFamily="18" charset="0"/>
                              <a:cs typeface="Times New Roman" panose="02020603050405020304" pitchFamily="18" charset="0"/>
                            </a:rPr>
                            <m:t>′</m:t>
                          </m:r>
                        </m:sup>
                      </m:sSubSup>
                      <m:r>
                        <a:rPr kumimoji="1" lang="en-US" altLang="ja-JP" sz="2800" b="1" i="1" u="none" strike="noStrike" kern="1200" cap="none" spc="0" normalizeH="0" baseline="0" noProof="0" smtClean="0">
                          <a:ln>
                            <a:noFill/>
                          </a:ln>
                          <a:solidFill>
                            <a:srgbClr val="000000"/>
                          </a:solidFill>
                          <a:effectLst/>
                          <a:uLnTx/>
                          <a:uFillTx/>
                          <a:latin typeface="Cambria Math" panose="02040503050406030204" pitchFamily="18" charset="0"/>
                          <a:cs typeface="Times New Roman" panose="02020603050405020304" pitchFamily="18" charset="0"/>
                        </a:rPr>
                        <m:t>=</m:t>
                      </m:r>
                      <m:sSub>
                        <m:sSubPr>
                          <m:ctrlPr>
                            <a:rPr kumimoji="1" lang="en-US" altLang="ja-JP" sz="2800" b="1" i="1" u="none" strike="noStrike" kern="1200" cap="none" spc="0" normalizeH="0" baseline="0" noProof="0" smtClean="0">
                              <a:ln>
                                <a:noFill/>
                              </a:ln>
                              <a:solidFill>
                                <a:srgbClr val="000000"/>
                              </a:solidFill>
                              <a:effectLst/>
                              <a:uLnTx/>
                              <a:uFillTx/>
                              <a:latin typeface="Cambria Math" panose="02040503050406030204" pitchFamily="18" charset="0"/>
                              <a:cs typeface="Times New Roman" panose="02020603050405020304" pitchFamily="18" charset="0"/>
                            </a:rPr>
                          </m:ctrlPr>
                        </m:sSubPr>
                        <m:e>
                          <m:r>
                            <a:rPr kumimoji="1" lang="en-US" altLang="ja-JP" sz="2800" b="1" i="1" u="none" strike="noStrike" kern="1200" cap="none" spc="0" normalizeH="0" baseline="0" noProof="0" smtClean="0">
                              <a:ln>
                                <a:noFill/>
                              </a:ln>
                              <a:solidFill>
                                <a:srgbClr val="000000"/>
                              </a:solidFill>
                              <a:effectLst/>
                              <a:uLnTx/>
                              <a:uFillTx/>
                              <a:latin typeface="Cambria Math" panose="02040503050406030204" pitchFamily="18" charset="0"/>
                              <a:cs typeface="Times New Roman" panose="02020603050405020304" pitchFamily="18" charset="0"/>
                            </a:rPr>
                            <m:t>𝒑</m:t>
                          </m:r>
                        </m:e>
                        <m:sub>
                          <m:r>
                            <a:rPr kumimoji="1" lang="en-US" altLang="ja-JP" sz="2800" b="1" i="1" u="none" strike="noStrike" kern="1200" cap="none" spc="0" normalizeH="0" baseline="0" noProof="0" smtClean="0">
                              <a:ln>
                                <a:noFill/>
                              </a:ln>
                              <a:solidFill>
                                <a:srgbClr val="000000"/>
                              </a:solidFill>
                              <a:effectLst/>
                              <a:uLnTx/>
                              <a:uFillTx/>
                              <a:latin typeface="Cambria Math" panose="02040503050406030204" pitchFamily="18" charset="0"/>
                              <a:cs typeface="Times New Roman" panose="02020603050405020304" pitchFamily="18" charset="0"/>
                            </a:rPr>
                            <m:t>𝒊</m:t>
                          </m:r>
                        </m:sub>
                      </m:sSub>
                      <m:r>
                        <a:rPr kumimoji="1" lang="en-US" altLang="ja-JP" sz="2800" b="1" i="1" u="none" strike="noStrike" kern="1200" cap="none" spc="0" normalizeH="0" baseline="0" noProof="0" smtClean="0">
                          <a:ln>
                            <a:noFill/>
                          </a:ln>
                          <a:solidFill>
                            <a:srgbClr val="000000"/>
                          </a:solidFill>
                          <a:effectLst/>
                          <a:uLnTx/>
                          <a:uFillTx/>
                          <a:latin typeface="Cambria Math" panose="02040503050406030204" pitchFamily="18" charset="0"/>
                          <a:cs typeface="Times New Roman" panose="02020603050405020304" pitchFamily="18" charset="0"/>
                        </a:rPr>
                        <m:t>+</m:t>
                      </m:r>
                      <m:r>
                        <a:rPr kumimoji="1" lang="en-US" altLang="ja-JP" sz="2800" b="1" i="1" u="none" strike="noStrike" kern="1200" cap="none" spc="0" normalizeH="0" baseline="0" noProof="0" smtClean="0">
                          <a:ln>
                            <a:noFill/>
                          </a:ln>
                          <a:solidFill>
                            <a:srgbClr val="0070C0"/>
                          </a:solidFill>
                          <a:effectLst/>
                          <a:uLnTx/>
                          <a:uFillTx/>
                          <a:latin typeface="Cambria Math" panose="02040503050406030204" pitchFamily="18" charset="0"/>
                          <a:ea typeface="Cambria Math" panose="02040503050406030204" pitchFamily="18" charset="0"/>
                          <a:cs typeface="Times New Roman" panose="02020603050405020304" pitchFamily="18" charset="0"/>
                        </a:rPr>
                        <m:t>∆</m:t>
                      </m:r>
                      <m:sSub>
                        <m:sSubPr>
                          <m:ctrlPr>
                            <a:rPr kumimoji="1" lang="en-US" altLang="ja-JP" sz="2800" b="1" i="1" u="none" strike="noStrike" kern="1200" cap="none" spc="0" normalizeH="0" baseline="0" noProof="0" smtClean="0">
                              <a:ln>
                                <a:noFill/>
                              </a:ln>
                              <a:solidFill>
                                <a:srgbClr val="0070C0"/>
                              </a:solidFill>
                              <a:effectLst/>
                              <a:uLnTx/>
                              <a:uFillTx/>
                              <a:latin typeface="Cambria Math" panose="02040503050406030204" pitchFamily="18" charset="0"/>
                              <a:ea typeface="Cambria Math" panose="02040503050406030204" pitchFamily="18" charset="0"/>
                              <a:cs typeface="Times New Roman" panose="02020603050405020304" pitchFamily="18" charset="0"/>
                            </a:rPr>
                          </m:ctrlPr>
                        </m:sSubPr>
                        <m:e>
                          <m:r>
                            <a:rPr kumimoji="1" lang="en-US" altLang="ja-JP" sz="2800" b="1" i="1" u="none" strike="noStrike" kern="1200" cap="none" spc="0" normalizeH="0" baseline="0" noProof="0" smtClean="0">
                              <a:ln>
                                <a:noFill/>
                              </a:ln>
                              <a:solidFill>
                                <a:srgbClr val="0070C0"/>
                              </a:solidFill>
                              <a:effectLst/>
                              <a:uLnTx/>
                              <a:uFillTx/>
                              <a:latin typeface="Cambria Math" panose="02040503050406030204" pitchFamily="18" charset="0"/>
                              <a:ea typeface="Cambria Math" panose="02040503050406030204" pitchFamily="18" charset="0"/>
                              <a:cs typeface="Times New Roman" panose="02020603050405020304" pitchFamily="18" charset="0"/>
                            </a:rPr>
                            <m:t>𝒑</m:t>
                          </m:r>
                        </m:e>
                        <m:sub>
                          <m:r>
                            <a:rPr kumimoji="1" lang="en-US" altLang="ja-JP" sz="2800" b="1" i="1" u="none" strike="noStrike" kern="1200" cap="none" spc="0" normalizeH="0" baseline="0" noProof="0" smtClean="0">
                              <a:ln>
                                <a:noFill/>
                              </a:ln>
                              <a:solidFill>
                                <a:srgbClr val="0070C0"/>
                              </a:solidFill>
                              <a:effectLst/>
                              <a:uLnTx/>
                              <a:uFillTx/>
                              <a:latin typeface="Cambria Math" panose="02040503050406030204" pitchFamily="18" charset="0"/>
                              <a:ea typeface="Cambria Math" panose="02040503050406030204" pitchFamily="18" charset="0"/>
                              <a:cs typeface="Times New Roman" panose="02020603050405020304" pitchFamily="18" charset="0"/>
                            </a:rPr>
                            <m:t>𝒏</m:t>
                          </m:r>
                        </m:sub>
                      </m:sSub>
                    </m:oMath>
                  </m:oMathPara>
                </a14:m>
                <a:endParaRPr kumimoji="1" lang="en-US" altLang="ja-JP" sz="2000" b="1" i="0" u="none" strike="noStrike" kern="1200" cap="none" spc="0" normalizeH="0" baseline="0" noProof="0" dirty="0">
                  <a:ln>
                    <a:noFill/>
                  </a:ln>
                  <a:solidFill>
                    <a:srgbClr val="000000"/>
                  </a:solidFill>
                  <a:effectLst/>
                  <a:uLnTx/>
                  <a:uFillTx/>
                  <a:latin typeface="Times New Roman" panose="02020603050405020304" pitchFamily="18" charset="0"/>
                  <a:ea typeface="ＭＳ 明朝" panose="02020609040205080304" pitchFamily="17" charset="-128"/>
                  <a:cs typeface="Times New Roman" panose="02020603050405020304" pitchFamily="18" charset="0"/>
                </a:endParaRPr>
              </a:p>
              <a:p>
                <a:pPr marL="0" marR="0" lvl="0" indent="0" algn="l" defTabSz="914400" rtl="0" eaLnBrk="1" fontAlgn="auto" latinLnBrk="0" hangingPunct="1">
                  <a:lnSpc>
                    <a:spcPct val="100000"/>
                  </a:lnSpc>
                  <a:spcBef>
                    <a:spcPts val="0"/>
                  </a:spcBef>
                  <a:spcAft>
                    <a:spcPts val="0"/>
                  </a:spcAft>
                  <a:buClrTx/>
                  <a:buSzTx/>
                  <a:buFontTx/>
                  <a:buNone/>
                  <a:tabLst/>
                  <a:defRPr/>
                </a:pPr>
                <a:endParaRPr kumimoji="1" lang="en-US" altLang="ja-JP" sz="2000" b="1" i="0" u="none" strike="noStrike" kern="1200" cap="none" spc="0" normalizeH="0" baseline="0" noProof="0" dirty="0">
                  <a:ln>
                    <a:noFill/>
                  </a:ln>
                  <a:solidFill>
                    <a:srgbClr val="000000"/>
                  </a:solidFill>
                  <a:effectLst/>
                  <a:uLnTx/>
                  <a:uFillTx/>
                  <a:latin typeface="Times New Roman" panose="02020603050405020304" pitchFamily="18" charset="0"/>
                  <a:ea typeface="ＭＳ 明朝" panose="02020609040205080304" pitchFamily="17" charset="-128"/>
                  <a:cs typeface="Times New Roman" panose="02020603050405020304" pitchFamily="18" charset="0"/>
                </a:endParaRPr>
              </a:p>
              <a:p>
                <a:pPr marL="627063" marR="0" lvl="0" indent="-627063" algn="l" defTabSz="914400" rtl="0" eaLnBrk="1" fontAlgn="auto" latinLnBrk="0" hangingPunct="1">
                  <a:lnSpc>
                    <a:spcPct val="100000"/>
                  </a:lnSpc>
                  <a:spcBef>
                    <a:spcPts val="0"/>
                  </a:spcBef>
                  <a:spcAft>
                    <a:spcPts val="0"/>
                  </a:spcAft>
                  <a:buClrTx/>
                  <a:buSzTx/>
                  <a:buFontTx/>
                  <a:buNone/>
                  <a:tabLst>
                    <a:tab pos="361950" algn="l"/>
                  </a:tabLst>
                  <a:defRPr/>
                </a:pPr>
                <a:r>
                  <a:rPr kumimoji="1" lang="en-US" altLang="ja-JP" sz="2000" b="1" i="1" u="none" strike="noStrike" kern="1200" cap="none" spc="0" normalizeH="0" baseline="0" noProof="0" dirty="0">
                    <a:ln>
                      <a:noFill/>
                    </a:ln>
                    <a:solidFill>
                      <a:srgbClr val="000000"/>
                    </a:solidFill>
                    <a:effectLst/>
                    <a:uLnTx/>
                    <a:uFillTx/>
                    <a:latin typeface="Times New Roman" panose="02020603050405020304" pitchFamily="18" charset="0"/>
                    <a:ea typeface="ＭＳ 明朝" panose="02020609040205080304" pitchFamily="17" charset="-128"/>
                    <a:cs typeface="Times New Roman" panose="02020603050405020304" pitchFamily="18" charset="0"/>
                  </a:rPr>
                  <a:t>p</a:t>
                </a:r>
                <a:r>
                  <a:rPr kumimoji="1" lang="en-US" altLang="ja-JP" sz="2000" b="1" i="1" u="none" strike="noStrike" kern="1200" cap="none" spc="0" normalizeH="0" baseline="-25000" noProof="0" dirty="0">
                    <a:ln>
                      <a:noFill/>
                    </a:ln>
                    <a:solidFill>
                      <a:srgbClr val="000000"/>
                    </a:solidFill>
                    <a:effectLst/>
                    <a:uLnTx/>
                    <a:uFillTx/>
                    <a:latin typeface="Times New Roman" panose="02020603050405020304" pitchFamily="18" charset="0"/>
                    <a:ea typeface="ＭＳ 明朝" panose="02020609040205080304" pitchFamily="17" charset="-128"/>
                    <a:cs typeface="Times New Roman" panose="02020603050405020304" pitchFamily="18" charset="0"/>
                  </a:rPr>
                  <a:t>i</a:t>
                </a:r>
                <a:r>
                  <a:rPr kumimoji="1" lang="en-US" altLang="ja-JP" sz="2000" b="1" i="1" u="none" strike="noStrike" kern="1200" cap="none" spc="0" normalizeH="0" baseline="0" noProof="0" dirty="0">
                    <a:ln>
                      <a:noFill/>
                    </a:ln>
                    <a:solidFill>
                      <a:srgbClr val="000000"/>
                    </a:solidFill>
                    <a:effectLst/>
                    <a:uLnTx/>
                    <a:uFillTx/>
                    <a:latin typeface="Times New Roman" panose="02020603050405020304" pitchFamily="18" charset="0"/>
                    <a:ea typeface="ＭＳ 明朝" panose="02020609040205080304" pitchFamily="17" charset="-128"/>
                    <a:cs typeface="Times New Roman" panose="02020603050405020304" pitchFamily="18" charset="0"/>
                  </a:rPr>
                  <a:t>’</a:t>
                </a:r>
                <a:r>
                  <a:rPr kumimoji="1" lang="en-US" altLang="ja-JP" sz="2000" b="1" i="0" u="none" strike="noStrike" kern="1200" cap="none" spc="0" normalizeH="0" baseline="0" noProof="0" dirty="0">
                    <a:ln>
                      <a:noFill/>
                    </a:ln>
                    <a:solidFill>
                      <a:srgbClr val="000000"/>
                    </a:solidFill>
                    <a:effectLst/>
                    <a:uLnTx/>
                    <a:uFillTx/>
                    <a:latin typeface="Times New Roman" panose="02020603050405020304" pitchFamily="18" charset="0"/>
                    <a:ea typeface="ＭＳ 明朝" panose="02020609040205080304" pitchFamily="17" charset="-128"/>
                    <a:cs typeface="Times New Roman" panose="02020603050405020304" pitchFamily="18" charset="0"/>
                  </a:rPr>
                  <a:t>	</a:t>
                </a:r>
                <a:r>
                  <a:rPr kumimoji="1" lang="ja-JP" altLang="en-US" sz="2000" b="1" i="0" u="none" strike="noStrike" kern="1200" cap="none" spc="0" normalizeH="0" baseline="0" noProof="0" dirty="0">
                    <a:ln>
                      <a:noFill/>
                    </a:ln>
                    <a:solidFill>
                      <a:srgbClr val="000000"/>
                    </a:solidFill>
                    <a:effectLst/>
                    <a:uLnTx/>
                    <a:uFillTx/>
                    <a:latin typeface="Times New Roman" panose="02020603050405020304" pitchFamily="18" charset="0"/>
                    <a:ea typeface="ＭＳ 明朝" panose="02020609040205080304" pitchFamily="17" charset="-128"/>
                    <a:cs typeface="Times New Roman" panose="02020603050405020304" pitchFamily="18" charset="0"/>
                  </a:rPr>
                  <a:t>：衝突後の粒子の運動量</a:t>
                </a:r>
                <a:endParaRPr kumimoji="1" lang="en-US" altLang="ja-JP" sz="2000" b="1" i="0" u="none" strike="noStrike" kern="1200" cap="none" spc="0" normalizeH="0" baseline="0" noProof="0" dirty="0">
                  <a:ln>
                    <a:noFill/>
                  </a:ln>
                  <a:solidFill>
                    <a:srgbClr val="000000"/>
                  </a:solidFill>
                  <a:effectLst/>
                  <a:uLnTx/>
                  <a:uFillTx/>
                  <a:latin typeface="Times New Roman" panose="02020603050405020304" pitchFamily="18" charset="0"/>
                  <a:ea typeface="ＭＳ 明朝" panose="02020609040205080304" pitchFamily="17" charset="-128"/>
                  <a:cs typeface="Times New Roman" panose="02020603050405020304" pitchFamily="18" charset="0"/>
                </a:endParaRPr>
              </a:p>
              <a:p>
                <a:pPr marL="627063" marR="0" lvl="0" indent="-627063" algn="l" defTabSz="914400" rtl="0" eaLnBrk="1" fontAlgn="auto" latinLnBrk="0" hangingPunct="1">
                  <a:lnSpc>
                    <a:spcPct val="100000"/>
                  </a:lnSpc>
                  <a:spcBef>
                    <a:spcPts val="0"/>
                  </a:spcBef>
                  <a:spcAft>
                    <a:spcPts val="0"/>
                  </a:spcAft>
                  <a:buClrTx/>
                  <a:buSzTx/>
                  <a:buFontTx/>
                  <a:buNone/>
                  <a:tabLst>
                    <a:tab pos="361950" algn="l"/>
                  </a:tabLst>
                  <a:defRPr/>
                </a:pPr>
                <a:r>
                  <a:rPr kumimoji="1" lang="en-US" altLang="ja-JP" sz="2000" b="1" i="1" u="none" strike="noStrike" kern="1200" cap="none" spc="0" normalizeH="0" baseline="0" noProof="0" dirty="0">
                    <a:ln>
                      <a:noFill/>
                    </a:ln>
                    <a:solidFill>
                      <a:srgbClr val="000000"/>
                    </a:solidFill>
                    <a:effectLst/>
                    <a:uLnTx/>
                    <a:uFillTx/>
                    <a:latin typeface="Times New Roman" panose="02020603050405020304" pitchFamily="18" charset="0"/>
                    <a:ea typeface="ＭＳ 明朝" panose="02020609040205080304" pitchFamily="17" charset="-128"/>
                    <a:cs typeface="Times New Roman" panose="02020603050405020304" pitchFamily="18" charset="0"/>
                  </a:rPr>
                  <a:t>p</a:t>
                </a:r>
                <a:r>
                  <a:rPr kumimoji="1" lang="en-US" altLang="ja-JP" sz="2000" b="1" i="1" u="none" strike="noStrike" kern="1200" cap="none" spc="0" normalizeH="0" baseline="-25000" noProof="0" dirty="0">
                    <a:ln>
                      <a:noFill/>
                    </a:ln>
                    <a:solidFill>
                      <a:srgbClr val="000000"/>
                    </a:solidFill>
                    <a:effectLst/>
                    <a:uLnTx/>
                    <a:uFillTx/>
                    <a:latin typeface="Times New Roman" panose="02020603050405020304" pitchFamily="18" charset="0"/>
                    <a:ea typeface="ＭＳ 明朝" panose="02020609040205080304" pitchFamily="17" charset="-128"/>
                    <a:cs typeface="Times New Roman" panose="02020603050405020304" pitchFamily="18" charset="0"/>
                  </a:rPr>
                  <a:t>i</a:t>
                </a:r>
                <a:r>
                  <a:rPr kumimoji="1" lang="en-US" altLang="ja-JP" sz="2000" b="1" i="0" u="none" strike="noStrike" kern="1200" cap="none" spc="0" normalizeH="0" baseline="0" noProof="0" dirty="0">
                    <a:ln>
                      <a:noFill/>
                    </a:ln>
                    <a:solidFill>
                      <a:srgbClr val="000000"/>
                    </a:solidFill>
                    <a:effectLst/>
                    <a:uLnTx/>
                    <a:uFillTx/>
                    <a:latin typeface="Times New Roman" panose="02020603050405020304" pitchFamily="18" charset="0"/>
                    <a:ea typeface="ＭＳ 明朝" panose="02020609040205080304" pitchFamily="17" charset="-128"/>
                    <a:cs typeface="Times New Roman" panose="02020603050405020304" pitchFamily="18" charset="0"/>
                  </a:rPr>
                  <a:t> 	</a:t>
                </a:r>
                <a:r>
                  <a:rPr kumimoji="1" lang="ja-JP" altLang="en-US" sz="2000" b="1" i="0" u="none" strike="noStrike" kern="1200" cap="none" spc="0" normalizeH="0" baseline="0" noProof="0" dirty="0">
                    <a:ln>
                      <a:noFill/>
                    </a:ln>
                    <a:solidFill>
                      <a:srgbClr val="000000"/>
                    </a:solidFill>
                    <a:effectLst/>
                    <a:uLnTx/>
                    <a:uFillTx/>
                    <a:latin typeface="Times New Roman" panose="02020603050405020304" pitchFamily="18" charset="0"/>
                    <a:ea typeface="ＭＳ 明朝" panose="02020609040205080304" pitchFamily="17" charset="-128"/>
                    <a:cs typeface="Times New Roman" panose="02020603050405020304" pitchFamily="18" charset="0"/>
                  </a:rPr>
                  <a:t>：衝突前の粒子の運動量</a:t>
                </a:r>
                <a:endParaRPr kumimoji="1" lang="en-US" altLang="ja-JP" sz="2000" b="1" i="0" u="none" strike="noStrike" kern="1200" cap="none" spc="0" normalizeH="0" baseline="0" noProof="0" dirty="0">
                  <a:ln>
                    <a:noFill/>
                  </a:ln>
                  <a:solidFill>
                    <a:srgbClr val="000000"/>
                  </a:solidFill>
                  <a:effectLst/>
                  <a:uLnTx/>
                  <a:uFillTx/>
                  <a:latin typeface="Times New Roman" panose="02020603050405020304" pitchFamily="18" charset="0"/>
                  <a:ea typeface="ＭＳ 明朝" panose="02020609040205080304" pitchFamily="17" charset="-128"/>
                  <a:cs typeface="Times New Roman" panose="02020603050405020304" pitchFamily="18" charset="0"/>
                </a:endParaRPr>
              </a:p>
              <a:p>
                <a:pPr marL="627063" marR="0" lvl="0" indent="-627063" algn="l" defTabSz="914400" rtl="0" eaLnBrk="1" fontAlgn="auto" latinLnBrk="0" hangingPunct="1">
                  <a:lnSpc>
                    <a:spcPct val="100000"/>
                  </a:lnSpc>
                  <a:spcBef>
                    <a:spcPts val="0"/>
                  </a:spcBef>
                  <a:spcAft>
                    <a:spcPts val="0"/>
                  </a:spcAft>
                  <a:buClrTx/>
                  <a:buSzTx/>
                  <a:buFontTx/>
                  <a:buNone/>
                  <a:tabLst/>
                  <a:defRPr/>
                </a:pPr>
                <a:r>
                  <a:rPr kumimoji="1" lang="en-US" altLang="ja-JP" sz="2000" b="1" i="1" u="none" strike="noStrike" kern="1200" cap="none" spc="0" normalizeH="0" baseline="0" noProof="0" dirty="0" err="1">
                    <a:ln>
                      <a:noFill/>
                    </a:ln>
                    <a:solidFill>
                      <a:srgbClr val="000000"/>
                    </a:solidFill>
                    <a:effectLst/>
                    <a:uLnTx/>
                    <a:uFillTx/>
                    <a:latin typeface="Times New Roman" panose="02020603050405020304" pitchFamily="18" charset="0"/>
                    <a:ea typeface="ＭＳ 明朝" panose="02020609040205080304" pitchFamily="17" charset="-128"/>
                    <a:cs typeface="Times New Roman" panose="02020603050405020304" pitchFamily="18" charset="0"/>
                  </a:rPr>
                  <a:t>Δp</a:t>
                </a:r>
                <a:r>
                  <a:rPr kumimoji="1" lang="en-US" altLang="ja-JP" sz="2000" b="1" i="1" u="none" strike="noStrike" kern="1200" cap="none" spc="0" normalizeH="0" baseline="-25000" noProof="0" dirty="0" err="1">
                    <a:ln>
                      <a:noFill/>
                    </a:ln>
                    <a:solidFill>
                      <a:srgbClr val="000000"/>
                    </a:solidFill>
                    <a:effectLst/>
                    <a:uLnTx/>
                    <a:uFillTx/>
                    <a:latin typeface="Times New Roman" panose="02020603050405020304" pitchFamily="18" charset="0"/>
                    <a:ea typeface="ＭＳ 明朝" panose="02020609040205080304" pitchFamily="17" charset="-128"/>
                    <a:cs typeface="Times New Roman" panose="02020603050405020304" pitchFamily="18" charset="0"/>
                  </a:rPr>
                  <a:t>n</a:t>
                </a:r>
                <a:r>
                  <a:rPr kumimoji="1" lang="ja-JP" altLang="en-US" sz="2000" b="1" i="0" u="none" strike="noStrike" kern="1200" cap="none" spc="0" normalizeH="0" baseline="0" noProof="0" dirty="0">
                    <a:ln>
                      <a:noFill/>
                    </a:ln>
                    <a:solidFill>
                      <a:srgbClr val="000000"/>
                    </a:solidFill>
                    <a:effectLst/>
                    <a:uLnTx/>
                    <a:uFillTx/>
                    <a:latin typeface="Times New Roman" panose="02020603050405020304" pitchFamily="18" charset="0"/>
                    <a:ea typeface="ＭＳ 明朝" panose="02020609040205080304" pitchFamily="17" charset="-128"/>
                    <a:cs typeface="Times New Roman" panose="02020603050405020304" pitchFamily="18" charset="0"/>
                  </a:rPr>
                  <a:t>：粒子内の核子の運動量変化</a:t>
                </a:r>
                <a:endParaRPr kumimoji="1" lang="en-US" altLang="ja-JP" sz="2000" b="1" i="0" u="none" strike="noStrike" kern="1200" cap="none" spc="0" normalizeH="0" baseline="0" noProof="0" dirty="0">
                  <a:ln>
                    <a:noFill/>
                  </a:ln>
                  <a:solidFill>
                    <a:srgbClr val="000000"/>
                  </a:solidFill>
                  <a:effectLst/>
                  <a:uLnTx/>
                  <a:uFillTx/>
                  <a:latin typeface="Times New Roman" panose="02020603050405020304" pitchFamily="18" charset="0"/>
                  <a:ea typeface="ＭＳ 明朝" panose="02020609040205080304" pitchFamily="17" charset="-128"/>
                  <a:cs typeface="Times New Roman" panose="02020603050405020304" pitchFamily="18" charset="0"/>
                </a:endParaRPr>
              </a:p>
            </p:txBody>
          </p:sp>
        </mc:Choice>
        <mc:Fallback>
          <p:sp>
            <p:nvSpPr>
              <p:cNvPr id="40" name="テキスト ボックス 39">
                <a:extLst>
                  <a:ext uri="{FF2B5EF4-FFF2-40B4-BE49-F238E27FC236}">
                    <a16:creationId xmlns:a16="http://schemas.microsoft.com/office/drawing/2014/main" id="{CACACB01-1663-694C-76B4-022B50215078}"/>
                  </a:ext>
                </a:extLst>
              </p:cNvPr>
              <p:cNvSpPr txBox="1">
                <a:spLocks noRot="1" noChangeAspect="1" noMove="1" noResize="1" noEditPoints="1" noAdjustHandles="1" noChangeArrowheads="1" noChangeShapeType="1" noTextEdit="1"/>
              </p:cNvSpPr>
              <p:nvPr/>
            </p:nvSpPr>
            <p:spPr>
              <a:xfrm>
                <a:off x="6168816" y="3974034"/>
                <a:ext cx="2754371" cy="2677656"/>
              </a:xfrm>
              <a:prstGeom prst="rect">
                <a:avLst/>
              </a:prstGeom>
              <a:blipFill>
                <a:blip r:embed="rId9"/>
                <a:stretch>
                  <a:fillRect l="-2434" b="-2733"/>
                </a:stretch>
              </a:blipFill>
            </p:spPr>
            <p:txBody>
              <a:bodyPr/>
              <a:lstStyle/>
              <a:p>
                <a:r>
                  <a:rPr lang="ja-JP" altLang="en-US">
                    <a:noFill/>
                  </a:rPr>
                  <a:t> </a:t>
                </a:r>
              </a:p>
            </p:txBody>
          </p:sp>
        </mc:Fallback>
      </mc:AlternateContent>
    </p:spTree>
    <p:extLst>
      <p:ext uri="{BB962C8B-B14F-4D97-AF65-F5344CB8AC3E}">
        <p14:creationId xmlns:p14="http://schemas.microsoft.com/office/powerpoint/2010/main" val="3356751467"/>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テキスト ボックス 2">
            <a:extLst>
              <a:ext uri="{FF2B5EF4-FFF2-40B4-BE49-F238E27FC236}">
                <a16:creationId xmlns:a16="http://schemas.microsoft.com/office/drawing/2014/main" id="{26518104-C267-D033-3AD6-B0EC4D960E0F}"/>
              </a:ext>
            </a:extLst>
          </p:cNvPr>
          <p:cNvSpPr txBox="1"/>
          <p:nvPr/>
        </p:nvSpPr>
        <p:spPr>
          <a:xfrm>
            <a:off x="460800" y="914400"/>
            <a:ext cx="7089168" cy="646331"/>
          </a:xfrm>
          <a:prstGeom prst="rect">
            <a:avLst/>
          </a:prstGeom>
          <a:noFill/>
        </p:spPr>
        <p:txBody>
          <a:bodyPr wrap="square" rtlCol="0">
            <a:spAutoFit/>
          </a:bodyPr>
          <a:lstStyle/>
          <a:p>
            <a:r>
              <a:rPr lang="ja-JP" altLang="en-US" sz="3600" dirty="0">
                <a:latin typeface="ＭＳ ゴシック" panose="020B0609070205080204" pitchFamily="49" charset="-128"/>
                <a:ea typeface="ＭＳ ゴシック" panose="020B0609070205080204" pitchFamily="49" charset="-128"/>
              </a:rPr>
              <a:t>角度偏向</a:t>
            </a:r>
            <a:endParaRPr kumimoji="1" lang="ja-JP" altLang="en-US" sz="3600" dirty="0">
              <a:latin typeface="ＭＳ ゴシック" panose="020B0609070205080204" pitchFamily="49" charset="-128"/>
              <a:ea typeface="ＭＳ ゴシック" panose="020B0609070205080204" pitchFamily="49" charset="-128"/>
            </a:endParaRPr>
          </a:p>
        </p:txBody>
      </p:sp>
      <p:sp>
        <p:nvSpPr>
          <p:cNvPr id="4" name="スライド番号プレースホルダー 3">
            <a:extLst>
              <a:ext uri="{FF2B5EF4-FFF2-40B4-BE49-F238E27FC236}">
                <a16:creationId xmlns:a16="http://schemas.microsoft.com/office/drawing/2014/main" id="{1DA8A043-68E2-A582-4E75-103C19092A50}"/>
              </a:ext>
            </a:extLst>
          </p:cNvPr>
          <p:cNvSpPr>
            <a:spLocks noGrp="1"/>
          </p:cNvSpPr>
          <p:nvPr>
            <p:ph type="sldNum" sz="quarter" idx="11"/>
          </p:nvPr>
        </p:nvSpPr>
        <p:spPr/>
        <p:txBody>
          <a:bodyPr/>
          <a:lstStyle/>
          <a:p>
            <a:fld id="{2211DAF9-AAB5-44DD-A5E4-C4C1DB5B2C1E}" type="slidenum">
              <a:rPr kumimoji="1" lang="ja-JP" altLang="en-US" smtClean="0"/>
              <a:t>9</a:t>
            </a:fld>
            <a:endParaRPr kumimoji="1" lang="ja-JP" altLang="en-US"/>
          </a:p>
        </p:txBody>
      </p:sp>
      <mc:AlternateContent xmlns:mc="http://schemas.openxmlformats.org/markup-compatibility/2006">
        <mc:Choice xmlns:a14="http://schemas.microsoft.com/office/drawing/2010/main" Requires="a14">
          <p:sp>
            <p:nvSpPr>
              <p:cNvPr id="2" name="テキスト ボックス 1">
                <a:extLst>
                  <a:ext uri="{FF2B5EF4-FFF2-40B4-BE49-F238E27FC236}">
                    <a16:creationId xmlns:a16="http://schemas.microsoft.com/office/drawing/2014/main" id="{B828864D-FDA8-9955-4A2C-08A0D1D9411A}"/>
                  </a:ext>
                </a:extLst>
              </p:cNvPr>
              <p:cNvSpPr txBox="1"/>
              <p:nvPr/>
            </p:nvSpPr>
            <p:spPr>
              <a:xfrm>
                <a:off x="705349" y="1773382"/>
                <a:ext cx="8045247" cy="4985532"/>
              </a:xfrm>
              <a:prstGeom prst="rect">
                <a:avLst/>
              </a:prstGeom>
              <a:noFill/>
            </p:spPr>
            <p:txBody>
              <a:bodyPr wrap="square" rtlCol="0">
                <a:spAutoFit/>
              </a:bodyPr>
              <a:lstStyle/>
              <a:p>
                <a:pPr algn="just"/>
                <a:r>
                  <a:rPr lang="ja-JP" altLang="en-US" sz="2000" b="1" dirty="0">
                    <a:latin typeface="Times New Roman" panose="02020603050405020304" pitchFamily="18" charset="0"/>
                    <a:ea typeface="ＭＳ 明朝" panose="02020609040205080304" pitchFamily="17" charset="-128"/>
                    <a:cs typeface="Times New Roman" panose="02020603050405020304" pitchFamily="18" charset="0"/>
                  </a:rPr>
                  <a:t>標的核内入射時および放出時に標的核のポテンシャルによる粒子の角度偏向</a:t>
                </a:r>
                <a:endParaRPr lang="en-US" altLang="ja-JP" sz="2000" b="1" dirty="0">
                  <a:latin typeface="Times New Roman" panose="02020603050405020304" pitchFamily="18" charset="0"/>
                  <a:ea typeface="ＭＳ 明朝" panose="02020609040205080304" pitchFamily="17" charset="-128"/>
                  <a:cs typeface="Times New Roman" panose="02020603050405020304" pitchFamily="18" charset="0"/>
                </a:endParaRPr>
              </a:p>
              <a:p>
                <a:pPr algn="just"/>
                <a:endParaRPr kumimoji="1" lang="en-US" altLang="ja-JP" sz="2000" b="1" dirty="0">
                  <a:latin typeface="Times New Roman" panose="02020603050405020304" pitchFamily="18" charset="0"/>
                  <a:ea typeface="ＭＳ 明朝" panose="02020609040205080304" pitchFamily="17" charset="-128"/>
                  <a:cs typeface="Times New Roman" panose="02020603050405020304" pitchFamily="18" charset="0"/>
                </a:endParaRPr>
              </a:p>
              <a:p>
                <a:pPr algn="just"/>
                <a:r>
                  <a:rPr lang="ja-JP" altLang="en-US" sz="2000" b="1" dirty="0">
                    <a:latin typeface="Times New Roman" panose="02020603050405020304" pitchFamily="18" charset="0"/>
                    <a:ea typeface="ＭＳ 明朝" panose="02020609040205080304" pitchFamily="17" charset="-128"/>
                    <a:cs typeface="Times New Roman" panose="02020603050405020304" pitchFamily="18" charset="0"/>
                  </a:rPr>
                  <a:t>粒子のエネルギーが小さく、標的核の質量数が大きいほど角度偏向の影響は大きくなる</a:t>
                </a:r>
                <a:endParaRPr lang="en-US" altLang="ja-JP" sz="2000" b="1" dirty="0">
                  <a:latin typeface="Times New Roman" panose="02020603050405020304" pitchFamily="18" charset="0"/>
                  <a:ea typeface="ＭＳ 明朝" panose="02020609040205080304" pitchFamily="17" charset="-128"/>
                  <a:cs typeface="Times New Roman" panose="02020603050405020304" pitchFamily="18" charset="0"/>
                </a:endParaRPr>
              </a:p>
              <a:p>
                <a:pPr algn="just"/>
                <a:endParaRPr kumimoji="1" lang="en-US" altLang="ja-JP" sz="2000" b="1" dirty="0">
                  <a:latin typeface="Times New Roman" panose="02020603050405020304" pitchFamily="18" charset="0"/>
                  <a:ea typeface="ＭＳ 明朝" panose="02020609040205080304" pitchFamily="17" charset="-128"/>
                  <a:cs typeface="Times New Roman" panose="02020603050405020304" pitchFamily="18" charset="0"/>
                </a:endParaRPr>
              </a:p>
              <a:p>
                <a:pPr algn="just"/>
                <a:r>
                  <a:rPr lang="ja-JP" altLang="en-US" sz="2000" b="1" dirty="0">
                    <a:latin typeface="Times New Roman" panose="02020603050405020304" pitchFamily="18" charset="0"/>
                    <a:ea typeface="ＭＳ 明朝" panose="02020609040205080304" pitchFamily="17" charset="-128"/>
                    <a:cs typeface="Times New Roman" panose="02020603050405020304" pitchFamily="18" charset="0"/>
                  </a:rPr>
                  <a:t>例えば、</a:t>
                </a:r>
                <a:r>
                  <a:rPr lang="en-US" altLang="ja-JP" sz="2000" b="1" dirty="0">
                    <a:latin typeface="Times New Roman" panose="02020603050405020304" pitchFamily="18" charset="0"/>
                    <a:ea typeface="ＭＳ 明朝" panose="02020609040205080304" pitchFamily="17" charset="-128"/>
                    <a:cs typeface="Times New Roman" panose="02020603050405020304" pitchFamily="18" charset="0"/>
                  </a:rPr>
                  <a:t>α</a:t>
                </a:r>
                <a:r>
                  <a:rPr lang="ja-JP" altLang="en-US" sz="2000" b="1" dirty="0">
                    <a:latin typeface="Times New Roman" panose="02020603050405020304" pitchFamily="18" charset="0"/>
                    <a:ea typeface="ＭＳ 明朝" panose="02020609040205080304" pitchFamily="17" charset="-128"/>
                    <a:cs typeface="Times New Roman" panose="02020603050405020304" pitchFamily="18" charset="0"/>
                  </a:rPr>
                  <a:t>粒子の場合</a:t>
                </a:r>
                <a:endParaRPr lang="en-US" altLang="ja-JP" sz="2000" b="1" dirty="0">
                  <a:latin typeface="Times New Roman" panose="02020603050405020304" pitchFamily="18" charset="0"/>
                  <a:ea typeface="ＭＳ 明朝" panose="02020609040205080304" pitchFamily="17" charset="-128"/>
                  <a:cs typeface="Times New Roman" panose="02020603050405020304" pitchFamily="18" charset="0"/>
                </a:endParaRPr>
              </a:p>
              <a:p>
                <a:pPr algn="just"/>
                <a:endParaRPr lang="en-US" altLang="ja-JP" sz="2000" b="1" dirty="0">
                  <a:latin typeface="Times New Roman" panose="02020603050405020304" pitchFamily="18" charset="0"/>
                  <a:ea typeface="ＭＳ 明朝" panose="02020609040205080304" pitchFamily="17" charset="-128"/>
                  <a:cs typeface="Times New Roman" panose="02020603050405020304" pitchFamily="18" charset="0"/>
                </a:endParaRPr>
              </a:p>
              <a:p>
                <a:pPr algn="just"/>
                <a14:m>
                  <m:oMathPara xmlns:m="http://schemas.openxmlformats.org/officeDocument/2006/math">
                    <m:oMathParaPr>
                      <m:jc m:val="center"/>
                    </m:oMathParaPr>
                    <m:oMath xmlns:m="http://schemas.openxmlformats.org/officeDocument/2006/math">
                      <m:f>
                        <m:fPr>
                          <m:ctrlPr>
                            <a:rPr lang="ja-JP" altLang="ja-JP" sz="2000" b="1" i="1" smtClean="0">
                              <a:solidFill>
                                <a:srgbClr val="FF0000"/>
                              </a:solidFill>
                              <a:effectLst/>
                              <a:latin typeface="Cambria Math" panose="02040503050406030204" pitchFamily="18" charset="0"/>
                              <a:ea typeface="Cambria Math" panose="02040503050406030204" pitchFamily="18" charset="0"/>
                              <a:cs typeface="Times New Roman" panose="02020603050405020304" pitchFamily="18" charset="0"/>
                            </a:rPr>
                          </m:ctrlPr>
                        </m:fPr>
                        <m:num>
                          <m:r>
                            <a:rPr lang="en-US" altLang="ja-JP" sz="2000" b="1" i="1" smtClean="0">
                              <a:solidFill>
                                <a:srgbClr val="FF0000"/>
                              </a:solidFill>
                              <a:effectLst/>
                              <a:latin typeface="Cambria Math" panose="02040503050406030204" pitchFamily="18" charset="0"/>
                              <a:ea typeface="游明朝" panose="02020400000000000000" pitchFamily="18" charset="-128"/>
                              <a:cs typeface="Times New Roman" panose="02020603050405020304" pitchFamily="18" charset="0"/>
                            </a:rPr>
                            <m:t>𝒅</m:t>
                          </m:r>
                          <m:r>
                            <a:rPr lang="en-US" altLang="ja-JP" sz="2000" b="1" i="1" smtClean="0">
                              <a:solidFill>
                                <a:srgbClr val="FF0000"/>
                              </a:solidFill>
                              <a:effectLst/>
                              <a:latin typeface="Cambria Math" panose="02040503050406030204" pitchFamily="18" charset="0"/>
                              <a:ea typeface="游明朝" panose="02020400000000000000" pitchFamily="18" charset="-128"/>
                              <a:cs typeface="Times New Roman" panose="02020603050405020304" pitchFamily="18" charset="0"/>
                            </a:rPr>
                            <m:t>𝝈</m:t>
                          </m:r>
                        </m:num>
                        <m:den>
                          <m:r>
                            <a:rPr lang="en-US" altLang="ja-JP" sz="2000" b="1" i="1" smtClean="0">
                              <a:solidFill>
                                <a:srgbClr val="FF0000"/>
                              </a:solidFill>
                              <a:effectLst/>
                              <a:latin typeface="Cambria Math" panose="02040503050406030204" pitchFamily="18" charset="0"/>
                              <a:ea typeface="游明朝" panose="02020400000000000000" pitchFamily="18" charset="-128"/>
                              <a:cs typeface="Times New Roman" panose="02020603050405020304" pitchFamily="18" charset="0"/>
                            </a:rPr>
                            <m:t>𝒅</m:t>
                          </m:r>
                          <m:r>
                            <a:rPr lang="en-US" altLang="ja-JP" sz="2000" b="1" i="1" smtClean="0">
                              <a:solidFill>
                                <a:srgbClr val="FF0000"/>
                              </a:solidFill>
                              <a:effectLst/>
                              <a:latin typeface="Cambria Math" panose="02040503050406030204" pitchFamily="18" charset="0"/>
                              <a:ea typeface="游明朝" panose="02020400000000000000" pitchFamily="18" charset="-128"/>
                              <a:cs typeface="Times New Roman" panose="02020603050405020304" pitchFamily="18" charset="0"/>
                            </a:rPr>
                            <m:t>𝛀</m:t>
                          </m:r>
                        </m:den>
                      </m:f>
                      <m:r>
                        <a:rPr lang="en-US" altLang="ja-JP" sz="2000" b="1" i="1" smtClean="0">
                          <a:solidFill>
                            <a:srgbClr val="FF0000"/>
                          </a:solidFill>
                          <a:effectLst/>
                          <a:latin typeface="Cambria Math" panose="02040503050406030204" pitchFamily="18" charset="0"/>
                          <a:ea typeface="游明朝" panose="02020400000000000000" pitchFamily="18" charset="-128"/>
                          <a:cs typeface="Times New Roman" panose="02020603050405020304" pitchFamily="18" charset="0"/>
                        </a:rPr>
                        <m:t>=</m:t>
                      </m:r>
                      <m:func>
                        <m:funcPr>
                          <m:ctrlPr>
                            <a:rPr lang="ja-JP" altLang="ja-JP" sz="2000" b="1" i="1">
                              <a:solidFill>
                                <a:srgbClr val="FF0000"/>
                              </a:solidFill>
                              <a:effectLst/>
                              <a:latin typeface="Cambria Math" panose="02040503050406030204" pitchFamily="18" charset="0"/>
                              <a:ea typeface="Cambria Math" panose="02040503050406030204" pitchFamily="18" charset="0"/>
                              <a:cs typeface="Times New Roman" panose="02020603050405020304" pitchFamily="18" charset="0"/>
                            </a:rPr>
                          </m:ctrlPr>
                        </m:funcPr>
                        <m:fName>
                          <m:r>
                            <a:rPr lang="en-US" altLang="ja-JP" sz="2000" b="1" i="1" smtClean="0">
                              <a:solidFill>
                                <a:srgbClr val="FF0000"/>
                              </a:solidFill>
                              <a:effectLst/>
                              <a:latin typeface="Cambria Math" panose="02040503050406030204" pitchFamily="18" charset="0"/>
                              <a:ea typeface="游明朝" panose="02020400000000000000" pitchFamily="18" charset="-128"/>
                              <a:cs typeface="Times New Roman" panose="02020603050405020304" pitchFamily="18" charset="0"/>
                            </a:rPr>
                            <m:t>𝐞𝐱𝐩</m:t>
                          </m:r>
                        </m:fName>
                        <m:e>
                          <m:d>
                            <m:dPr>
                              <m:begChr m:val="{"/>
                              <m:endChr m:val="}"/>
                              <m:ctrlPr>
                                <a:rPr lang="ja-JP" altLang="ja-JP" sz="2000" b="1" i="1">
                                  <a:solidFill>
                                    <a:srgbClr val="FF0000"/>
                                  </a:solidFill>
                                  <a:effectLst/>
                                  <a:latin typeface="Cambria Math" panose="02040503050406030204" pitchFamily="18" charset="0"/>
                                  <a:ea typeface="Cambria Math" panose="02040503050406030204" pitchFamily="18" charset="0"/>
                                  <a:cs typeface="Times New Roman" panose="02020603050405020304" pitchFamily="18" charset="0"/>
                                </a:rPr>
                              </m:ctrlPr>
                            </m:dPr>
                            <m:e>
                              <m:r>
                                <a:rPr lang="en-US" altLang="ja-JP" sz="2000" b="1" i="1" smtClean="0">
                                  <a:solidFill>
                                    <a:srgbClr val="FF0000"/>
                                  </a:solidFill>
                                  <a:effectLst/>
                                  <a:latin typeface="Cambria Math" panose="02040503050406030204" pitchFamily="18" charset="0"/>
                                  <a:ea typeface="游明朝" panose="02020400000000000000" pitchFamily="18" charset="-128"/>
                                  <a:cs typeface="Times New Roman" panose="02020603050405020304" pitchFamily="18" charset="0"/>
                                </a:rPr>
                                <m:t>−</m:t>
                              </m:r>
                              <m:r>
                                <a:rPr lang="en-US" altLang="ja-JP" sz="2000" b="1" i="1" smtClean="0">
                                  <a:solidFill>
                                    <a:srgbClr val="FF0000"/>
                                  </a:solidFill>
                                  <a:effectLst/>
                                  <a:latin typeface="Cambria Math" panose="02040503050406030204" pitchFamily="18" charset="0"/>
                                  <a:ea typeface="游明朝" panose="02020400000000000000" pitchFamily="18" charset="-128"/>
                                  <a:cs typeface="Times New Roman" panose="02020603050405020304" pitchFamily="18" charset="0"/>
                                </a:rPr>
                                <m:t>𝟎</m:t>
                              </m:r>
                              <m:r>
                                <a:rPr lang="en-US" altLang="ja-JP" sz="2000" b="1" i="1" smtClean="0">
                                  <a:solidFill>
                                    <a:srgbClr val="FF0000"/>
                                  </a:solidFill>
                                  <a:effectLst/>
                                  <a:latin typeface="Cambria Math" panose="02040503050406030204" pitchFamily="18" charset="0"/>
                                  <a:ea typeface="游明朝" panose="02020400000000000000" pitchFamily="18" charset="-128"/>
                                  <a:cs typeface="Times New Roman" panose="02020603050405020304" pitchFamily="18" charset="0"/>
                                </a:rPr>
                                <m:t>.</m:t>
                              </m:r>
                              <m:r>
                                <a:rPr lang="en-US" altLang="ja-JP" sz="2000" b="1" i="1" smtClean="0">
                                  <a:solidFill>
                                    <a:srgbClr val="FF0000"/>
                                  </a:solidFill>
                                  <a:effectLst/>
                                  <a:latin typeface="Cambria Math" panose="02040503050406030204" pitchFamily="18" charset="0"/>
                                  <a:ea typeface="游明朝" panose="02020400000000000000" pitchFamily="18" charset="-128"/>
                                  <a:cs typeface="Times New Roman" panose="02020603050405020304" pitchFamily="18" charset="0"/>
                                </a:rPr>
                                <m:t>𝟎𝟏</m:t>
                              </m:r>
                              <m:d>
                                <m:dPr>
                                  <m:ctrlPr>
                                    <a:rPr lang="ja-JP" altLang="ja-JP" sz="2000" b="1" i="1">
                                      <a:solidFill>
                                        <a:srgbClr val="FF0000"/>
                                      </a:solidFill>
                                      <a:effectLst/>
                                      <a:latin typeface="Cambria Math" panose="02040503050406030204" pitchFamily="18" charset="0"/>
                                      <a:ea typeface="Cambria Math" panose="02040503050406030204" pitchFamily="18" charset="0"/>
                                      <a:cs typeface="Times New Roman" panose="02020603050405020304" pitchFamily="18" charset="0"/>
                                    </a:rPr>
                                  </m:ctrlPr>
                                </m:dPr>
                                <m:e>
                                  <m:r>
                                    <a:rPr lang="en-US" altLang="ja-JP" sz="2000" b="1" i="1" smtClean="0">
                                      <a:solidFill>
                                        <a:srgbClr val="FF0000"/>
                                      </a:solidFill>
                                      <a:effectLst/>
                                      <a:latin typeface="Cambria Math" panose="02040503050406030204" pitchFamily="18" charset="0"/>
                                      <a:ea typeface="游明朝" panose="02020400000000000000" pitchFamily="18" charset="-128"/>
                                      <a:cs typeface="Times New Roman" panose="02020603050405020304" pitchFamily="18" charset="0"/>
                                    </a:rPr>
                                    <m:t>𝑨</m:t>
                                  </m:r>
                                  <m:r>
                                    <a:rPr lang="en-US" altLang="ja-JP" sz="2000" b="1" i="1" smtClean="0">
                                      <a:solidFill>
                                        <a:srgbClr val="FF0000"/>
                                      </a:solidFill>
                                      <a:effectLst/>
                                      <a:latin typeface="Cambria Math" panose="02040503050406030204" pitchFamily="18" charset="0"/>
                                      <a:ea typeface="游明朝" panose="02020400000000000000" pitchFamily="18" charset="-128"/>
                                      <a:cs typeface="Times New Roman" panose="02020603050405020304" pitchFamily="18" charset="0"/>
                                    </a:rPr>
                                    <m:t>−</m:t>
                                  </m:r>
                                  <m:r>
                                    <a:rPr lang="en-US" altLang="ja-JP" sz="2000" b="1" i="1" smtClean="0">
                                      <a:solidFill>
                                        <a:srgbClr val="FF0000"/>
                                      </a:solidFill>
                                      <a:effectLst/>
                                      <a:latin typeface="Cambria Math" panose="02040503050406030204" pitchFamily="18" charset="0"/>
                                      <a:ea typeface="游明朝" panose="02020400000000000000" pitchFamily="18" charset="-128"/>
                                      <a:cs typeface="Times New Roman" panose="02020603050405020304" pitchFamily="18" charset="0"/>
                                    </a:rPr>
                                    <m:t>𝟎</m:t>
                                  </m:r>
                                  <m:r>
                                    <a:rPr lang="en-US" altLang="ja-JP" sz="2000" b="1" i="1" smtClean="0">
                                      <a:solidFill>
                                        <a:srgbClr val="FF0000"/>
                                      </a:solidFill>
                                      <a:effectLst/>
                                      <a:latin typeface="Cambria Math" panose="02040503050406030204" pitchFamily="18" charset="0"/>
                                      <a:ea typeface="游明朝" panose="02020400000000000000" pitchFamily="18" charset="-128"/>
                                      <a:cs typeface="Times New Roman" panose="02020603050405020304" pitchFamily="18" charset="0"/>
                                    </a:rPr>
                                    <m:t>.</m:t>
                                  </m:r>
                                  <m:r>
                                    <a:rPr lang="en-US" altLang="ja-JP" sz="2000" b="1" i="1" smtClean="0">
                                      <a:solidFill>
                                        <a:srgbClr val="FF0000"/>
                                      </a:solidFill>
                                      <a:effectLst/>
                                      <a:latin typeface="Cambria Math" panose="02040503050406030204" pitchFamily="18" charset="0"/>
                                      <a:ea typeface="游明朝" panose="02020400000000000000" pitchFamily="18" charset="-128"/>
                                      <a:cs typeface="Times New Roman" panose="02020603050405020304" pitchFamily="18" charset="0"/>
                                    </a:rPr>
                                    <m:t>𝟏𝟐</m:t>
                                  </m:r>
                                  <m:r>
                                    <a:rPr lang="en-US" altLang="ja-JP" sz="2000" b="1" i="1" smtClean="0">
                                      <a:solidFill>
                                        <a:srgbClr val="FF0000"/>
                                      </a:solidFill>
                                      <a:effectLst/>
                                      <a:latin typeface="Cambria Math" panose="02040503050406030204" pitchFamily="18" charset="0"/>
                                      <a:ea typeface="游明朝" panose="02020400000000000000" pitchFamily="18" charset="-128"/>
                                      <a:cs typeface="Times New Roman" panose="02020603050405020304" pitchFamily="18" charset="0"/>
                                    </a:rPr>
                                    <m:t>𝑬</m:t>
                                  </m:r>
                                  <m:r>
                                    <a:rPr lang="en-US" altLang="ja-JP" sz="2000" b="1" i="1" smtClean="0">
                                      <a:solidFill>
                                        <a:srgbClr val="FF0000"/>
                                      </a:solidFill>
                                      <a:effectLst/>
                                      <a:latin typeface="Cambria Math" panose="02040503050406030204" pitchFamily="18" charset="0"/>
                                      <a:ea typeface="游明朝" panose="02020400000000000000" pitchFamily="18" charset="-128"/>
                                      <a:cs typeface="Times New Roman" panose="02020603050405020304" pitchFamily="18" charset="0"/>
                                    </a:rPr>
                                    <m:t>+</m:t>
                                  </m:r>
                                  <m:r>
                                    <a:rPr lang="en-US" altLang="ja-JP" sz="2000" b="1" i="1" smtClean="0">
                                      <a:solidFill>
                                        <a:srgbClr val="FF0000"/>
                                      </a:solidFill>
                                      <a:effectLst/>
                                      <a:latin typeface="Cambria Math" panose="02040503050406030204" pitchFamily="18" charset="0"/>
                                      <a:ea typeface="游明朝" panose="02020400000000000000" pitchFamily="18" charset="-128"/>
                                      <a:cs typeface="Times New Roman" panose="02020603050405020304" pitchFamily="18" charset="0"/>
                                    </a:rPr>
                                    <m:t>𝟒</m:t>
                                  </m:r>
                                </m:e>
                              </m:d>
                              <m:r>
                                <a:rPr lang="en-US" altLang="ja-JP" sz="2000" b="1" i="1" smtClean="0">
                                  <a:solidFill>
                                    <a:srgbClr val="FF0000"/>
                                  </a:solidFill>
                                  <a:effectLst/>
                                  <a:latin typeface="Cambria Math" panose="02040503050406030204" pitchFamily="18" charset="0"/>
                                  <a:ea typeface="游明朝" panose="02020400000000000000" pitchFamily="18" charset="-128"/>
                                  <a:cs typeface="Times New Roman" panose="02020603050405020304" pitchFamily="18" charset="0"/>
                                </a:rPr>
                                <m:t>𝜽</m:t>
                              </m:r>
                            </m:e>
                          </m:d>
                        </m:e>
                      </m:func>
                    </m:oMath>
                  </m:oMathPara>
                </a14:m>
                <a:endParaRPr kumimoji="1" lang="en-US" altLang="ja-JP" sz="2000" b="1" dirty="0">
                  <a:latin typeface="Times New Roman" panose="02020603050405020304" pitchFamily="18" charset="0"/>
                  <a:ea typeface="ＭＳ 明朝" panose="02020609040205080304" pitchFamily="17" charset="-128"/>
                  <a:cs typeface="Times New Roman" panose="02020603050405020304" pitchFamily="18" charset="0"/>
                </a:endParaRPr>
              </a:p>
              <a:p>
                <a:pPr algn="just"/>
                <a:endParaRPr kumimoji="1" lang="en-US" altLang="ja-JP" sz="2000" b="1" dirty="0">
                  <a:latin typeface="Times New Roman" panose="02020603050405020304" pitchFamily="18" charset="0"/>
                  <a:ea typeface="ＭＳ 明朝" panose="02020609040205080304" pitchFamily="17" charset="-128"/>
                  <a:cs typeface="Times New Roman" panose="02020603050405020304" pitchFamily="18" charset="0"/>
                </a:endParaRPr>
              </a:p>
              <a:p>
                <a:pPr indent="2870200" algn="just"/>
                <a:r>
                  <a:rPr kumimoji="1" lang="el-GR" altLang="ja-JP" sz="2000" b="1" i="1" dirty="0">
                    <a:latin typeface="Century" panose="02040604050505020304" pitchFamily="18" charset="0"/>
                    <a:ea typeface="ＭＳ 明朝" panose="02020609040205080304" pitchFamily="17" charset="-128"/>
                    <a:cs typeface="Times New Roman" panose="02020603050405020304" pitchFamily="18" charset="0"/>
                  </a:rPr>
                  <a:t>Ω</a:t>
                </a:r>
                <a:r>
                  <a:rPr kumimoji="1" lang="ja-JP" altLang="en-US" sz="2000" b="1" dirty="0">
                    <a:latin typeface="Century" panose="02040604050505020304" pitchFamily="18" charset="0"/>
                    <a:ea typeface="ＭＳ 明朝" panose="02020609040205080304" pitchFamily="17" charset="-128"/>
                    <a:cs typeface="Times New Roman" panose="02020603050405020304" pitchFamily="18" charset="0"/>
                  </a:rPr>
                  <a:t>：立体角</a:t>
                </a:r>
                <a:endParaRPr kumimoji="1" lang="en-US" altLang="ja-JP" sz="2000" b="1" dirty="0">
                  <a:latin typeface="Century" panose="02040604050505020304" pitchFamily="18" charset="0"/>
                  <a:ea typeface="ＭＳ 明朝" panose="02020609040205080304" pitchFamily="17" charset="-128"/>
                  <a:cs typeface="Times New Roman" panose="02020603050405020304" pitchFamily="18" charset="0"/>
                </a:endParaRPr>
              </a:p>
              <a:p>
                <a:pPr indent="2870200" algn="just"/>
                <a:r>
                  <a:rPr lang="en-US" altLang="ja-JP" sz="2000" b="1" i="1" dirty="0">
                    <a:latin typeface="Century" panose="02040604050505020304" pitchFamily="18" charset="0"/>
                    <a:ea typeface="ＭＳ 明朝" panose="02020609040205080304" pitchFamily="17" charset="-128"/>
                    <a:cs typeface="Times New Roman" panose="02020603050405020304" pitchFamily="18" charset="0"/>
                  </a:rPr>
                  <a:t>θ</a:t>
                </a:r>
                <a:r>
                  <a:rPr lang="en-US" altLang="ja-JP" sz="1400" b="1" i="1" dirty="0">
                    <a:latin typeface="Century" panose="02040604050505020304" pitchFamily="18" charset="0"/>
                    <a:ea typeface="ＭＳ 明朝" panose="02020609040205080304" pitchFamily="17" charset="-128"/>
                    <a:cs typeface="Times New Roman" panose="02020603050405020304" pitchFamily="18" charset="0"/>
                  </a:rPr>
                  <a:t> </a:t>
                </a:r>
                <a:r>
                  <a:rPr lang="ja-JP" altLang="en-US" sz="2000" b="1" dirty="0">
                    <a:latin typeface="Century" panose="02040604050505020304" pitchFamily="18" charset="0"/>
                    <a:ea typeface="ＭＳ 明朝" panose="02020609040205080304" pitchFamily="17" charset="-128"/>
                    <a:cs typeface="Times New Roman" panose="02020603050405020304" pitchFamily="18" charset="0"/>
                  </a:rPr>
                  <a:t>：偏向角度</a:t>
                </a:r>
                <a:endParaRPr kumimoji="1" lang="en-US" altLang="ja-JP" sz="2000" b="1" dirty="0">
                  <a:latin typeface="Century" panose="02040604050505020304" pitchFamily="18" charset="0"/>
                  <a:ea typeface="ＭＳ 明朝" panose="02020609040205080304" pitchFamily="17" charset="-128"/>
                  <a:cs typeface="Times New Roman" panose="02020603050405020304" pitchFamily="18" charset="0"/>
                </a:endParaRPr>
              </a:p>
              <a:p>
                <a:pPr indent="2870200" algn="just"/>
                <a:r>
                  <a:rPr lang="en-US" altLang="ja-JP" sz="2000" b="1" i="1" dirty="0">
                    <a:latin typeface="Century" panose="02040604050505020304" pitchFamily="18" charset="0"/>
                    <a:ea typeface="ＭＳ 明朝" panose="02020609040205080304" pitchFamily="17" charset="-128"/>
                    <a:cs typeface="Times New Roman" panose="02020603050405020304" pitchFamily="18" charset="0"/>
                  </a:rPr>
                  <a:t>A</a:t>
                </a:r>
                <a:r>
                  <a:rPr lang="ja-JP" altLang="en-US" sz="2000" b="1" dirty="0">
                    <a:latin typeface="Century" panose="02040604050505020304" pitchFamily="18" charset="0"/>
                    <a:ea typeface="ＭＳ 明朝" panose="02020609040205080304" pitchFamily="17" charset="-128"/>
                    <a:cs typeface="Times New Roman" panose="02020603050405020304" pitchFamily="18" charset="0"/>
                  </a:rPr>
                  <a:t>：標的核の質量数</a:t>
                </a:r>
                <a:endParaRPr lang="en-US" altLang="ja-JP" sz="2000" b="1" dirty="0">
                  <a:latin typeface="Century" panose="02040604050505020304" pitchFamily="18" charset="0"/>
                  <a:ea typeface="ＭＳ 明朝" panose="02020609040205080304" pitchFamily="17" charset="-128"/>
                  <a:cs typeface="Times New Roman" panose="02020603050405020304" pitchFamily="18" charset="0"/>
                </a:endParaRPr>
              </a:p>
              <a:p>
                <a:pPr indent="2870200" algn="just"/>
                <a:r>
                  <a:rPr kumimoji="1" lang="en-US" altLang="ja-JP" sz="2000" b="1" i="1" dirty="0">
                    <a:latin typeface="Century" panose="02040604050505020304" pitchFamily="18" charset="0"/>
                    <a:ea typeface="ＭＳ 明朝" panose="02020609040205080304" pitchFamily="17" charset="-128"/>
                    <a:cs typeface="Times New Roman" panose="02020603050405020304" pitchFamily="18" charset="0"/>
                  </a:rPr>
                  <a:t>E</a:t>
                </a:r>
                <a:r>
                  <a:rPr kumimoji="1" lang="ja-JP" altLang="en-US" sz="2000" b="1" dirty="0">
                    <a:latin typeface="Century" panose="02040604050505020304" pitchFamily="18" charset="0"/>
                    <a:ea typeface="ＭＳ 明朝" panose="02020609040205080304" pitchFamily="17" charset="-128"/>
                    <a:cs typeface="Times New Roman" panose="02020603050405020304" pitchFamily="18" charset="0"/>
                  </a:rPr>
                  <a:t>：粒子のエネルギー</a:t>
                </a:r>
                <a:endParaRPr kumimoji="1" lang="en-US" altLang="ja-JP" sz="2000" b="1" dirty="0">
                  <a:latin typeface="Century" panose="02040604050505020304" pitchFamily="18" charset="0"/>
                  <a:ea typeface="ＭＳ 明朝" panose="02020609040205080304" pitchFamily="17" charset="-128"/>
                  <a:cs typeface="Times New Roman" panose="02020603050405020304" pitchFamily="18" charset="0"/>
                </a:endParaRPr>
              </a:p>
              <a:p>
                <a:pPr algn="just"/>
                <a:endParaRPr kumimoji="1" lang="en-US" altLang="ja-JP" sz="2000" b="1" dirty="0">
                  <a:latin typeface="Times New Roman" panose="02020603050405020304" pitchFamily="18" charset="0"/>
                  <a:ea typeface="ＭＳ 明朝" panose="02020609040205080304" pitchFamily="17" charset="-128"/>
                  <a:cs typeface="Times New Roman" panose="02020603050405020304" pitchFamily="18" charset="0"/>
                </a:endParaRPr>
              </a:p>
            </p:txBody>
          </p:sp>
        </mc:Choice>
        <mc:Fallback>
          <p:sp>
            <p:nvSpPr>
              <p:cNvPr id="2" name="テキスト ボックス 1">
                <a:extLst>
                  <a:ext uri="{FF2B5EF4-FFF2-40B4-BE49-F238E27FC236}">
                    <a16:creationId xmlns:a16="http://schemas.microsoft.com/office/drawing/2014/main" id="{B828864D-FDA8-9955-4A2C-08A0D1D9411A}"/>
                  </a:ext>
                </a:extLst>
              </p:cNvPr>
              <p:cNvSpPr txBox="1">
                <a:spLocks noRot="1" noChangeAspect="1" noMove="1" noResize="1" noEditPoints="1" noAdjustHandles="1" noChangeArrowheads="1" noChangeShapeType="1" noTextEdit="1"/>
              </p:cNvSpPr>
              <p:nvPr/>
            </p:nvSpPr>
            <p:spPr>
              <a:xfrm>
                <a:off x="705349" y="1773382"/>
                <a:ext cx="8045247" cy="4985532"/>
              </a:xfrm>
              <a:prstGeom prst="rect">
                <a:avLst/>
              </a:prstGeom>
              <a:blipFill>
                <a:blip r:embed="rId2"/>
                <a:stretch>
                  <a:fillRect l="-834" t="-733" r="-834"/>
                </a:stretch>
              </a:blipFill>
            </p:spPr>
            <p:txBody>
              <a:bodyPr/>
              <a:lstStyle/>
              <a:p>
                <a:r>
                  <a:rPr lang="ja-JP" altLang="en-US">
                    <a:noFill/>
                  </a:rPr>
                  <a:t> </a:t>
                </a:r>
              </a:p>
            </p:txBody>
          </p:sp>
        </mc:Fallback>
      </mc:AlternateContent>
    </p:spTree>
    <p:extLst>
      <p:ext uri="{BB962C8B-B14F-4D97-AF65-F5344CB8AC3E}">
        <p14:creationId xmlns:p14="http://schemas.microsoft.com/office/powerpoint/2010/main" val="3265025987"/>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テキスト ボックス 2">
            <a:extLst>
              <a:ext uri="{FF2B5EF4-FFF2-40B4-BE49-F238E27FC236}">
                <a16:creationId xmlns:a16="http://schemas.microsoft.com/office/drawing/2014/main" id="{26518104-C267-D033-3AD6-B0EC4D960E0F}"/>
              </a:ext>
            </a:extLst>
          </p:cNvPr>
          <p:cNvSpPr txBox="1"/>
          <p:nvPr/>
        </p:nvSpPr>
        <p:spPr>
          <a:xfrm>
            <a:off x="460800" y="914400"/>
            <a:ext cx="7089168" cy="646331"/>
          </a:xfrm>
          <a:prstGeom prst="rect">
            <a:avLst/>
          </a:prstGeom>
          <a:noFill/>
        </p:spPr>
        <p:txBody>
          <a:bodyPr wrap="square" rtlCol="0">
            <a:spAutoFit/>
          </a:bodyPr>
          <a:lstStyle/>
          <a:p>
            <a:r>
              <a:rPr lang="ja-JP" altLang="en-US" sz="3600" dirty="0">
                <a:latin typeface="ＭＳ ゴシック" panose="020B0609070205080204" pitchFamily="49" charset="-128"/>
                <a:ea typeface="ＭＳ ゴシック" panose="020B0609070205080204" pitchFamily="49" charset="-128"/>
              </a:rPr>
              <a:t>角度偏向</a:t>
            </a:r>
            <a:endParaRPr kumimoji="1" lang="ja-JP" altLang="en-US" sz="3600" dirty="0">
              <a:latin typeface="ＭＳ ゴシック" panose="020B0609070205080204" pitchFamily="49" charset="-128"/>
              <a:ea typeface="ＭＳ ゴシック" panose="020B0609070205080204" pitchFamily="49" charset="-128"/>
            </a:endParaRPr>
          </a:p>
        </p:txBody>
      </p:sp>
      <p:sp>
        <p:nvSpPr>
          <p:cNvPr id="4" name="スライド番号プレースホルダー 3">
            <a:extLst>
              <a:ext uri="{FF2B5EF4-FFF2-40B4-BE49-F238E27FC236}">
                <a16:creationId xmlns:a16="http://schemas.microsoft.com/office/drawing/2014/main" id="{1DA8A043-68E2-A582-4E75-103C19092A50}"/>
              </a:ext>
            </a:extLst>
          </p:cNvPr>
          <p:cNvSpPr>
            <a:spLocks noGrp="1"/>
          </p:cNvSpPr>
          <p:nvPr>
            <p:ph type="sldNum" sz="quarter" idx="11"/>
          </p:nvPr>
        </p:nvSpPr>
        <p:spPr/>
        <p:txBody>
          <a:bodyPr/>
          <a:lstStyle/>
          <a:p>
            <a:fld id="{2211DAF9-AAB5-44DD-A5E4-C4C1DB5B2C1E}" type="slidenum">
              <a:rPr kumimoji="1" lang="ja-JP" altLang="en-US" smtClean="0"/>
              <a:t>10</a:t>
            </a:fld>
            <a:endParaRPr kumimoji="1" lang="ja-JP" altLang="en-US"/>
          </a:p>
        </p:txBody>
      </p:sp>
      <p:grpSp>
        <p:nvGrpSpPr>
          <p:cNvPr id="89" name="グループ化 88">
            <a:extLst>
              <a:ext uri="{FF2B5EF4-FFF2-40B4-BE49-F238E27FC236}">
                <a16:creationId xmlns:a16="http://schemas.microsoft.com/office/drawing/2014/main" id="{5EED6795-A492-A257-1A8A-B345BB8E32E5}"/>
              </a:ext>
            </a:extLst>
          </p:cNvPr>
          <p:cNvGrpSpPr/>
          <p:nvPr/>
        </p:nvGrpSpPr>
        <p:grpSpPr>
          <a:xfrm>
            <a:off x="1601834" y="4778244"/>
            <a:ext cx="6645359" cy="2031325"/>
            <a:chOff x="-296249" y="4609055"/>
            <a:chExt cx="6291677" cy="2031325"/>
          </a:xfrm>
        </p:grpSpPr>
        <p:sp>
          <p:nvSpPr>
            <p:cNvPr id="7" name="テキスト ボックス 6">
              <a:extLst>
                <a:ext uri="{FF2B5EF4-FFF2-40B4-BE49-F238E27FC236}">
                  <a16:creationId xmlns:a16="http://schemas.microsoft.com/office/drawing/2014/main" id="{849E8AC0-451A-DE9B-3DA1-223D19FC8C6F}"/>
                </a:ext>
              </a:extLst>
            </p:cNvPr>
            <p:cNvSpPr txBox="1"/>
            <p:nvPr/>
          </p:nvSpPr>
          <p:spPr>
            <a:xfrm>
              <a:off x="4878047" y="5952147"/>
              <a:ext cx="1117381" cy="369332"/>
            </a:xfrm>
            <a:prstGeom prst="rect">
              <a:avLst/>
            </a:prstGeom>
            <a:noFill/>
          </p:spPr>
          <p:txBody>
            <a:bodyPr wrap="square" rtlCol="0">
              <a:spAutoFit/>
            </a:bodyPr>
            <a:lstStyle/>
            <a:p>
              <a:r>
                <a:rPr kumimoji="1" lang="el-GR" altLang="ja-JP" b="1" dirty="0">
                  <a:latin typeface="Times New Roman" panose="02020603050405020304" pitchFamily="18" charset="0"/>
                  <a:ea typeface="ＭＳ 明朝" panose="02020609040205080304" pitchFamily="17" charset="-128"/>
                  <a:cs typeface="Times New Roman" panose="02020603050405020304" pitchFamily="18" charset="0"/>
                </a:rPr>
                <a:t>ζ</a:t>
              </a:r>
              <a:r>
                <a:rPr kumimoji="1" lang="en-US" altLang="ja-JP" b="1" dirty="0">
                  <a:latin typeface="Times New Roman" panose="02020603050405020304" pitchFamily="18" charset="0"/>
                  <a:ea typeface="ＭＳ 明朝" panose="02020609040205080304" pitchFamily="17" charset="-128"/>
                  <a:cs typeface="Times New Roman" panose="02020603050405020304" pitchFamily="18" charset="0"/>
                </a:rPr>
                <a:t>,</a:t>
              </a:r>
              <a:r>
                <a:rPr kumimoji="1" lang="el-GR" altLang="ja-JP" b="1" dirty="0">
                  <a:latin typeface="Times New Roman" panose="02020603050405020304" pitchFamily="18" charset="0"/>
                  <a:ea typeface="ＭＳ 明朝" panose="02020609040205080304" pitchFamily="17" charset="-128"/>
                  <a:cs typeface="Times New Roman" panose="02020603050405020304" pitchFamily="18" charset="0"/>
                </a:rPr>
                <a:t>ξ</a:t>
              </a:r>
              <a:r>
                <a:rPr kumimoji="1" lang="ja-JP" altLang="en-US" b="1" dirty="0">
                  <a:latin typeface="Times New Roman" panose="02020603050405020304" pitchFamily="18" charset="0"/>
                  <a:ea typeface="ＭＳ 明朝" panose="02020609040205080304" pitchFamily="17" charset="-128"/>
                  <a:cs typeface="Times New Roman" panose="02020603050405020304" pitchFamily="18" charset="0"/>
                </a:rPr>
                <a:t>：乱数</a:t>
              </a:r>
            </a:p>
          </p:txBody>
        </p:sp>
        <p:sp>
          <p:nvSpPr>
            <p:cNvPr id="8" name="テキスト ボックス 7">
              <a:extLst>
                <a:ext uri="{FF2B5EF4-FFF2-40B4-BE49-F238E27FC236}">
                  <a16:creationId xmlns:a16="http://schemas.microsoft.com/office/drawing/2014/main" id="{F9F23612-FAAC-9173-A933-6CE081C5313F}"/>
                </a:ext>
              </a:extLst>
            </p:cNvPr>
            <p:cNvSpPr txBox="1"/>
            <p:nvPr/>
          </p:nvSpPr>
          <p:spPr>
            <a:xfrm>
              <a:off x="-296249" y="4609055"/>
              <a:ext cx="5591546" cy="2031325"/>
            </a:xfrm>
            <a:prstGeom prst="rect">
              <a:avLst/>
            </a:prstGeom>
            <a:noFill/>
          </p:spPr>
          <p:txBody>
            <a:bodyPr wrap="square" rtlCol="0">
              <a:spAutoFit/>
            </a:bodyPr>
            <a:lstStyle/>
            <a:p>
              <a:pPr>
                <a:spcAft>
                  <a:spcPts val="600"/>
                </a:spcAft>
              </a:pPr>
              <a:r>
                <a:rPr kumimoji="1" lang="el-GR" altLang="ja-JP" sz="2400" b="1" dirty="0">
                  <a:solidFill>
                    <a:srgbClr val="FF0000"/>
                  </a:solidFill>
                  <a:latin typeface="Times New Roman" panose="02020603050405020304" pitchFamily="18" charset="0"/>
                  <a:ea typeface="ＭＳ 明朝" panose="02020609040205080304" pitchFamily="17" charset="-128"/>
                  <a:cs typeface="Times New Roman" panose="02020603050405020304" pitchFamily="18" charset="0"/>
                </a:rPr>
                <a:t>ζ</a:t>
              </a:r>
              <a:r>
                <a:rPr kumimoji="1" lang="en-US" altLang="ja-JP" sz="2400" b="1" dirty="0">
                  <a:solidFill>
                    <a:srgbClr val="FF0000"/>
                  </a:solidFill>
                  <a:latin typeface="Times New Roman" panose="02020603050405020304" pitchFamily="18" charset="0"/>
                  <a:ea typeface="ＭＳ 明朝" panose="02020609040205080304" pitchFamily="17" charset="-128"/>
                  <a:cs typeface="Times New Roman" panose="02020603050405020304" pitchFamily="18" charset="0"/>
                </a:rPr>
                <a:t> &lt; F</a:t>
              </a:r>
            </a:p>
            <a:p>
              <a:r>
                <a:rPr lang="ja-JP" altLang="en-US" sz="2400" b="1" dirty="0">
                  <a:latin typeface="Times New Roman" panose="02020603050405020304" pitchFamily="18" charset="0"/>
                  <a:ea typeface="ＭＳ 明朝" panose="02020609040205080304" pitchFamily="17" charset="-128"/>
                  <a:cs typeface="Times New Roman" panose="02020603050405020304" pitchFamily="18" charset="0"/>
                </a:rPr>
                <a:t>方位角</a:t>
              </a:r>
              <a:r>
                <a:rPr lang="el-GR" altLang="ja-JP" sz="2400" b="1" dirty="0">
                  <a:latin typeface="Times New Roman" panose="02020603050405020304" pitchFamily="18" charset="0"/>
                  <a:ea typeface="ＭＳ 明朝" panose="02020609040205080304" pitchFamily="17" charset="-128"/>
                  <a:cs typeface="Times New Roman" panose="02020603050405020304" pitchFamily="18" charset="0"/>
                </a:rPr>
                <a:t>φ</a:t>
              </a:r>
              <a:r>
                <a:rPr lang="ja-JP" altLang="en-US" sz="2400" b="1" dirty="0">
                  <a:latin typeface="Times New Roman" panose="02020603050405020304" pitchFamily="18" charset="0"/>
                  <a:ea typeface="ＭＳ 明朝" panose="02020609040205080304" pitchFamily="17" charset="-128"/>
                  <a:cs typeface="Times New Roman" panose="02020603050405020304" pitchFamily="18" charset="0"/>
                </a:rPr>
                <a:t> </a:t>
              </a:r>
              <a:r>
                <a:rPr lang="en-US" altLang="ja-JP" sz="2400" b="1" dirty="0">
                  <a:latin typeface="Times New Roman" panose="02020603050405020304" pitchFamily="18" charset="0"/>
                  <a:ea typeface="ＭＳ 明朝" panose="02020609040205080304" pitchFamily="17" charset="-128"/>
                  <a:cs typeface="Times New Roman" panose="02020603050405020304" pitchFamily="18" charset="0"/>
                </a:rPr>
                <a:t>= 2π</a:t>
              </a:r>
              <a:r>
                <a:rPr lang="el-GR" altLang="ja-JP" sz="2400" b="1" dirty="0">
                  <a:latin typeface="Times New Roman" panose="02020603050405020304" pitchFamily="18" charset="0"/>
                  <a:ea typeface="ＭＳ 明朝" panose="02020609040205080304" pitchFamily="17" charset="-128"/>
                  <a:cs typeface="Times New Roman" panose="02020603050405020304" pitchFamily="18" charset="0"/>
                </a:rPr>
                <a:t>ξ</a:t>
              </a:r>
              <a:r>
                <a:rPr lang="en-US" altLang="ja-JP" sz="2400" b="1" dirty="0">
                  <a:latin typeface="Times New Roman" panose="02020603050405020304" pitchFamily="18" charset="0"/>
                  <a:ea typeface="ＭＳ 明朝" panose="02020609040205080304" pitchFamily="17" charset="-128"/>
                  <a:cs typeface="Times New Roman" panose="02020603050405020304" pitchFamily="18" charset="0"/>
                </a:rPr>
                <a:t> </a:t>
              </a:r>
              <a:r>
                <a:rPr lang="ja-JP" altLang="en-US" sz="2400" b="1" dirty="0">
                  <a:latin typeface="Times New Roman" panose="02020603050405020304" pitchFamily="18" charset="0"/>
                  <a:ea typeface="ＭＳ 明朝" panose="02020609040205080304" pitchFamily="17" charset="-128"/>
                  <a:cs typeface="Times New Roman" panose="02020603050405020304" pitchFamily="18" charset="0"/>
                </a:rPr>
                <a:t>　</a:t>
              </a:r>
              <a:r>
                <a:rPr lang="ja-JP" altLang="en-US" sz="2000" b="1" dirty="0">
                  <a:latin typeface="Times New Roman" panose="02020603050405020304" pitchFamily="18" charset="0"/>
                  <a:ea typeface="ＭＳ 明朝" panose="02020609040205080304" pitchFamily="17" charset="-128"/>
                  <a:cs typeface="Times New Roman" panose="02020603050405020304" pitchFamily="18" charset="0"/>
                </a:rPr>
                <a:t>ランダムな方向に角度偏向</a:t>
              </a:r>
              <a:r>
                <a:rPr lang="en-US" altLang="ja-JP" sz="2000" b="1" dirty="0">
                  <a:latin typeface="Times New Roman" panose="02020603050405020304" pitchFamily="18" charset="0"/>
                  <a:ea typeface="ＭＳ 明朝" panose="02020609040205080304" pitchFamily="17" charset="-128"/>
                  <a:cs typeface="Times New Roman" panose="02020603050405020304" pitchFamily="18" charset="0"/>
                </a:rPr>
                <a:t> </a:t>
              </a:r>
            </a:p>
            <a:p>
              <a:endParaRPr kumimoji="1" lang="en-US" altLang="ja-JP" sz="2000" b="1" dirty="0">
                <a:latin typeface="Times New Roman" panose="02020603050405020304" pitchFamily="18" charset="0"/>
                <a:ea typeface="ＭＳ 明朝" panose="02020609040205080304" pitchFamily="17" charset="-128"/>
                <a:cs typeface="Times New Roman" panose="02020603050405020304" pitchFamily="18" charset="0"/>
              </a:endParaRPr>
            </a:p>
            <a:p>
              <a:pPr>
                <a:spcAft>
                  <a:spcPts val="600"/>
                </a:spcAft>
              </a:pPr>
              <a:r>
                <a:rPr kumimoji="1" lang="el-GR" altLang="ja-JP" sz="2400" b="1" dirty="0">
                  <a:solidFill>
                    <a:srgbClr val="FF0000"/>
                  </a:solidFill>
                  <a:latin typeface="Times New Roman" panose="02020603050405020304" pitchFamily="18" charset="0"/>
                  <a:ea typeface="ＭＳ 明朝" panose="02020609040205080304" pitchFamily="17" charset="-128"/>
                  <a:cs typeface="Times New Roman" panose="02020603050405020304" pitchFamily="18" charset="0"/>
                </a:rPr>
                <a:t>ζ</a:t>
              </a:r>
              <a:r>
                <a:rPr kumimoji="1" lang="en-US" altLang="ja-JP" sz="2400" b="1" dirty="0">
                  <a:solidFill>
                    <a:srgbClr val="FF0000"/>
                  </a:solidFill>
                  <a:latin typeface="Times New Roman" panose="02020603050405020304" pitchFamily="18" charset="0"/>
                  <a:ea typeface="ＭＳ 明朝" panose="02020609040205080304" pitchFamily="17" charset="-128"/>
                  <a:cs typeface="Times New Roman" panose="02020603050405020304" pitchFamily="18" charset="0"/>
                </a:rPr>
                <a:t> </a:t>
              </a:r>
              <a:r>
                <a:rPr lang="ja-JP" altLang="en-US" sz="2400" b="1" dirty="0">
                  <a:solidFill>
                    <a:srgbClr val="FF0000"/>
                  </a:solidFill>
                  <a:latin typeface="Times New Roman" panose="02020603050405020304" pitchFamily="18" charset="0"/>
                  <a:ea typeface="ＭＳ 明朝" panose="02020609040205080304" pitchFamily="17" charset="-128"/>
                  <a:cs typeface="Times New Roman" panose="02020603050405020304" pitchFamily="18" charset="0"/>
                </a:rPr>
                <a:t>≥</a:t>
              </a:r>
              <a:r>
                <a:rPr kumimoji="1" lang="ja-JP" altLang="en-US" sz="2400" b="1" dirty="0">
                  <a:solidFill>
                    <a:srgbClr val="FF0000"/>
                  </a:solidFill>
                  <a:latin typeface="Times New Roman" panose="02020603050405020304" pitchFamily="18" charset="0"/>
                  <a:ea typeface="ＭＳ 明朝" panose="02020609040205080304" pitchFamily="17" charset="-128"/>
                  <a:cs typeface="Times New Roman" panose="02020603050405020304" pitchFamily="18" charset="0"/>
                </a:rPr>
                <a:t> </a:t>
              </a:r>
              <a:r>
                <a:rPr kumimoji="1" lang="en-US" altLang="ja-JP" sz="2400" b="1" dirty="0">
                  <a:solidFill>
                    <a:srgbClr val="FF0000"/>
                  </a:solidFill>
                  <a:latin typeface="Times New Roman" panose="02020603050405020304" pitchFamily="18" charset="0"/>
                  <a:ea typeface="ＭＳ 明朝" panose="02020609040205080304" pitchFamily="17" charset="-128"/>
                  <a:cs typeface="Times New Roman" panose="02020603050405020304" pitchFamily="18" charset="0"/>
                </a:rPr>
                <a:t>F</a:t>
              </a:r>
              <a:endParaRPr kumimoji="1" lang="ja-JP" altLang="en-US" sz="2400" b="1" dirty="0">
                <a:solidFill>
                  <a:srgbClr val="FF0000"/>
                </a:solidFill>
                <a:latin typeface="Times New Roman" panose="02020603050405020304" pitchFamily="18" charset="0"/>
                <a:ea typeface="ＭＳ 明朝" panose="02020609040205080304" pitchFamily="17" charset="-128"/>
                <a:cs typeface="Times New Roman" panose="02020603050405020304" pitchFamily="18" charset="0"/>
              </a:endParaRPr>
            </a:p>
            <a:p>
              <a:r>
                <a:rPr lang="ja-JP" altLang="en-US" sz="2400" b="1" dirty="0">
                  <a:latin typeface="Times New Roman" panose="02020603050405020304" pitchFamily="18" charset="0"/>
                  <a:ea typeface="ＭＳ 明朝" panose="02020609040205080304" pitchFamily="17" charset="-128"/>
                  <a:cs typeface="Times New Roman" panose="02020603050405020304" pitchFamily="18" charset="0"/>
                </a:rPr>
                <a:t>方位角</a:t>
              </a:r>
              <a:r>
                <a:rPr lang="el-GR" altLang="ja-JP" sz="2400" b="1" dirty="0">
                  <a:latin typeface="Times New Roman" panose="02020603050405020304" pitchFamily="18" charset="0"/>
                  <a:ea typeface="ＭＳ 明朝" panose="02020609040205080304" pitchFamily="17" charset="-128"/>
                  <a:cs typeface="Times New Roman" panose="02020603050405020304" pitchFamily="18" charset="0"/>
                </a:rPr>
                <a:t>φ</a:t>
              </a:r>
              <a:r>
                <a:rPr lang="ja-JP" altLang="en-US" sz="2400" b="1" dirty="0">
                  <a:latin typeface="Times New Roman" panose="02020603050405020304" pitchFamily="18" charset="0"/>
                  <a:ea typeface="ＭＳ 明朝" panose="02020609040205080304" pitchFamily="17" charset="-128"/>
                  <a:cs typeface="Times New Roman" panose="02020603050405020304" pitchFamily="18" charset="0"/>
                </a:rPr>
                <a:t> </a:t>
              </a:r>
              <a:r>
                <a:rPr lang="en-US" altLang="ja-JP" sz="2400" b="1" dirty="0">
                  <a:latin typeface="Times New Roman" panose="02020603050405020304" pitchFamily="18" charset="0"/>
                  <a:ea typeface="ＭＳ 明朝" panose="02020609040205080304" pitchFamily="17" charset="-128"/>
                  <a:cs typeface="Times New Roman" panose="02020603050405020304" pitchFamily="18" charset="0"/>
                </a:rPr>
                <a:t>=</a:t>
              </a:r>
              <a:r>
                <a:rPr lang="ja-JP" altLang="en-US" sz="2400" b="1" dirty="0">
                  <a:latin typeface="Times New Roman" panose="02020603050405020304" pitchFamily="18" charset="0"/>
                  <a:ea typeface="ＭＳ 明朝" panose="02020609040205080304" pitchFamily="17" charset="-128"/>
                  <a:cs typeface="Times New Roman" panose="02020603050405020304" pitchFamily="18" charset="0"/>
                </a:rPr>
                <a:t> </a:t>
              </a:r>
              <a:r>
                <a:rPr lang="en-US" altLang="ja-JP" sz="2400" b="1" dirty="0">
                  <a:latin typeface="Times New Roman" panose="02020603050405020304" pitchFamily="18" charset="0"/>
                  <a:ea typeface="ＭＳ 明朝" panose="02020609040205080304" pitchFamily="17" charset="-128"/>
                  <a:cs typeface="Times New Roman" panose="02020603050405020304" pitchFamily="18" charset="0"/>
                </a:rPr>
                <a:t>π</a:t>
              </a:r>
              <a:r>
                <a:rPr lang="ja-JP" altLang="en-US" sz="2400" b="1" dirty="0">
                  <a:latin typeface="Times New Roman" panose="02020603050405020304" pitchFamily="18" charset="0"/>
                  <a:ea typeface="ＭＳ 明朝" panose="02020609040205080304" pitchFamily="17" charset="-128"/>
                  <a:cs typeface="Times New Roman" panose="02020603050405020304" pitchFamily="18" charset="0"/>
                </a:rPr>
                <a:t>      　</a:t>
              </a:r>
              <a:r>
                <a:rPr lang="ja-JP" altLang="en-US" sz="2000" b="1" dirty="0">
                  <a:latin typeface="Times New Roman" panose="02020603050405020304" pitchFamily="18" charset="0"/>
                  <a:ea typeface="ＭＳ 明朝" panose="02020609040205080304" pitchFamily="17" charset="-128"/>
                  <a:cs typeface="Times New Roman" panose="02020603050405020304" pitchFamily="18" charset="0"/>
                </a:rPr>
                <a:t>前方方向に角度偏向</a:t>
              </a:r>
              <a:endParaRPr kumimoji="1" lang="ja-JP" altLang="en-US" sz="2000" b="1" dirty="0">
                <a:latin typeface="Times New Roman" panose="02020603050405020304" pitchFamily="18" charset="0"/>
                <a:ea typeface="ＭＳ 明朝" panose="02020609040205080304" pitchFamily="17" charset="-128"/>
                <a:cs typeface="Times New Roman" panose="02020603050405020304" pitchFamily="18" charset="0"/>
              </a:endParaRPr>
            </a:p>
          </p:txBody>
        </p:sp>
      </p:grpSp>
      <mc:AlternateContent xmlns:mc="http://schemas.openxmlformats.org/markup-compatibility/2006">
        <mc:Choice xmlns:a14="http://schemas.microsoft.com/office/drawing/2010/main" Requires="a14">
          <p:sp>
            <p:nvSpPr>
              <p:cNvPr id="9" name="テキスト ボックス 8">
                <a:extLst>
                  <a:ext uri="{FF2B5EF4-FFF2-40B4-BE49-F238E27FC236}">
                    <a16:creationId xmlns:a16="http://schemas.microsoft.com/office/drawing/2014/main" id="{1DB55EA8-1C9F-6E61-29FC-0C93BADF1282}"/>
                  </a:ext>
                </a:extLst>
              </p:cNvPr>
              <p:cNvSpPr txBox="1"/>
              <p:nvPr/>
            </p:nvSpPr>
            <p:spPr>
              <a:xfrm>
                <a:off x="471767" y="1588140"/>
                <a:ext cx="8376957" cy="3267048"/>
              </a:xfrm>
              <a:prstGeom prst="rect">
                <a:avLst/>
              </a:prstGeom>
              <a:noFill/>
            </p:spPr>
            <p:txBody>
              <a:bodyPr wrap="square" rtlCol="0">
                <a:spAutoFit/>
              </a:bodyPr>
              <a:lstStyle/>
              <a:p>
                <a:r>
                  <a:rPr lang="ja-JP" altLang="en-US" sz="2000" b="1" dirty="0">
                    <a:solidFill>
                      <a:srgbClr val="00B050"/>
                    </a:solidFill>
                    <a:latin typeface="Times New Roman" panose="02020603050405020304" pitchFamily="18" charset="0"/>
                    <a:ea typeface="ＭＳ 明朝" panose="02020609040205080304" pitchFamily="17" charset="-128"/>
                    <a:cs typeface="Times New Roman" panose="02020603050405020304" pitchFamily="18" charset="0"/>
                  </a:rPr>
                  <a:t>新たなエネルギー依存性</a:t>
                </a:r>
                <a:endParaRPr lang="en-US" altLang="ja-JP" sz="2000" b="1" dirty="0">
                  <a:solidFill>
                    <a:srgbClr val="00B050"/>
                  </a:solidFill>
                  <a:latin typeface="Times New Roman" panose="02020603050405020304" pitchFamily="18" charset="0"/>
                  <a:ea typeface="ＭＳ 明朝" panose="02020609040205080304" pitchFamily="17" charset="-128"/>
                  <a:cs typeface="Times New Roman" panose="02020603050405020304" pitchFamily="18" charset="0"/>
                </a:endParaRPr>
              </a:p>
              <a:p>
                <a:endParaRPr lang="en-US" altLang="ja-JP" sz="600" b="1" dirty="0">
                  <a:latin typeface="Times New Roman" panose="02020603050405020304" pitchFamily="18" charset="0"/>
                  <a:ea typeface="ＭＳ 明朝" panose="02020609040205080304" pitchFamily="17" charset="-128"/>
                  <a:cs typeface="Times New Roman" panose="02020603050405020304" pitchFamily="18" charset="0"/>
                </a:endParaRPr>
              </a:p>
              <a:p>
                <a:pPr>
                  <a:spcAft>
                    <a:spcPts val="600"/>
                  </a:spcAft>
                </a:pPr>
                <a:r>
                  <a:rPr kumimoji="1" lang="ja-JP" altLang="en-US" sz="2000" b="1" dirty="0">
                    <a:latin typeface="Times New Roman" panose="02020603050405020304" pitchFamily="18" charset="0"/>
                    <a:ea typeface="ＭＳ 明朝" panose="02020609040205080304" pitchFamily="17" charset="-128"/>
                    <a:cs typeface="Times New Roman" panose="02020603050405020304" pitchFamily="18" charset="0"/>
                  </a:rPr>
                  <a:t>角度偏向の効果は粒子の入射・放出位置によってその様子が異なる</a:t>
                </a:r>
                <a:endParaRPr kumimoji="1" lang="en-US" altLang="ja-JP" sz="2000" b="1" dirty="0">
                  <a:latin typeface="Times New Roman" panose="02020603050405020304" pitchFamily="18" charset="0"/>
                  <a:ea typeface="ＭＳ 明朝" panose="02020609040205080304" pitchFamily="17" charset="-128"/>
                  <a:cs typeface="Times New Roman" panose="02020603050405020304" pitchFamily="18" charset="0"/>
                </a:endParaRPr>
              </a:p>
              <a:p>
                <a:r>
                  <a:rPr lang="ja-JP" altLang="en-US" sz="2000" b="1" dirty="0">
                    <a:latin typeface="Times New Roman" panose="02020603050405020304" pitchFamily="18" charset="0"/>
                    <a:ea typeface="ＭＳ 明朝" panose="02020609040205080304" pitchFamily="17" charset="-128"/>
                    <a:cs typeface="Times New Roman" panose="02020603050405020304" pitchFamily="18" charset="0"/>
                  </a:rPr>
                  <a:t>→衝突係数依存性</a:t>
                </a:r>
                <a:endParaRPr kumimoji="1" lang="en-US" altLang="ja-JP" sz="2000" b="1" dirty="0">
                  <a:latin typeface="Times New Roman" panose="02020603050405020304" pitchFamily="18" charset="0"/>
                  <a:ea typeface="ＭＳ 明朝" panose="02020609040205080304" pitchFamily="17" charset="-128"/>
                  <a:cs typeface="Times New Roman" panose="02020603050405020304" pitchFamily="18" charset="0"/>
                </a:endParaRPr>
              </a:p>
              <a:p>
                <a:r>
                  <a:rPr kumimoji="1" lang="ja-JP" altLang="en-US" sz="2000" b="1" dirty="0">
                    <a:latin typeface="Times New Roman" panose="02020603050405020304" pitchFamily="18" charset="0"/>
                    <a:ea typeface="ＭＳ 明朝" panose="02020609040205080304" pitchFamily="17" charset="-128"/>
                    <a:cs typeface="Times New Roman" panose="02020603050405020304" pitchFamily="18" charset="0"/>
                  </a:rPr>
                  <a:t>その違いは粒子のエネルギーによって変わる</a:t>
                </a:r>
                <a:endParaRPr kumimoji="1" lang="en-US" altLang="ja-JP" sz="600" b="1" dirty="0">
                  <a:latin typeface="Times New Roman" panose="02020603050405020304" pitchFamily="18" charset="0"/>
                  <a:ea typeface="ＭＳ 明朝" panose="02020609040205080304" pitchFamily="17" charset="-128"/>
                  <a:cs typeface="Times New Roman" panose="02020603050405020304" pitchFamily="18" charset="0"/>
                </a:endParaRPr>
              </a:p>
              <a:p>
                <a:r>
                  <a:rPr lang="ja-JP" altLang="en-US" sz="2000" b="1" dirty="0">
                    <a:latin typeface="Times New Roman" panose="02020603050405020304" pitchFamily="18" charset="0"/>
                    <a:ea typeface="ＭＳ 明朝" panose="02020609040205080304" pitchFamily="17" charset="-128"/>
                    <a:cs typeface="Times New Roman" panose="02020603050405020304" pitchFamily="18" charset="0"/>
                  </a:rPr>
                  <a:t>　　↓</a:t>
                </a:r>
                <a:endParaRPr lang="en-US" altLang="ja-JP" sz="2000" b="1" dirty="0">
                  <a:latin typeface="Times New Roman" panose="02020603050405020304" pitchFamily="18" charset="0"/>
                  <a:ea typeface="ＭＳ 明朝" panose="02020609040205080304" pitchFamily="17" charset="-128"/>
                  <a:cs typeface="Times New Roman" panose="02020603050405020304" pitchFamily="18" charset="0"/>
                </a:endParaRPr>
              </a:p>
              <a:p>
                <a:endParaRPr lang="en-US" altLang="ja-JP" sz="600" b="1" dirty="0">
                  <a:latin typeface="Times New Roman" panose="02020603050405020304" pitchFamily="18" charset="0"/>
                  <a:ea typeface="ＭＳ 明朝" panose="02020609040205080304" pitchFamily="17" charset="-128"/>
                  <a:cs typeface="Times New Roman" panose="02020603050405020304" pitchFamily="18" charset="0"/>
                </a:endParaRPr>
              </a:p>
              <a:p>
                <a:r>
                  <a:rPr kumimoji="1" lang="ja-JP" altLang="en-US" sz="2000" b="1" dirty="0">
                    <a:latin typeface="Times New Roman" panose="02020603050405020304" pitchFamily="18" charset="0"/>
                    <a:ea typeface="ＭＳ 明朝" panose="02020609040205080304" pitchFamily="17" charset="-128"/>
                    <a:cs typeface="Times New Roman" panose="02020603050405020304" pitchFamily="18" charset="0"/>
                  </a:rPr>
                  <a:t>標的核の核子密度分布と同じ</a:t>
                </a:r>
                <a:r>
                  <a:rPr kumimoji="1" lang="en-US" altLang="ja-JP" sz="2000" b="1" dirty="0">
                    <a:latin typeface="Times New Roman" panose="02020603050405020304" pitchFamily="18" charset="0"/>
                    <a:ea typeface="ＭＳ 明朝" panose="02020609040205080304" pitchFamily="17" charset="-128"/>
                    <a:cs typeface="Times New Roman" panose="02020603050405020304" pitchFamily="18" charset="0"/>
                  </a:rPr>
                  <a:t>Woods-Saxon</a:t>
                </a:r>
                <a:r>
                  <a:rPr kumimoji="1" lang="ja-JP" altLang="en-US" sz="2000" b="1" dirty="0">
                    <a:latin typeface="Times New Roman" panose="02020603050405020304" pitchFamily="18" charset="0"/>
                    <a:ea typeface="ＭＳ 明朝" panose="02020609040205080304" pitchFamily="17" charset="-128"/>
                    <a:cs typeface="Times New Roman" panose="02020603050405020304" pitchFamily="18" charset="0"/>
                  </a:rPr>
                  <a:t>型のエネルギー依存性を採用</a:t>
                </a:r>
                <a:endParaRPr lang="en-US" altLang="ja-JP" sz="2000" b="1" dirty="0">
                  <a:latin typeface="Times New Roman" panose="02020603050405020304" pitchFamily="18" charset="0"/>
                  <a:ea typeface="ＭＳ 明朝" panose="02020609040205080304" pitchFamily="17" charset="-128"/>
                  <a:cs typeface="Times New Roman" panose="02020603050405020304" pitchFamily="18" charset="0"/>
                </a:endParaRPr>
              </a:p>
              <a:p>
                <a:endParaRPr lang="en-US" altLang="ja-JP" sz="600" b="1" dirty="0">
                  <a:latin typeface="Times New Roman" panose="02020603050405020304" pitchFamily="18" charset="0"/>
                  <a:ea typeface="ＭＳ 明朝" panose="02020609040205080304" pitchFamily="17" charset="-128"/>
                  <a:cs typeface="Times New Roman" panose="02020603050405020304" pitchFamily="18" charset="0"/>
                </a:endParaRPr>
              </a:p>
              <a:p>
                <a:pPr marL="542925">
                  <a:tabLst>
                    <a:tab pos="893763" algn="l"/>
                  </a:tabLst>
                </a:pPr>
                <a14:m>
                  <m:oMathPara xmlns:m="http://schemas.openxmlformats.org/officeDocument/2006/math">
                    <m:oMathParaPr>
                      <m:jc m:val="center"/>
                    </m:oMathParaPr>
                    <m:oMath xmlns:m="http://schemas.openxmlformats.org/officeDocument/2006/math">
                      <m:r>
                        <a:rPr kumimoji="1" lang="en-US" altLang="ja-JP" sz="2000" b="1" i="1" smtClean="0">
                          <a:latin typeface="Cambria Math" panose="02040503050406030204" pitchFamily="18" charset="0"/>
                          <a:ea typeface="ＭＳ 明朝" panose="02020609040205080304" pitchFamily="17" charset="-128"/>
                          <a:cs typeface="Times New Roman" panose="02020603050405020304" pitchFamily="18" charset="0"/>
                        </a:rPr>
                        <m:t>𝑭</m:t>
                      </m:r>
                      <m:r>
                        <a:rPr kumimoji="1" lang="en-US" altLang="ja-JP" sz="2000" b="1" i="1" smtClean="0">
                          <a:latin typeface="Cambria Math" panose="02040503050406030204" pitchFamily="18" charset="0"/>
                          <a:ea typeface="ＭＳ 明朝" panose="02020609040205080304" pitchFamily="17" charset="-128"/>
                          <a:cs typeface="Times New Roman" panose="02020603050405020304" pitchFamily="18" charset="0"/>
                        </a:rPr>
                        <m:t>=</m:t>
                      </m:r>
                      <m:f>
                        <m:fPr>
                          <m:ctrlPr>
                            <a:rPr kumimoji="1" lang="en-US" altLang="ja-JP" sz="2000" b="1" i="1" smtClean="0">
                              <a:latin typeface="Cambria Math" panose="02040503050406030204" pitchFamily="18" charset="0"/>
                              <a:ea typeface="ＭＳ 明朝" panose="02020609040205080304" pitchFamily="17" charset="-128"/>
                              <a:cs typeface="Times New Roman" panose="02020603050405020304" pitchFamily="18" charset="0"/>
                            </a:rPr>
                          </m:ctrlPr>
                        </m:fPr>
                        <m:num>
                          <m:r>
                            <a:rPr kumimoji="1" lang="en-US" altLang="ja-JP" sz="2000" b="1" i="1" smtClean="0">
                              <a:latin typeface="Cambria Math" panose="02040503050406030204" pitchFamily="18" charset="0"/>
                              <a:ea typeface="ＭＳ 明朝" panose="02020609040205080304" pitchFamily="17" charset="-128"/>
                              <a:cs typeface="Times New Roman" panose="02020603050405020304" pitchFamily="18" charset="0"/>
                            </a:rPr>
                            <m:t>𝟏</m:t>
                          </m:r>
                        </m:num>
                        <m:den>
                          <m:r>
                            <a:rPr kumimoji="1" lang="en-US" altLang="ja-JP" sz="2000" b="1" i="1" smtClean="0">
                              <a:latin typeface="Cambria Math" panose="02040503050406030204" pitchFamily="18" charset="0"/>
                              <a:ea typeface="ＭＳ 明朝" panose="02020609040205080304" pitchFamily="17" charset="-128"/>
                              <a:cs typeface="Times New Roman" panose="02020603050405020304" pitchFamily="18" charset="0"/>
                            </a:rPr>
                            <m:t>𝟏</m:t>
                          </m:r>
                          <m:r>
                            <a:rPr kumimoji="1" lang="en-US" altLang="ja-JP" sz="2000" b="1" i="1" smtClean="0">
                              <a:latin typeface="Cambria Math" panose="02040503050406030204" pitchFamily="18" charset="0"/>
                              <a:ea typeface="ＭＳ 明朝" panose="02020609040205080304" pitchFamily="17" charset="-128"/>
                              <a:cs typeface="Times New Roman" panose="02020603050405020304" pitchFamily="18" charset="0"/>
                            </a:rPr>
                            <m:t>+</m:t>
                          </m:r>
                          <m:r>
                            <a:rPr kumimoji="1" lang="en-US" altLang="ja-JP" sz="2000" b="1" i="0" smtClean="0">
                              <a:latin typeface="Cambria Math" panose="02040503050406030204" pitchFamily="18" charset="0"/>
                              <a:ea typeface="ＭＳ 明朝" panose="02020609040205080304" pitchFamily="17" charset="-128"/>
                              <a:cs typeface="Times New Roman" panose="02020603050405020304" pitchFamily="18" charset="0"/>
                            </a:rPr>
                            <m:t>𝐞𝐱𝐩</m:t>
                          </m:r>
                          <m:d>
                            <m:dPr>
                              <m:ctrlPr>
                                <a:rPr kumimoji="1" lang="en-US" altLang="ja-JP" sz="2000" b="1" i="1" smtClean="0">
                                  <a:latin typeface="Cambria Math" panose="02040503050406030204" pitchFamily="18" charset="0"/>
                                  <a:ea typeface="ＭＳ 明朝" panose="02020609040205080304" pitchFamily="17" charset="-128"/>
                                  <a:cs typeface="Times New Roman" panose="02020603050405020304" pitchFamily="18" charset="0"/>
                                </a:rPr>
                              </m:ctrlPr>
                            </m:dPr>
                            <m:e>
                              <m:f>
                                <m:fPr>
                                  <m:ctrlPr>
                                    <a:rPr kumimoji="1" lang="en-US" altLang="ja-JP" sz="2000" b="1" i="1" smtClean="0">
                                      <a:latin typeface="Cambria Math" panose="02040503050406030204" pitchFamily="18" charset="0"/>
                                      <a:ea typeface="ＭＳ 明朝" panose="02020609040205080304" pitchFamily="17" charset="-128"/>
                                      <a:cs typeface="Times New Roman" panose="02020603050405020304" pitchFamily="18" charset="0"/>
                                    </a:rPr>
                                  </m:ctrlPr>
                                </m:fPr>
                                <m:num>
                                  <m:r>
                                    <a:rPr kumimoji="1" lang="en-US" altLang="ja-JP" sz="2000" b="1" i="1" smtClean="0">
                                      <a:latin typeface="Cambria Math" panose="02040503050406030204" pitchFamily="18" charset="0"/>
                                      <a:ea typeface="ＭＳ 明朝" panose="02020609040205080304" pitchFamily="17" charset="-128"/>
                                      <a:cs typeface="Times New Roman" panose="02020603050405020304" pitchFamily="18" charset="0"/>
                                    </a:rPr>
                                    <m:t>𝑬</m:t>
                                  </m:r>
                                  <m:r>
                                    <a:rPr kumimoji="1" lang="en-US" altLang="ja-JP" sz="2000" b="1" i="1" smtClean="0">
                                      <a:latin typeface="Cambria Math" panose="02040503050406030204" pitchFamily="18" charset="0"/>
                                      <a:ea typeface="ＭＳ 明朝" panose="02020609040205080304" pitchFamily="17" charset="-128"/>
                                      <a:cs typeface="Times New Roman" panose="02020603050405020304" pitchFamily="18" charset="0"/>
                                    </a:rPr>
                                    <m:t>−</m:t>
                                  </m:r>
                                  <m:r>
                                    <a:rPr kumimoji="1" lang="en-US" altLang="ja-JP" sz="2000" b="1" i="1" smtClean="0">
                                      <a:latin typeface="Cambria Math" panose="02040503050406030204" pitchFamily="18" charset="0"/>
                                      <a:ea typeface="ＭＳ 明朝" panose="02020609040205080304" pitchFamily="17" charset="-128"/>
                                      <a:cs typeface="Times New Roman" panose="02020603050405020304" pitchFamily="18" charset="0"/>
                                    </a:rPr>
                                    <m:t>𝟓𝟎𝟎</m:t>
                                  </m:r>
                                </m:num>
                                <m:den>
                                  <m:r>
                                    <a:rPr kumimoji="1" lang="en-US" altLang="ja-JP" sz="2000" b="1" i="1" smtClean="0">
                                      <a:latin typeface="Cambria Math" panose="02040503050406030204" pitchFamily="18" charset="0"/>
                                      <a:ea typeface="ＭＳ 明朝" panose="02020609040205080304" pitchFamily="17" charset="-128"/>
                                      <a:cs typeface="Times New Roman" panose="02020603050405020304" pitchFamily="18" charset="0"/>
                                    </a:rPr>
                                    <m:t>𝟑𝟎</m:t>
                                  </m:r>
                                </m:den>
                              </m:f>
                            </m:e>
                          </m:d>
                        </m:den>
                      </m:f>
                    </m:oMath>
                  </m:oMathPara>
                </a14:m>
                <a:endParaRPr kumimoji="1" lang="en-US" altLang="ja-JP" sz="2000" b="1" dirty="0">
                  <a:latin typeface="Times New Roman" panose="02020603050405020304" pitchFamily="18" charset="0"/>
                  <a:ea typeface="ＭＳ 明朝" panose="02020609040205080304" pitchFamily="17" charset="-128"/>
                  <a:cs typeface="Times New Roman" panose="02020603050405020304" pitchFamily="18" charset="0"/>
                </a:endParaRPr>
              </a:p>
            </p:txBody>
          </p:sp>
        </mc:Choice>
        <mc:Fallback>
          <p:sp>
            <p:nvSpPr>
              <p:cNvPr id="9" name="テキスト ボックス 8">
                <a:extLst>
                  <a:ext uri="{FF2B5EF4-FFF2-40B4-BE49-F238E27FC236}">
                    <a16:creationId xmlns:a16="http://schemas.microsoft.com/office/drawing/2014/main" id="{1DB55EA8-1C9F-6E61-29FC-0C93BADF1282}"/>
                  </a:ext>
                </a:extLst>
              </p:cNvPr>
              <p:cNvSpPr txBox="1">
                <a:spLocks noRot="1" noChangeAspect="1" noMove="1" noResize="1" noEditPoints="1" noAdjustHandles="1" noChangeArrowheads="1" noChangeShapeType="1" noTextEdit="1"/>
              </p:cNvSpPr>
              <p:nvPr/>
            </p:nvSpPr>
            <p:spPr>
              <a:xfrm>
                <a:off x="471767" y="1588140"/>
                <a:ext cx="8376957" cy="3267048"/>
              </a:xfrm>
              <a:prstGeom prst="rect">
                <a:avLst/>
              </a:prstGeom>
              <a:blipFill>
                <a:blip r:embed="rId2"/>
                <a:stretch>
                  <a:fillRect l="-727" t="-1495" r="-145"/>
                </a:stretch>
              </a:blipFill>
            </p:spPr>
            <p:txBody>
              <a:bodyPr/>
              <a:lstStyle/>
              <a:p>
                <a:r>
                  <a:rPr lang="ja-JP" altLang="en-US">
                    <a:noFill/>
                  </a:rPr>
                  <a:t> </a:t>
                </a:r>
              </a:p>
            </p:txBody>
          </p:sp>
        </mc:Fallback>
      </mc:AlternateContent>
    </p:spTree>
    <p:extLst>
      <p:ext uri="{BB962C8B-B14F-4D97-AF65-F5344CB8AC3E}">
        <p14:creationId xmlns:p14="http://schemas.microsoft.com/office/powerpoint/2010/main" val="1987626592"/>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テキスト ボックス 2">
            <a:extLst>
              <a:ext uri="{FF2B5EF4-FFF2-40B4-BE49-F238E27FC236}">
                <a16:creationId xmlns:a16="http://schemas.microsoft.com/office/drawing/2014/main" id="{26518104-C267-D033-3AD6-B0EC4D960E0F}"/>
              </a:ext>
            </a:extLst>
          </p:cNvPr>
          <p:cNvSpPr txBox="1"/>
          <p:nvPr/>
        </p:nvSpPr>
        <p:spPr>
          <a:xfrm>
            <a:off x="460800" y="914400"/>
            <a:ext cx="7089168" cy="646331"/>
          </a:xfrm>
          <a:prstGeom prst="rect">
            <a:avLst/>
          </a:prstGeom>
          <a:noFill/>
        </p:spPr>
        <p:txBody>
          <a:bodyPr wrap="square" rtlCol="0">
            <a:spAutoFit/>
          </a:bodyPr>
          <a:lstStyle/>
          <a:p>
            <a:r>
              <a:rPr kumimoji="1" lang="ja-JP" altLang="en-US" sz="3600" dirty="0">
                <a:latin typeface="ＭＳ ゴシック" panose="020B0609070205080204" pitchFamily="49" charset="-128"/>
                <a:ea typeface="ＭＳ ゴシック" panose="020B0609070205080204" pitchFamily="49" charset="-128"/>
              </a:rPr>
              <a:t>計算結果</a:t>
            </a:r>
          </a:p>
        </p:txBody>
      </p:sp>
      <p:sp>
        <p:nvSpPr>
          <p:cNvPr id="4" name="スライド番号プレースホルダー 3">
            <a:extLst>
              <a:ext uri="{FF2B5EF4-FFF2-40B4-BE49-F238E27FC236}">
                <a16:creationId xmlns:a16="http://schemas.microsoft.com/office/drawing/2014/main" id="{1DA8A043-68E2-A582-4E75-103C19092A50}"/>
              </a:ext>
            </a:extLst>
          </p:cNvPr>
          <p:cNvSpPr>
            <a:spLocks noGrp="1"/>
          </p:cNvSpPr>
          <p:nvPr>
            <p:ph type="sldNum" sz="quarter" idx="11"/>
          </p:nvPr>
        </p:nvSpPr>
        <p:spPr/>
        <p:txBody>
          <a:bodyPr/>
          <a:lstStyle/>
          <a:p>
            <a:fld id="{2211DAF9-AAB5-44DD-A5E4-C4C1DB5B2C1E}" type="slidenum">
              <a:rPr kumimoji="1" lang="ja-JP" altLang="en-US" smtClean="0"/>
              <a:t>11</a:t>
            </a:fld>
            <a:endParaRPr kumimoji="1" lang="ja-JP" altLang="en-US"/>
          </a:p>
        </p:txBody>
      </p:sp>
      <p:sp>
        <p:nvSpPr>
          <p:cNvPr id="6" name="四角形: 角を丸くする 5">
            <a:extLst>
              <a:ext uri="{FF2B5EF4-FFF2-40B4-BE49-F238E27FC236}">
                <a16:creationId xmlns:a16="http://schemas.microsoft.com/office/drawing/2014/main" id="{AB2C7119-91CB-3DEA-EA54-77D987D83052}"/>
              </a:ext>
            </a:extLst>
          </p:cNvPr>
          <p:cNvSpPr/>
          <p:nvPr/>
        </p:nvSpPr>
        <p:spPr>
          <a:xfrm>
            <a:off x="143824" y="1987200"/>
            <a:ext cx="2664176" cy="1270591"/>
          </a:xfrm>
          <a:prstGeom prst="roundRect">
            <a:avLst/>
          </a:prstGeom>
          <a:solidFill>
            <a:schemeClr val="bg1"/>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just"/>
            <a:r>
              <a:rPr kumimoji="1" lang="ja-JP" altLang="en-US" sz="1900" b="1" dirty="0">
                <a:solidFill>
                  <a:sysClr val="windowText" lastClr="000000"/>
                </a:solidFill>
                <a:latin typeface="Times New Roman" panose="02020603050405020304" pitchFamily="18" charset="0"/>
                <a:ea typeface="ＭＳ 明朝" panose="02020609040205080304" pitchFamily="17" charset="-128"/>
                <a:cs typeface="Times New Roman" panose="02020603050405020304" pitchFamily="18" charset="0"/>
              </a:rPr>
              <a:t>放出角度</a:t>
            </a:r>
            <a:r>
              <a:rPr kumimoji="1" lang="en-US" altLang="ja-JP" sz="1900" b="1" dirty="0">
                <a:solidFill>
                  <a:sysClr val="windowText" lastClr="000000"/>
                </a:solidFill>
                <a:latin typeface="Times New Roman" panose="02020603050405020304" pitchFamily="18" charset="0"/>
                <a:ea typeface="ＭＳ 明朝" panose="02020609040205080304" pitchFamily="17" charset="-128"/>
                <a:cs typeface="Times New Roman" panose="02020603050405020304" pitchFamily="18" charset="0"/>
              </a:rPr>
              <a:t>15˚</a:t>
            </a:r>
            <a:r>
              <a:rPr kumimoji="1" lang="ja-JP" altLang="en-US" sz="1900" b="1" dirty="0">
                <a:solidFill>
                  <a:sysClr val="windowText" lastClr="000000"/>
                </a:solidFill>
                <a:latin typeface="Times New Roman" panose="02020603050405020304" pitchFamily="18" charset="0"/>
                <a:ea typeface="ＭＳ 明朝" panose="02020609040205080304" pitchFamily="17" charset="-128"/>
                <a:cs typeface="Times New Roman" panose="02020603050405020304" pitchFamily="18" charset="0"/>
              </a:rPr>
              <a:t>における低エネルギー領域の過大評価を解消</a:t>
            </a:r>
          </a:p>
        </p:txBody>
      </p:sp>
      <p:pic>
        <p:nvPicPr>
          <p:cNvPr id="18" name="図 17">
            <a:extLst>
              <a:ext uri="{FF2B5EF4-FFF2-40B4-BE49-F238E27FC236}">
                <a16:creationId xmlns:a16="http://schemas.microsoft.com/office/drawing/2014/main" id="{E7E51CF3-90F1-8C94-7228-034BA8294FF1}"/>
              </a:ext>
            </a:extLst>
          </p:cNvPr>
          <p:cNvPicPr>
            <a:picLocks noChangeAspect="1"/>
          </p:cNvPicPr>
          <p:nvPr/>
        </p:nvPicPr>
        <p:blipFill>
          <a:blip r:embed="rId2"/>
          <a:stretch>
            <a:fillRect/>
          </a:stretch>
        </p:blipFill>
        <p:spPr>
          <a:xfrm>
            <a:off x="2813566" y="1584553"/>
            <a:ext cx="6330434" cy="5273447"/>
          </a:xfrm>
          <a:prstGeom prst="rect">
            <a:avLst/>
          </a:prstGeom>
        </p:spPr>
      </p:pic>
      <p:sp>
        <p:nvSpPr>
          <p:cNvPr id="19" name="四角形: 角を丸くする 18">
            <a:extLst>
              <a:ext uri="{FF2B5EF4-FFF2-40B4-BE49-F238E27FC236}">
                <a16:creationId xmlns:a16="http://schemas.microsoft.com/office/drawing/2014/main" id="{1CA1D8FF-ABB5-CB6D-70FD-08DEC8593E12}"/>
              </a:ext>
            </a:extLst>
          </p:cNvPr>
          <p:cNvSpPr/>
          <p:nvPr/>
        </p:nvSpPr>
        <p:spPr>
          <a:xfrm>
            <a:off x="143824" y="3131210"/>
            <a:ext cx="2780129" cy="1270591"/>
          </a:xfrm>
          <a:prstGeom prst="roundRect">
            <a:avLst/>
          </a:prstGeom>
          <a:solidFill>
            <a:schemeClr val="bg1"/>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just"/>
            <a:r>
              <a:rPr kumimoji="1" lang="ja-JP" altLang="en-US" sz="1900" b="1" dirty="0">
                <a:solidFill>
                  <a:sysClr val="windowText" lastClr="000000"/>
                </a:solidFill>
                <a:latin typeface="Times New Roman" panose="02020603050405020304" pitchFamily="18" charset="0"/>
                <a:ea typeface="ＭＳ 明朝" panose="02020609040205080304" pitchFamily="17" charset="-128"/>
                <a:cs typeface="Times New Roman" panose="02020603050405020304" pitchFamily="18" charset="0"/>
              </a:rPr>
              <a:t>放出角度</a:t>
            </a:r>
            <a:r>
              <a:rPr lang="en-US" altLang="ja-JP" sz="1900" b="1" dirty="0">
                <a:solidFill>
                  <a:sysClr val="windowText" lastClr="000000"/>
                </a:solidFill>
                <a:latin typeface="Times New Roman" panose="02020603050405020304" pitchFamily="18" charset="0"/>
                <a:ea typeface="ＭＳ 明朝" panose="02020609040205080304" pitchFamily="17" charset="-128"/>
                <a:cs typeface="Times New Roman" panose="02020603050405020304" pitchFamily="18" charset="0"/>
              </a:rPr>
              <a:t>60</a:t>
            </a:r>
            <a:r>
              <a:rPr kumimoji="1" lang="en-US" altLang="ja-JP" sz="1900" b="1" dirty="0">
                <a:solidFill>
                  <a:sysClr val="windowText" lastClr="000000"/>
                </a:solidFill>
                <a:latin typeface="Times New Roman" panose="02020603050405020304" pitchFamily="18" charset="0"/>
                <a:ea typeface="ＭＳ 明朝" panose="02020609040205080304" pitchFamily="17" charset="-128"/>
                <a:cs typeface="Times New Roman" panose="02020603050405020304" pitchFamily="18" charset="0"/>
              </a:rPr>
              <a:t>˚</a:t>
            </a:r>
            <a:r>
              <a:rPr kumimoji="1" lang="ja-JP" altLang="en-US" sz="1900" b="1" dirty="0">
                <a:solidFill>
                  <a:sysClr val="windowText" lastClr="000000"/>
                </a:solidFill>
                <a:latin typeface="Times New Roman" panose="02020603050405020304" pitchFamily="18" charset="0"/>
                <a:ea typeface="ＭＳ 明朝" panose="02020609040205080304" pitchFamily="17" charset="-128"/>
                <a:cs typeface="Times New Roman" panose="02020603050405020304" pitchFamily="18" charset="0"/>
              </a:rPr>
              <a:t>における</a:t>
            </a:r>
            <a:r>
              <a:rPr lang="ja-JP" altLang="en-US" sz="1900" b="1" dirty="0">
                <a:solidFill>
                  <a:sysClr val="windowText" lastClr="000000"/>
                </a:solidFill>
                <a:latin typeface="Times New Roman" panose="02020603050405020304" pitchFamily="18" charset="0"/>
                <a:ea typeface="ＭＳ 明朝" panose="02020609040205080304" pitchFamily="17" charset="-128"/>
                <a:cs typeface="Times New Roman" panose="02020603050405020304" pitchFamily="18" charset="0"/>
              </a:rPr>
              <a:t>最大エネルギーの増加</a:t>
            </a:r>
            <a:endParaRPr kumimoji="1" lang="ja-JP" altLang="en-US" sz="1900" b="1" dirty="0">
              <a:solidFill>
                <a:sysClr val="windowText" lastClr="000000"/>
              </a:solidFill>
              <a:latin typeface="Times New Roman" panose="02020603050405020304" pitchFamily="18" charset="0"/>
              <a:ea typeface="ＭＳ 明朝" panose="02020609040205080304" pitchFamily="17" charset="-128"/>
              <a:cs typeface="Times New Roman" panose="02020603050405020304" pitchFamily="18" charset="0"/>
            </a:endParaRPr>
          </a:p>
        </p:txBody>
      </p:sp>
      <p:sp>
        <p:nvSpPr>
          <p:cNvPr id="20" name="四角形: 角を丸くする 19">
            <a:extLst>
              <a:ext uri="{FF2B5EF4-FFF2-40B4-BE49-F238E27FC236}">
                <a16:creationId xmlns:a16="http://schemas.microsoft.com/office/drawing/2014/main" id="{8CF7E851-04FE-20A9-0EC8-93A399657764}"/>
              </a:ext>
            </a:extLst>
          </p:cNvPr>
          <p:cNvSpPr/>
          <p:nvPr/>
        </p:nvSpPr>
        <p:spPr>
          <a:xfrm>
            <a:off x="143824" y="4425623"/>
            <a:ext cx="2664176" cy="1270591"/>
          </a:xfrm>
          <a:prstGeom prst="roundRect">
            <a:avLst/>
          </a:prstGeom>
          <a:solidFill>
            <a:schemeClr val="bg1"/>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just"/>
            <a:r>
              <a:rPr kumimoji="1" lang="ja-JP" altLang="en-US" sz="1900" b="1" dirty="0">
                <a:solidFill>
                  <a:sysClr val="windowText" lastClr="000000"/>
                </a:solidFill>
                <a:latin typeface="Times New Roman" panose="02020603050405020304" pitchFamily="18" charset="0"/>
                <a:ea typeface="ＭＳ 明朝" panose="02020609040205080304" pitchFamily="17" charset="-128"/>
                <a:cs typeface="Times New Roman" panose="02020603050405020304" pitchFamily="18" charset="0"/>
              </a:rPr>
              <a:t>実験結果の再現性が本研究のモデルが</a:t>
            </a:r>
            <a:endParaRPr kumimoji="1" lang="en-US" altLang="ja-JP" sz="1900" b="1" dirty="0">
              <a:solidFill>
                <a:sysClr val="windowText" lastClr="000000"/>
              </a:solidFill>
              <a:latin typeface="Times New Roman" panose="02020603050405020304" pitchFamily="18" charset="0"/>
              <a:ea typeface="ＭＳ 明朝" panose="02020609040205080304" pitchFamily="17" charset="-128"/>
              <a:cs typeface="Times New Roman" panose="02020603050405020304" pitchFamily="18" charset="0"/>
            </a:endParaRPr>
          </a:p>
          <a:p>
            <a:pPr algn="just"/>
            <a:r>
              <a:rPr kumimoji="1" lang="ja-JP" altLang="en-US" sz="1900" b="1" dirty="0">
                <a:solidFill>
                  <a:sysClr val="windowText" lastClr="000000"/>
                </a:solidFill>
                <a:latin typeface="Times New Roman" panose="02020603050405020304" pitchFamily="18" charset="0"/>
                <a:ea typeface="ＭＳ 明朝" panose="02020609040205080304" pitchFamily="17" charset="-128"/>
                <a:cs typeface="Times New Roman" panose="02020603050405020304" pitchFamily="18" charset="0"/>
              </a:rPr>
              <a:t>最も良い</a:t>
            </a:r>
          </a:p>
        </p:txBody>
      </p:sp>
    </p:spTree>
    <p:extLst>
      <p:ext uri="{BB962C8B-B14F-4D97-AF65-F5344CB8AC3E}">
        <p14:creationId xmlns:p14="http://schemas.microsoft.com/office/powerpoint/2010/main" val="246028365"/>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テキスト ボックス 2">
            <a:extLst>
              <a:ext uri="{FF2B5EF4-FFF2-40B4-BE49-F238E27FC236}">
                <a16:creationId xmlns:a16="http://schemas.microsoft.com/office/drawing/2014/main" id="{26518104-C267-D033-3AD6-B0EC4D960E0F}"/>
              </a:ext>
            </a:extLst>
          </p:cNvPr>
          <p:cNvSpPr txBox="1"/>
          <p:nvPr/>
        </p:nvSpPr>
        <p:spPr>
          <a:xfrm>
            <a:off x="460800" y="914400"/>
            <a:ext cx="7089168" cy="646331"/>
          </a:xfrm>
          <a:prstGeom prst="rect">
            <a:avLst/>
          </a:prstGeom>
          <a:noFill/>
        </p:spPr>
        <p:txBody>
          <a:bodyPr wrap="square" rtlCol="0">
            <a:spAutoFit/>
          </a:bodyPr>
          <a:lstStyle/>
          <a:p>
            <a:r>
              <a:rPr kumimoji="1" lang="ja-JP" altLang="en-US" sz="3600" dirty="0">
                <a:latin typeface="ＭＳ ゴシック" panose="020B0609070205080204" pitchFamily="49" charset="-128"/>
                <a:ea typeface="ＭＳ ゴシック" panose="020B0609070205080204" pitchFamily="49" charset="-128"/>
              </a:rPr>
              <a:t>計算結果</a:t>
            </a:r>
          </a:p>
        </p:txBody>
      </p:sp>
      <p:sp>
        <p:nvSpPr>
          <p:cNvPr id="4" name="スライド番号プレースホルダー 3">
            <a:extLst>
              <a:ext uri="{FF2B5EF4-FFF2-40B4-BE49-F238E27FC236}">
                <a16:creationId xmlns:a16="http://schemas.microsoft.com/office/drawing/2014/main" id="{1DA8A043-68E2-A582-4E75-103C19092A50}"/>
              </a:ext>
            </a:extLst>
          </p:cNvPr>
          <p:cNvSpPr>
            <a:spLocks noGrp="1"/>
          </p:cNvSpPr>
          <p:nvPr>
            <p:ph type="sldNum" sz="quarter" idx="11"/>
          </p:nvPr>
        </p:nvSpPr>
        <p:spPr/>
        <p:txBody>
          <a:bodyPr/>
          <a:lstStyle/>
          <a:p>
            <a:fld id="{2211DAF9-AAB5-44DD-A5E4-C4C1DB5B2C1E}" type="slidenum">
              <a:rPr kumimoji="1" lang="ja-JP" altLang="en-US" smtClean="0"/>
              <a:t>12</a:t>
            </a:fld>
            <a:endParaRPr kumimoji="1" lang="ja-JP" altLang="en-US"/>
          </a:p>
        </p:txBody>
      </p:sp>
      <p:pic>
        <p:nvPicPr>
          <p:cNvPr id="2" name="図 1">
            <a:extLst>
              <a:ext uri="{FF2B5EF4-FFF2-40B4-BE49-F238E27FC236}">
                <a16:creationId xmlns:a16="http://schemas.microsoft.com/office/drawing/2014/main" id="{DC20DDD0-5118-E234-7FDD-FF11AB277065}"/>
              </a:ext>
            </a:extLst>
          </p:cNvPr>
          <p:cNvPicPr>
            <a:picLocks noChangeAspect="1"/>
          </p:cNvPicPr>
          <p:nvPr/>
        </p:nvPicPr>
        <p:blipFill>
          <a:blip r:embed="rId2"/>
          <a:stretch>
            <a:fillRect/>
          </a:stretch>
        </p:blipFill>
        <p:spPr>
          <a:xfrm>
            <a:off x="2808000" y="1692000"/>
            <a:ext cx="6202473" cy="5166852"/>
          </a:xfrm>
          <a:prstGeom prst="rect">
            <a:avLst/>
          </a:prstGeom>
        </p:spPr>
      </p:pic>
      <p:sp>
        <p:nvSpPr>
          <p:cNvPr id="6" name="四角形: 角を丸くする 5">
            <a:extLst>
              <a:ext uri="{FF2B5EF4-FFF2-40B4-BE49-F238E27FC236}">
                <a16:creationId xmlns:a16="http://schemas.microsoft.com/office/drawing/2014/main" id="{AB2C7119-91CB-3DEA-EA54-77D987D83052}"/>
              </a:ext>
            </a:extLst>
          </p:cNvPr>
          <p:cNvSpPr/>
          <p:nvPr/>
        </p:nvSpPr>
        <p:spPr>
          <a:xfrm>
            <a:off x="143824" y="1987200"/>
            <a:ext cx="2664176" cy="1270591"/>
          </a:xfrm>
          <a:prstGeom prst="roundRect">
            <a:avLst/>
          </a:prstGeom>
          <a:solidFill>
            <a:schemeClr val="bg1"/>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just"/>
            <a:r>
              <a:rPr kumimoji="1" lang="ja-JP" altLang="en-US" sz="1900" b="1" dirty="0">
                <a:solidFill>
                  <a:sysClr val="windowText" lastClr="000000"/>
                </a:solidFill>
                <a:latin typeface="Times New Roman" panose="02020603050405020304" pitchFamily="18" charset="0"/>
                <a:ea typeface="ＭＳ 明朝" panose="02020609040205080304" pitchFamily="17" charset="-128"/>
                <a:cs typeface="Times New Roman" panose="02020603050405020304" pitchFamily="18" charset="0"/>
              </a:rPr>
              <a:t>放出角度</a:t>
            </a:r>
            <a:r>
              <a:rPr kumimoji="1" lang="en-US" altLang="ja-JP" sz="1900" b="1" dirty="0">
                <a:solidFill>
                  <a:sysClr val="windowText" lastClr="000000"/>
                </a:solidFill>
                <a:latin typeface="Times New Roman" panose="02020603050405020304" pitchFamily="18" charset="0"/>
                <a:ea typeface="ＭＳ 明朝" panose="02020609040205080304" pitchFamily="17" charset="-128"/>
                <a:cs typeface="Times New Roman" panose="02020603050405020304" pitchFamily="18" charset="0"/>
              </a:rPr>
              <a:t>15˚</a:t>
            </a:r>
            <a:r>
              <a:rPr kumimoji="1" lang="ja-JP" altLang="en-US" sz="1900" b="1" dirty="0">
                <a:solidFill>
                  <a:sysClr val="windowText" lastClr="000000"/>
                </a:solidFill>
                <a:latin typeface="Times New Roman" panose="02020603050405020304" pitchFamily="18" charset="0"/>
                <a:ea typeface="ＭＳ 明朝" panose="02020609040205080304" pitchFamily="17" charset="-128"/>
                <a:cs typeface="Times New Roman" panose="02020603050405020304" pitchFamily="18" charset="0"/>
              </a:rPr>
              <a:t>における低エネルギー領域の過大評価を解消</a:t>
            </a:r>
          </a:p>
        </p:txBody>
      </p:sp>
      <p:sp>
        <p:nvSpPr>
          <p:cNvPr id="7" name="四角形: 角を丸くする 6">
            <a:extLst>
              <a:ext uri="{FF2B5EF4-FFF2-40B4-BE49-F238E27FC236}">
                <a16:creationId xmlns:a16="http://schemas.microsoft.com/office/drawing/2014/main" id="{3031F387-A609-861E-A31F-CFF28A96D2E4}"/>
              </a:ext>
            </a:extLst>
          </p:cNvPr>
          <p:cNvSpPr/>
          <p:nvPr/>
        </p:nvSpPr>
        <p:spPr>
          <a:xfrm>
            <a:off x="143824" y="3216480"/>
            <a:ext cx="2664176" cy="906001"/>
          </a:xfrm>
          <a:prstGeom prst="roundRect">
            <a:avLst/>
          </a:prstGeom>
          <a:solidFill>
            <a:schemeClr val="bg1"/>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just"/>
            <a:r>
              <a:rPr kumimoji="1" lang="ja-JP" altLang="en-US" sz="1900" b="1" dirty="0">
                <a:solidFill>
                  <a:sysClr val="windowText" lastClr="000000"/>
                </a:solidFill>
                <a:latin typeface="Times New Roman" panose="02020603050405020304" pitchFamily="18" charset="0"/>
                <a:ea typeface="ＭＳ 明朝" panose="02020609040205080304" pitchFamily="17" charset="-128"/>
                <a:cs typeface="Times New Roman" panose="02020603050405020304" pitchFamily="18" charset="0"/>
              </a:rPr>
              <a:t>放出角度</a:t>
            </a:r>
            <a:r>
              <a:rPr lang="en-US" altLang="ja-JP" sz="1900" b="1" dirty="0">
                <a:solidFill>
                  <a:sysClr val="windowText" lastClr="000000"/>
                </a:solidFill>
                <a:latin typeface="Times New Roman" panose="02020603050405020304" pitchFamily="18" charset="0"/>
                <a:ea typeface="ＭＳ 明朝" panose="02020609040205080304" pitchFamily="17" charset="-128"/>
                <a:cs typeface="Times New Roman" panose="02020603050405020304" pitchFamily="18" charset="0"/>
              </a:rPr>
              <a:t>6</a:t>
            </a:r>
            <a:r>
              <a:rPr kumimoji="1" lang="en-US" altLang="ja-JP" sz="1900" b="1" dirty="0">
                <a:solidFill>
                  <a:sysClr val="windowText" lastClr="000000"/>
                </a:solidFill>
                <a:latin typeface="Times New Roman" panose="02020603050405020304" pitchFamily="18" charset="0"/>
                <a:ea typeface="ＭＳ 明朝" panose="02020609040205080304" pitchFamily="17" charset="-128"/>
                <a:cs typeface="Times New Roman" panose="02020603050405020304" pitchFamily="18" charset="0"/>
              </a:rPr>
              <a:t>0˚</a:t>
            </a:r>
            <a:r>
              <a:rPr kumimoji="1" lang="ja-JP" altLang="en-US" sz="1900" b="1" dirty="0">
                <a:solidFill>
                  <a:sysClr val="windowText" lastClr="000000"/>
                </a:solidFill>
                <a:latin typeface="Times New Roman" panose="02020603050405020304" pitchFamily="18" charset="0"/>
                <a:ea typeface="ＭＳ 明朝" panose="02020609040205080304" pitchFamily="17" charset="-128"/>
                <a:cs typeface="Times New Roman" panose="02020603050405020304" pitchFamily="18" charset="0"/>
              </a:rPr>
              <a:t>における過大評価を緩和</a:t>
            </a:r>
          </a:p>
        </p:txBody>
      </p:sp>
      <p:sp>
        <p:nvSpPr>
          <p:cNvPr id="8" name="四角形: 角を丸くする 7">
            <a:extLst>
              <a:ext uri="{FF2B5EF4-FFF2-40B4-BE49-F238E27FC236}">
                <a16:creationId xmlns:a16="http://schemas.microsoft.com/office/drawing/2014/main" id="{7A19785C-0128-7C24-264F-7A4BBEFAC3CD}"/>
              </a:ext>
            </a:extLst>
          </p:cNvPr>
          <p:cNvSpPr/>
          <p:nvPr/>
        </p:nvSpPr>
        <p:spPr>
          <a:xfrm>
            <a:off x="143825" y="4319306"/>
            <a:ext cx="2664175" cy="906001"/>
          </a:xfrm>
          <a:prstGeom prst="roundRect">
            <a:avLst/>
          </a:prstGeom>
          <a:solidFill>
            <a:schemeClr val="bg1"/>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just"/>
            <a:r>
              <a:rPr kumimoji="1" lang="ja-JP" altLang="en-US" sz="1900" b="1" dirty="0">
                <a:solidFill>
                  <a:sysClr val="windowText" lastClr="000000"/>
                </a:solidFill>
                <a:latin typeface="Times New Roman" panose="02020603050405020304" pitchFamily="18" charset="0"/>
                <a:ea typeface="ＭＳ 明朝" panose="02020609040205080304" pitchFamily="17" charset="-128"/>
                <a:cs typeface="Times New Roman" panose="02020603050405020304" pitchFamily="18" charset="0"/>
              </a:rPr>
              <a:t>依然として全体的に過大評価</a:t>
            </a:r>
          </a:p>
        </p:txBody>
      </p:sp>
    </p:spTree>
    <p:extLst>
      <p:ext uri="{BB962C8B-B14F-4D97-AF65-F5344CB8AC3E}">
        <p14:creationId xmlns:p14="http://schemas.microsoft.com/office/powerpoint/2010/main" val="3238936242"/>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テキスト ボックス 2">
            <a:extLst>
              <a:ext uri="{FF2B5EF4-FFF2-40B4-BE49-F238E27FC236}">
                <a16:creationId xmlns:a16="http://schemas.microsoft.com/office/drawing/2014/main" id="{26518104-C267-D033-3AD6-B0EC4D960E0F}"/>
              </a:ext>
            </a:extLst>
          </p:cNvPr>
          <p:cNvSpPr txBox="1"/>
          <p:nvPr/>
        </p:nvSpPr>
        <p:spPr>
          <a:xfrm>
            <a:off x="460800" y="914400"/>
            <a:ext cx="7089168" cy="646331"/>
          </a:xfrm>
          <a:prstGeom prst="rect">
            <a:avLst/>
          </a:prstGeom>
          <a:noFill/>
        </p:spPr>
        <p:txBody>
          <a:bodyPr wrap="square" rtlCol="0">
            <a:spAutoFit/>
          </a:bodyPr>
          <a:lstStyle/>
          <a:p>
            <a:r>
              <a:rPr kumimoji="1" lang="ja-JP" altLang="en-US" sz="3600" dirty="0">
                <a:latin typeface="ＭＳ ゴシック" panose="020B0609070205080204" pitchFamily="49" charset="-128"/>
                <a:ea typeface="ＭＳ ゴシック" panose="020B0609070205080204" pitchFamily="49" charset="-128"/>
              </a:rPr>
              <a:t>計算結果</a:t>
            </a:r>
          </a:p>
        </p:txBody>
      </p:sp>
      <p:sp>
        <p:nvSpPr>
          <p:cNvPr id="4" name="スライド番号プレースホルダー 3">
            <a:extLst>
              <a:ext uri="{FF2B5EF4-FFF2-40B4-BE49-F238E27FC236}">
                <a16:creationId xmlns:a16="http://schemas.microsoft.com/office/drawing/2014/main" id="{1DA8A043-68E2-A582-4E75-103C19092A50}"/>
              </a:ext>
            </a:extLst>
          </p:cNvPr>
          <p:cNvSpPr>
            <a:spLocks noGrp="1"/>
          </p:cNvSpPr>
          <p:nvPr>
            <p:ph type="sldNum" sz="quarter" idx="11"/>
          </p:nvPr>
        </p:nvSpPr>
        <p:spPr/>
        <p:txBody>
          <a:bodyPr/>
          <a:lstStyle/>
          <a:p>
            <a:fld id="{2211DAF9-AAB5-44DD-A5E4-C4C1DB5B2C1E}" type="slidenum">
              <a:rPr kumimoji="1" lang="ja-JP" altLang="en-US" smtClean="0"/>
              <a:t>13</a:t>
            </a:fld>
            <a:endParaRPr kumimoji="1" lang="ja-JP" altLang="en-US"/>
          </a:p>
        </p:txBody>
      </p:sp>
      <p:pic>
        <p:nvPicPr>
          <p:cNvPr id="15" name="図 14">
            <a:extLst>
              <a:ext uri="{FF2B5EF4-FFF2-40B4-BE49-F238E27FC236}">
                <a16:creationId xmlns:a16="http://schemas.microsoft.com/office/drawing/2014/main" id="{63369144-B11F-F4F0-D042-4301EB72BDB5}"/>
              </a:ext>
            </a:extLst>
          </p:cNvPr>
          <p:cNvPicPr>
            <a:picLocks noChangeAspect="1"/>
          </p:cNvPicPr>
          <p:nvPr/>
        </p:nvPicPr>
        <p:blipFill>
          <a:blip r:embed="rId2"/>
          <a:stretch>
            <a:fillRect/>
          </a:stretch>
        </p:blipFill>
        <p:spPr>
          <a:xfrm>
            <a:off x="2808000" y="1692000"/>
            <a:ext cx="6180904" cy="5148884"/>
          </a:xfrm>
          <a:prstGeom prst="rect">
            <a:avLst/>
          </a:prstGeom>
        </p:spPr>
      </p:pic>
      <p:sp>
        <p:nvSpPr>
          <p:cNvPr id="16" name="四角形: 角を丸くする 15">
            <a:extLst>
              <a:ext uri="{FF2B5EF4-FFF2-40B4-BE49-F238E27FC236}">
                <a16:creationId xmlns:a16="http://schemas.microsoft.com/office/drawing/2014/main" id="{6A7FC3BE-1C34-8B05-FA67-F47C955BBD58}"/>
              </a:ext>
            </a:extLst>
          </p:cNvPr>
          <p:cNvSpPr/>
          <p:nvPr/>
        </p:nvSpPr>
        <p:spPr>
          <a:xfrm>
            <a:off x="143824" y="1987200"/>
            <a:ext cx="2664176" cy="1270591"/>
          </a:xfrm>
          <a:prstGeom prst="roundRect">
            <a:avLst/>
          </a:prstGeom>
          <a:solidFill>
            <a:schemeClr val="bg1"/>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just"/>
            <a:r>
              <a:rPr kumimoji="1" lang="ja-JP" altLang="en-US" sz="1900" b="1" dirty="0">
                <a:solidFill>
                  <a:sysClr val="windowText" lastClr="000000"/>
                </a:solidFill>
                <a:latin typeface="Times New Roman" panose="02020603050405020304" pitchFamily="18" charset="0"/>
                <a:ea typeface="ＭＳ 明朝" panose="02020609040205080304" pitchFamily="17" charset="-128"/>
                <a:cs typeface="Times New Roman" panose="02020603050405020304" pitchFamily="18" charset="0"/>
              </a:rPr>
              <a:t>放出角度</a:t>
            </a:r>
            <a:r>
              <a:rPr kumimoji="1" lang="en-US" altLang="ja-JP" sz="1900" b="1" dirty="0">
                <a:solidFill>
                  <a:sysClr val="windowText" lastClr="000000"/>
                </a:solidFill>
                <a:latin typeface="Times New Roman" panose="02020603050405020304" pitchFamily="18" charset="0"/>
                <a:ea typeface="ＭＳ 明朝" panose="02020609040205080304" pitchFamily="17" charset="-128"/>
                <a:cs typeface="Times New Roman" panose="02020603050405020304" pitchFamily="18" charset="0"/>
              </a:rPr>
              <a:t>15˚</a:t>
            </a:r>
            <a:r>
              <a:rPr kumimoji="1" lang="ja-JP" altLang="en-US" sz="1900" b="1" dirty="0">
                <a:solidFill>
                  <a:sysClr val="windowText" lastClr="000000"/>
                </a:solidFill>
                <a:latin typeface="Times New Roman" panose="02020603050405020304" pitchFamily="18" charset="0"/>
                <a:ea typeface="ＭＳ 明朝" panose="02020609040205080304" pitchFamily="17" charset="-128"/>
                <a:cs typeface="Times New Roman" panose="02020603050405020304" pitchFamily="18" charset="0"/>
              </a:rPr>
              <a:t>における高エネルギー領域の過大評価を解消</a:t>
            </a:r>
          </a:p>
        </p:txBody>
      </p:sp>
      <p:sp>
        <p:nvSpPr>
          <p:cNvPr id="17" name="四角形: 角を丸くする 16">
            <a:extLst>
              <a:ext uri="{FF2B5EF4-FFF2-40B4-BE49-F238E27FC236}">
                <a16:creationId xmlns:a16="http://schemas.microsoft.com/office/drawing/2014/main" id="{D0218D96-E894-35CA-75FC-79EE2D876598}"/>
              </a:ext>
            </a:extLst>
          </p:cNvPr>
          <p:cNvSpPr/>
          <p:nvPr/>
        </p:nvSpPr>
        <p:spPr>
          <a:xfrm>
            <a:off x="141826" y="3389060"/>
            <a:ext cx="2664176" cy="906001"/>
          </a:xfrm>
          <a:prstGeom prst="roundRect">
            <a:avLst/>
          </a:prstGeom>
          <a:solidFill>
            <a:schemeClr val="bg1"/>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just"/>
            <a:r>
              <a:rPr kumimoji="1" lang="ja-JP" altLang="en-US" sz="1900" b="1" dirty="0">
                <a:solidFill>
                  <a:sysClr val="windowText" lastClr="000000"/>
                </a:solidFill>
                <a:latin typeface="Times New Roman" panose="02020603050405020304" pitchFamily="18" charset="0"/>
                <a:ea typeface="ＭＳ 明朝" panose="02020609040205080304" pitchFamily="17" charset="-128"/>
                <a:cs typeface="Times New Roman" panose="02020603050405020304" pitchFamily="18" charset="0"/>
              </a:rPr>
              <a:t>放出角度</a:t>
            </a:r>
            <a:r>
              <a:rPr lang="en-US" altLang="ja-JP" sz="1900" b="1" dirty="0">
                <a:solidFill>
                  <a:sysClr val="windowText" lastClr="000000"/>
                </a:solidFill>
                <a:latin typeface="Times New Roman" panose="02020603050405020304" pitchFamily="18" charset="0"/>
                <a:ea typeface="ＭＳ 明朝" panose="02020609040205080304" pitchFamily="17" charset="-128"/>
                <a:cs typeface="Times New Roman" panose="02020603050405020304" pitchFamily="18" charset="0"/>
              </a:rPr>
              <a:t>6</a:t>
            </a:r>
            <a:r>
              <a:rPr kumimoji="1" lang="en-US" altLang="ja-JP" sz="1900" b="1" dirty="0">
                <a:solidFill>
                  <a:sysClr val="windowText" lastClr="000000"/>
                </a:solidFill>
                <a:latin typeface="Times New Roman" panose="02020603050405020304" pitchFamily="18" charset="0"/>
                <a:ea typeface="ＭＳ 明朝" panose="02020609040205080304" pitchFamily="17" charset="-128"/>
                <a:cs typeface="Times New Roman" panose="02020603050405020304" pitchFamily="18" charset="0"/>
              </a:rPr>
              <a:t>0˚</a:t>
            </a:r>
            <a:r>
              <a:rPr kumimoji="1" lang="ja-JP" altLang="en-US" sz="1900" b="1" dirty="0">
                <a:solidFill>
                  <a:sysClr val="windowText" lastClr="000000"/>
                </a:solidFill>
                <a:latin typeface="Times New Roman" panose="02020603050405020304" pitchFamily="18" charset="0"/>
                <a:ea typeface="ＭＳ 明朝" panose="02020609040205080304" pitchFamily="17" charset="-128"/>
                <a:cs typeface="Times New Roman" panose="02020603050405020304" pitchFamily="18" charset="0"/>
              </a:rPr>
              <a:t>における過大評価を解消</a:t>
            </a:r>
          </a:p>
        </p:txBody>
      </p:sp>
      <p:sp>
        <p:nvSpPr>
          <p:cNvPr id="18" name="四角形: 角を丸くする 17">
            <a:extLst>
              <a:ext uri="{FF2B5EF4-FFF2-40B4-BE49-F238E27FC236}">
                <a16:creationId xmlns:a16="http://schemas.microsoft.com/office/drawing/2014/main" id="{FD62860B-4138-C7B9-AE19-7EDF69871941}"/>
              </a:ext>
            </a:extLst>
          </p:cNvPr>
          <p:cNvSpPr/>
          <p:nvPr/>
        </p:nvSpPr>
        <p:spPr>
          <a:xfrm>
            <a:off x="141826" y="4445431"/>
            <a:ext cx="2664176" cy="1122541"/>
          </a:xfrm>
          <a:prstGeom prst="roundRect">
            <a:avLst/>
          </a:prstGeom>
          <a:solidFill>
            <a:schemeClr val="bg1"/>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just"/>
            <a:r>
              <a:rPr kumimoji="1" lang="ja-JP" altLang="en-US" sz="1900" b="1" dirty="0">
                <a:solidFill>
                  <a:sysClr val="windowText" lastClr="000000"/>
                </a:solidFill>
                <a:latin typeface="Times New Roman" panose="02020603050405020304" pitchFamily="18" charset="0"/>
                <a:ea typeface="ＭＳ 明朝" panose="02020609040205080304" pitchFamily="17" charset="-128"/>
                <a:cs typeface="Times New Roman" panose="02020603050405020304" pitchFamily="18" charset="0"/>
              </a:rPr>
              <a:t>本研究の</a:t>
            </a:r>
            <a:r>
              <a:rPr lang="ja-JP" altLang="en-US" sz="1900" b="1" dirty="0">
                <a:solidFill>
                  <a:sysClr val="windowText" lastClr="000000"/>
                </a:solidFill>
                <a:latin typeface="Times New Roman" panose="02020603050405020304" pitchFamily="18" charset="0"/>
                <a:ea typeface="ＭＳ 明朝" panose="02020609040205080304" pitchFamily="17" charset="-128"/>
                <a:cs typeface="Times New Roman" panose="02020603050405020304" pitchFamily="18" charset="0"/>
              </a:rPr>
              <a:t>計算モデルが実験結果に対して最高の再現性を示す</a:t>
            </a:r>
            <a:endParaRPr kumimoji="1" lang="ja-JP" altLang="en-US" sz="1900" b="1" dirty="0">
              <a:solidFill>
                <a:sysClr val="windowText" lastClr="000000"/>
              </a:solidFill>
              <a:latin typeface="Times New Roman" panose="02020603050405020304" pitchFamily="18" charset="0"/>
              <a:ea typeface="ＭＳ 明朝" panose="02020609040205080304" pitchFamily="17" charset="-128"/>
              <a:cs typeface="Times New Roman" panose="02020603050405020304" pitchFamily="18" charset="0"/>
            </a:endParaRPr>
          </a:p>
        </p:txBody>
      </p:sp>
    </p:spTree>
    <p:extLst>
      <p:ext uri="{BB962C8B-B14F-4D97-AF65-F5344CB8AC3E}">
        <p14:creationId xmlns:p14="http://schemas.microsoft.com/office/powerpoint/2010/main" val="3615340183"/>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テキスト ボックス 2">
            <a:extLst>
              <a:ext uri="{FF2B5EF4-FFF2-40B4-BE49-F238E27FC236}">
                <a16:creationId xmlns:a16="http://schemas.microsoft.com/office/drawing/2014/main" id="{26518104-C267-D033-3AD6-B0EC4D960E0F}"/>
              </a:ext>
            </a:extLst>
          </p:cNvPr>
          <p:cNvSpPr txBox="1"/>
          <p:nvPr/>
        </p:nvSpPr>
        <p:spPr>
          <a:xfrm>
            <a:off x="460800" y="914400"/>
            <a:ext cx="7089168" cy="646331"/>
          </a:xfrm>
          <a:prstGeom prst="rect">
            <a:avLst/>
          </a:prstGeom>
          <a:noFill/>
        </p:spPr>
        <p:txBody>
          <a:bodyPr wrap="square" rtlCol="0">
            <a:spAutoFit/>
          </a:bodyPr>
          <a:lstStyle/>
          <a:p>
            <a:r>
              <a:rPr kumimoji="1" lang="ja-JP" altLang="en-US" sz="3600" dirty="0">
                <a:latin typeface="ＭＳ ゴシック" panose="020B0609070205080204" pitchFamily="49" charset="-128"/>
                <a:ea typeface="ＭＳ ゴシック" panose="020B0609070205080204" pitchFamily="49" charset="-128"/>
              </a:rPr>
              <a:t>計算結果</a:t>
            </a:r>
          </a:p>
        </p:txBody>
      </p:sp>
      <p:sp>
        <p:nvSpPr>
          <p:cNvPr id="4" name="スライド番号プレースホルダー 3">
            <a:extLst>
              <a:ext uri="{FF2B5EF4-FFF2-40B4-BE49-F238E27FC236}">
                <a16:creationId xmlns:a16="http://schemas.microsoft.com/office/drawing/2014/main" id="{1DA8A043-68E2-A582-4E75-103C19092A50}"/>
              </a:ext>
            </a:extLst>
          </p:cNvPr>
          <p:cNvSpPr>
            <a:spLocks noGrp="1"/>
          </p:cNvSpPr>
          <p:nvPr>
            <p:ph type="sldNum" sz="quarter" idx="11"/>
          </p:nvPr>
        </p:nvSpPr>
        <p:spPr/>
        <p:txBody>
          <a:bodyPr/>
          <a:lstStyle/>
          <a:p>
            <a:fld id="{2211DAF9-AAB5-44DD-A5E4-C4C1DB5B2C1E}" type="slidenum">
              <a:rPr kumimoji="1" lang="ja-JP" altLang="en-US" smtClean="0"/>
              <a:t>14</a:t>
            </a:fld>
            <a:endParaRPr kumimoji="1" lang="ja-JP" altLang="en-US"/>
          </a:p>
        </p:txBody>
      </p:sp>
      <p:pic>
        <p:nvPicPr>
          <p:cNvPr id="2" name="図 1">
            <a:extLst>
              <a:ext uri="{FF2B5EF4-FFF2-40B4-BE49-F238E27FC236}">
                <a16:creationId xmlns:a16="http://schemas.microsoft.com/office/drawing/2014/main" id="{C2C64318-4E38-70DE-A0DB-BAD0CD375499}"/>
              </a:ext>
            </a:extLst>
          </p:cNvPr>
          <p:cNvPicPr>
            <a:picLocks noChangeAspect="1"/>
          </p:cNvPicPr>
          <p:nvPr/>
        </p:nvPicPr>
        <p:blipFill>
          <a:blip r:embed="rId2"/>
          <a:stretch>
            <a:fillRect/>
          </a:stretch>
        </p:blipFill>
        <p:spPr>
          <a:xfrm>
            <a:off x="2808000" y="1692000"/>
            <a:ext cx="6180904" cy="5148884"/>
          </a:xfrm>
          <a:prstGeom prst="rect">
            <a:avLst/>
          </a:prstGeom>
        </p:spPr>
      </p:pic>
      <p:sp>
        <p:nvSpPr>
          <p:cNvPr id="5" name="四角形: 角を丸くする 4">
            <a:extLst>
              <a:ext uri="{FF2B5EF4-FFF2-40B4-BE49-F238E27FC236}">
                <a16:creationId xmlns:a16="http://schemas.microsoft.com/office/drawing/2014/main" id="{FACF5C37-2EFE-9126-B506-1476F84C9D02}"/>
              </a:ext>
            </a:extLst>
          </p:cNvPr>
          <p:cNvSpPr/>
          <p:nvPr/>
        </p:nvSpPr>
        <p:spPr>
          <a:xfrm>
            <a:off x="141826" y="4741792"/>
            <a:ext cx="2664176" cy="881465"/>
          </a:xfrm>
          <a:prstGeom prst="roundRect">
            <a:avLst/>
          </a:prstGeom>
          <a:solidFill>
            <a:schemeClr val="bg1"/>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r>
              <a:rPr kumimoji="1" lang="en-US" altLang="ja-JP" sz="1900" b="1" dirty="0">
                <a:solidFill>
                  <a:sysClr val="windowText" lastClr="000000"/>
                </a:solidFill>
                <a:latin typeface="Times New Roman" panose="02020603050405020304" pitchFamily="18" charset="0"/>
                <a:ea typeface="ＭＳ 明朝" panose="02020609040205080304" pitchFamily="17" charset="-128"/>
                <a:cs typeface="Times New Roman" panose="02020603050405020304" pitchFamily="18" charset="0"/>
              </a:rPr>
              <a:t>400 MeV</a:t>
            </a:r>
            <a:r>
              <a:rPr kumimoji="1" lang="ja-JP" altLang="en-US" sz="1900" b="1" dirty="0">
                <a:solidFill>
                  <a:sysClr val="windowText" lastClr="000000"/>
                </a:solidFill>
                <a:latin typeface="Times New Roman" panose="02020603050405020304" pitchFamily="18" charset="0"/>
                <a:ea typeface="ＭＳ 明朝" panose="02020609040205080304" pitchFamily="17" charset="-128"/>
                <a:cs typeface="Times New Roman" panose="02020603050405020304" pitchFamily="18" charset="0"/>
              </a:rPr>
              <a:t>以上の領域で過大評価が存在</a:t>
            </a:r>
          </a:p>
        </p:txBody>
      </p:sp>
      <p:sp>
        <p:nvSpPr>
          <p:cNvPr id="6" name="四角形: 角を丸くする 5">
            <a:extLst>
              <a:ext uri="{FF2B5EF4-FFF2-40B4-BE49-F238E27FC236}">
                <a16:creationId xmlns:a16="http://schemas.microsoft.com/office/drawing/2014/main" id="{B9C8EC23-AD81-692B-5122-4FA254C3290E}"/>
              </a:ext>
            </a:extLst>
          </p:cNvPr>
          <p:cNvSpPr/>
          <p:nvPr/>
        </p:nvSpPr>
        <p:spPr>
          <a:xfrm>
            <a:off x="141826" y="3394504"/>
            <a:ext cx="2664176" cy="1122541"/>
          </a:xfrm>
          <a:prstGeom prst="roundRect">
            <a:avLst/>
          </a:prstGeom>
          <a:solidFill>
            <a:schemeClr val="bg1"/>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just"/>
            <a:r>
              <a:rPr kumimoji="1" lang="ja-JP" altLang="en-US" sz="1900" b="1" dirty="0">
                <a:solidFill>
                  <a:sysClr val="windowText" lastClr="000000"/>
                </a:solidFill>
                <a:latin typeface="Times New Roman" panose="02020603050405020304" pitchFamily="18" charset="0"/>
                <a:ea typeface="ＭＳ 明朝" panose="02020609040205080304" pitchFamily="17" charset="-128"/>
                <a:cs typeface="Times New Roman" panose="02020603050405020304" pitchFamily="18" charset="0"/>
              </a:rPr>
              <a:t>放出角度</a:t>
            </a:r>
            <a:r>
              <a:rPr lang="en-US" altLang="ja-JP" sz="1900" b="1" dirty="0">
                <a:solidFill>
                  <a:sysClr val="windowText" lastClr="000000"/>
                </a:solidFill>
                <a:latin typeface="Times New Roman" panose="02020603050405020304" pitchFamily="18" charset="0"/>
                <a:ea typeface="ＭＳ 明朝" panose="02020609040205080304" pitchFamily="17" charset="-128"/>
                <a:cs typeface="Times New Roman" panose="02020603050405020304" pitchFamily="18" charset="0"/>
              </a:rPr>
              <a:t>6</a:t>
            </a:r>
            <a:r>
              <a:rPr kumimoji="1" lang="en-US" altLang="ja-JP" sz="1900" b="1" dirty="0">
                <a:solidFill>
                  <a:sysClr val="windowText" lastClr="000000"/>
                </a:solidFill>
                <a:latin typeface="Times New Roman" panose="02020603050405020304" pitchFamily="18" charset="0"/>
                <a:ea typeface="ＭＳ 明朝" panose="02020609040205080304" pitchFamily="17" charset="-128"/>
                <a:cs typeface="Times New Roman" panose="02020603050405020304" pitchFamily="18" charset="0"/>
              </a:rPr>
              <a:t>0˚</a:t>
            </a:r>
            <a:r>
              <a:rPr kumimoji="1" lang="ja-JP" altLang="en-US" sz="1900" b="1" dirty="0">
                <a:solidFill>
                  <a:sysClr val="windowText" lastClr="000000"/>
                </a:solidFill>
                <a:latin typeface="Times New Roman" panose="02020603050405020304" pitchFamily="18" charset="0"/>
                <a:ea typeface="ＭＳ 明朝" panose="02020609040205080304" pitchFamily="17" charset="-128"/>
                <a:cs typeface="Times New Roman" panose="02020603050405020304" pitchFamily="18" charset="0"/>
              </a:rPr>
              <a:t>における高エネルギー領域の過大評価を解消</a:t>
            </a:r>
          </a:p>
        </p:txBody>
      </p:sp>
      <p:sp>
        <p:nvSpPr>
          <p:cNvPr id="7" name="四角形: 角を丸くする 6">
            <a:extLst>
              <a:ext uri="{FF2B5EF4-FFF2-40B4-BE49-F238E27FC236}">
                <a16:creationId xmlns:a16="http://schemas.microsoft.com/office/drawing/2014/main" id="{58FF1BCF-3E94-C78A-4925-6CEB1F2A4367}"/>
              </a:ext>
            </a:extLst>
          </p:cNvPr>
          <p:cNvSpPr/>
          <p:nvPr/>
        </p:nvSpPr>
        <p:spPr>
          <a:xfrm>
            <a:off x="143824" y="1987200"/>
            <a:ext cx="2662178" cy="1270591"/>
          </a:xfrm>
          <a:prstGeom prst="roundRect">
            <a:avLst/>
          </a:prstGeom>
          <a:solidFill>
            <a:schemeClr val="bg1"/>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r>
              <a:rPr kumimoji="1" lang="ja-JP" altLang="en-US" sz="1900" b="1" dirty="0">
                <a:solidFill>
                  <a:sysClr val="windowText" lastClr="000000"/>
                </a:solidFill>
                <a:latin typeface="Times New Roman" panose="02020603050405020304" pitchFamily="18" charset="0"/>
                <a:ea typeface="ＭＳ 明朝" panose="02020609040205080304" pitchFamily="17" charset="-128"/>
                <a:cs typeface="Times New Roman" panose="02020603050405020304" pitchFamily="18" charset="0"/>
              </a:rPr>
              <a:t>放出角度</a:t>
            </a:r>
            <a:r>
              <a:rPr kumimoji="1" lang="en-US" altLang="ja-JP" sz="1900" b="1" dirty="0">
                <a:solidFill>
                  <a:sysClr val="windowText" lastClr="000000"/>
                </a:solidFill>
                <a:latin typeface="Times New Roman" panose="02020603050405020304" pitchFamily="18" charset="0"/>
                <a:ea typeface="ＭＳ 明朝" panose="02020609040205080304" pitchFamily="17" charset="-128"/>
                <a:cs typeface="Times New Roman" panose="02020603050405020304" pitchFamily="18" charset="0"/>
              </a:rPr>
              <a:t>15˚</a:t>
            </a:r>
            <a:r>
              <a:rPr kumimoji="1" lang="ja-JP" altLang="en-US" sz="1900" b="1" dirty="0">
                <a:solidFill>
                  <a:sysClr val="windowText" lastClr="000000"/>
                </a:solidFill>
                <a:latin typeface="Times New Roman" panose="02020603050405020304" pitchFamily="18" charset="0"/>
                <a:ea typeface="ＭＳ 明朝" panose="02020609040205080304" pitchFamily="17" charset="-128"/>
                <a:cs typeface="Times New Roman" panose="02020603050405020304" pitchFamily="18" charset="0"/>
              </a:rPr>
              <a:t>における</a:t>
            </a:r>
            <a:r>
              <a:rPr kumimoji="1" lang="en-US" altLang="ja-JP" sz="1900" b="1" dirty="0">
                <a:solidFill>
                  <a:sysClr val="windowText" lastClr="000000"/>
                </a:solidFill>
                <a:latin typeface="Times New Roman" panose="02020603050405020304" pitchFamily="18" charset="0"/>
                <a:ea typeface="ＭＳ 明朝" panose="02020609040205080304" pitchFamily="17" charset="-128"/>
                <a:cs typeface="Times New Roman" panose="02020603050405020304" pitchFamily="18" charset="0"/>
              </a:rPr>
              <a:t>200 ~ 400 MeV</a:t>
            </a:r>
            <a:r>
              <a:rPr kumimoji="1" lang="ja-JP" altLang="en-US" sz="1900" b="1" dirty="0">
                <a:solidFill>
                  <a:sysClr val="windowText" lastClr="000000"/>
                </a:solidFill>
                <a:latin typeface="Times New Roman" panose="02020603050405020304" pitchFamily="18" charset="0"/>
                <a:ea typeface="ＭＳ 明朝" panose="02020609040205080304" pitchFamily="17" charset="-128"/>
                <a:cs typeface="Times New Roman" panose="02020603050405020304" pitchFamily="18" charset="0"/>
              </a:rPr>
              <a:t>の過小評価を解消</a:t>
            </a:r>
          </a:p>
        </p:txBody>
      </p:sp>
    </p:spTree>
    <p:extLst>
      <p:ext uri="{BB962C8B-B14F-4D97-AF65-F5344CB8AC3E}">
        <p14:creationId xmlns:p14="http://schemas.microsoft.com/office/powerpoint/2010/main" val="1464972176"/>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テキスト ボックス 2">
            <a:extLst>
              <a:ext uri="{FF2B5EF4-FFF2-40B4-BE49-F238E27FC236}">
                <a16:creationId xmlns:a16="http://schemas.microsoft.com/office/drawing/2014/main" id="{26518104-C267-D033-3AD6-B0EC4D960E0F}"/>
              </a:ext>
            </a:extLst>
          </p:cNvPr>
          <p:cNvSpPr txBox="1"/>
          <p:nvPr/>
        </p:nvSpPr>
        <p:spPr>
          <a:xfrm>
            <a:off x="460800" y="914400"/>
            <a:ext cx="7089168" cy="646331"/>
          </a:xfrm>
          <a:prstGeom prst="rect">
            <a:avLst/>
          </a:prstGeom>
          <a:noFill/>
        </p:spPr>
        <p:txBody>
          <a:bodyPr wrap="square" rtlCol="0">
            <a:spAutoFit/>
          </a:bodyPr>
          <a:lstStyle/>
          <a:p>
            <a:r>
              <a:rPr kumimoji="1" lang="ja-JP" altLang="en-US" sz="3600" dirty="0">
                <a:latin typeface="ＭＳ ゴシック" panose="020B0609070205080204" pitchFamily="49" charset="-128"/>
                <a:ea typeface="ＭＳ ゴシック" panose="020B0609070205080204" pitchFamily="49" charset="-128"/>
              </a:rPr>
              <a:t>計算結果</a:t>
            </a:r>
          </a:p>
        </p:txBody>
      </p:sp>
      <p:sp>
        <p:nvSpPr>
          <p:cNvPr id="4" name="スライド番号プレースホルダー 3">
            <a:extLst>
              <a:ext uri="{FF2B5EF4-FFF2-40B4-BE49-F238E27FC236}">
                <a16:creationId xmlns:a16="http://schemas.microsoft.com/office/drawing/2014/main" id="{1DA8A043-68E2-A582-4E75-103C19092A50}"/>
              </a:ext>
            </a:extLst>
          </p:cNvPr>
          <p:cNvSpPr>
            <a:spLocks noGrp="1"/>
          </p:cNvSpPr>
          <p:nvPr>
            <p:ph type="sldNum" sz="quarter" idx="11"/>
          </p:nvPr>
        </p:nvSpPr>
        <p:spPr/>
        <p:txBody>
          <a:bodyPr/>
          <a:lstStyle/>
          <a:p>
            <a:fld id="{2211DAF9-AAB5-44DD-A5E4-C4C1DB5B2C1E}" type="slidenum">
              <a:rPr kumimoji="1" lang="ja-JP" altLang="en-US" smtClean="0"/>
              <a:t>15</a:t>
            </a:fld>
            <a:endParaRPr kumimoji="1" lang="ja-JP" altLang="en-US"/>
          </a:p>
        </p:txBody>
      </p:sp>
      <p:sp>
        <p:nvSpPr>
          <p:cNvPr id="16" name="四角形: 角を丸くする 15">
            <a:extLst>
              <a:ext uri="{FF2B5EF4-FFF2-40B4-BE49-F238E27FC236}">
                <a16:creationId xmlns:a16="http://schemas.microsoft.com/office/drawing/2014/main" id="{6003CECC-7766-47AD-68BF-32DA8C420FFB}"/>
              </a:ext>
            </a:extLst>
          </p:cNvPr>
          <p:cNvSpPr/>
          <p:nvPr/>
        </p:nvSpPr>
        <p:spPr>
          <a:xfrm>
            <a:off x="143824" y="1987200"/>
            <a:ext cx="2664176" cy="1270591"/>
          </a:xfrm>
          <a:prstGeom prst="roundRect">
            <a:avLst/>
          </a:prstGeom>
          <a:solidFill>
            <a:schemeClr val="bg1"/>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just"/>
            <a:r>
              <a:rPr kumimoji="1" lang="ja-JP" altLang="en-US" sz="1900" b="1" dirty="0">
                <a:solidFill>
                  <a:sysClr val="windowText" lastClr="000000"/>
                </a:solidFill>
                <a:latin typeface="Times New Roman" panose="02020603050405020304" pitchFamily="18" charset="0"/>
                <a:ea typeface="ＭＳ 明朝" panose="02020609040205080304" pitchFamily="17" charset="-128"/>
                <a:cs typeface="Times New Roman" panose="02020603050405020304" pitchFamily="18" charset="0"/>
              </a:rPr>
              <a:t>放出角度</a:t>
            </a:r>
            <a:r>
              <a:rPr kumimoji="1" lang="en-US" altLang="ja-JP" sz="1900" b="1" dirty="0">
                <a:solidFill>
                  <a:sysClr val="windowText" lastClr="000000"/>
                </a:solidFill>
                <a:latin typeface="Times New Roman" panose="02020603050405020304" pitchFamily="18" charset="0"/>
                <a:ea typeface="ＭＳ 明朝" panose="02020609040205080304" pitchFamily="17" charset="-128"/>
                <a:cs typeface="Times New Roman" panose="02020603050405020304" pitchFamily="18" charset="0"/>
              </a:rPr>
              <a:t>15˚</a:t>
            </a:r>
            <a:r>
              <a:rPr kumimoji="1" lang="ja-JP" altLang="en-US" sz="1900" b="1" dirty="0">
                <a:solidFill>
                  <a:sysClr val="windowText" lastClr="000000"/>
                </a:solidFill>
                <a:latin typeface="Times New Roman" panose="02020603050405020304" pitchFamily="18" charset="0"/>
                <a:ea typeface="ＭＳ 明朝" panose="02020609040205080304" pitchFamily="17" charset="-128"/>
                <a:cs typeface="Times New Roman" panose="02020603050405020304" pitchFamily="18" charset="0"/>
              </a:rPr>
              <a:t>において低エネルギー領域で過大評価</a:t>
            </a:r>
          </a:p>
        </p:txBody>
      </p:sp>
      <p:sp>
        <p:nvSpPr>
          <p:cNvPr id="17" name="四角形: 角を丸くする 16">
            <a:extLst>
              <a:ext uri="{FF2B5EF4-FFF2-40B4-BE49-F238E27FC236}">
                <a16:creationId xmlns:a16="http://schemas.microsoft.com/office/drawing/2014/main" id="{56E78578-6734-90C1-5953-83A9503B3AF4}"/>
              </a:ext>
            </a:extLst>
          </p:cNvPr>
          <p:cNvSpPr/>
          <p:nvPr/>
        </p:nvSpPr>
        <p:spPr>
          <a:xfrm>
            <a:off x="120793" y="4777493"/>
            <a:ext cx="2664176" cy="906001"/>
          </a:xfrm>
          <a:prstGeom prst="roundRect">
            <a:avLst/>
          </a:prstGeom>
          <a:solidFill>
            <a:schemeClr val="bg1"/>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just"/>
            <a:r>
              <a:rPr kumimoji="1" lang="ja-JP" altLang="en-US" sz="1900" b="1" dirty="0">
                <a:solidFill>
                  <a:sysClr val="windowText" lastClr="000000"/>
                </a:solidFill>
                <a:latin typeface="Times New Roman" panose="02020603050405020304" pitchFamily="18" charset="0"/>
                <a:ea typeface="ＭＳ 明朝" panose="02020609040205080304" pitchFamily="17" charset="-128"/>
                <a:cs typeface="Times New Roman" panose="02020603050405020304" pitchFamily="18" charset="0"/>
              </a:rPr>
              <a:t>放出角度</a:t>
            </a:r>
            <a:r>
              <a:rPr lang="en-US" altLang="ja-JP" sz="1900" b="1" dirty="0">
                <a:solidFill>
                  <a:sysClr val="windowText" lastClr="000000"/>
                </a:solidFill>
                <a:latin typeface="Times New Roman" panose="02020603050405020304" pitchFamily="18" charset="0"/>
                <a:ea typeface="ＭＳ 明朝" panose="02020609040205080304" pitchFamily="17" charset="-128"/>
                <a:cs typeface="Times New Roman" panose="02020603050405020304" pitchFamily="18" charset="0"/>
              </a:rPr>
              <a:t>6</a:t>
            </a:r>
            <a:r>
              <a:rPr kumimoji="1" lang="en-US" altLang="ja-JP" sz="1900" b="1" dirty="0">
                <a:solidFill>
                  <a:sysClr val="windowText" lastClr="000000"/>
                </a:solidFill>
                <a:latin typeface="Times New Roman" panose="02020603050405020304" pitchFamily="18" charset="0"/>
                <a:ea typeface="ＭＳ 明朝" panose="02020609040205080304" pitchFamily="17" charset="-128"/>
                <a:cs typeface="Times New Roman" panose="02020603050405020304" pitchFamily="18" charset="0"/>
              </a:rPr>
              <a:t>0˚</a:t>
            </a:r>
            <a:r>
              <a:rPr kumimoji="1" lang="ja-JP" altLang="en-US" sz="1900" b="1" dirty="0">
                <a:solidFill>
                  <a:sysClr val="windowText" lastClr="000000"/>
                </a:solidFill>
                <a:latin typeface="Times New Roman" panose="02020603050405020304" pitchFamily="18" charset="0"/>
                <a:ea typeface="ＭＳ 明朝" panose="02020609040205080304" pitchFamily="17" charset="-128"/>
                <a:cs typeface="Times New Roman" panose="02020603050405020304" pitchFamily="18" charset="0"/>
              </a:rPr>
              <a:t>における過大評価を解消</a:t>
            </a:r>
          </a:p>
        </p:txBody>
      </p:sp>
      <p:sp>
        <p:nvSpPr>
          <p:cNvPr id="19" name="四角形: 角を丸くする 18">
            <a:extLst>
              <a:ext uri="{FF2B5EF4-FFF2-40B4-BE49-F238E27FC236}">
                <a16:creationId xmlns:a16="http://schemas.microsoft.com/office/drawing/2014/main" id="{22AF63C7-147D-F042-EF63-93A3D88958D7}"/>
              </a:ext>
            </a:extLst>
          </p:cNvPr>
          <p:cNvSpPr/>
          <p:nvPr/>
        </p:nvSpPr>
        <p:spPr>
          <a:xfrm>
            <a:off x="143824" y="3429000"/>
            <a:ext cx="2664176" cy="1122541"/>
          </a:xfrm>
          <a:prstGeom prst="roundRect">
            <a:avLst/>
          </a:prstGeom>
          <a:solidFill>
            <a:schemeClr val="bg1"/>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just"/>
            <a:r>
              <a:rPr kumimoji="1" lang="ja-JP" altLang="en-US" sz="1900" b="1" dirty="0">
                <a:solidFill>
                  <a:sysClr val="windowText" lastClr="000000"/>
                </a:solidFill>
                <a:latin typeface="Times New Roman" panose="02020603050405020304" pitchFamily="18" charset="0"/>
                <a:ea typeface="ＭＳ 明朝" panose="02020609040205080304" pitchFamily="17" charset="-128"/>
                <a:cs typeface="Times New Roman" panose="02020603050405020304" pitchFamily="18" charset="0"/>
              </a:rPr>
              <a:t>放出角度</a:t>
            </a:r>
            <a:r>
              <a:rPr kumimoji="1" lang="en-US" altLang="ja-JP" sz="1900" b="1" dirty="0">
                <a:solidFill>
                  <a:sysClr val="windowText" lastClr="000000"/>
                </a:solidFill>
                <a:latin typeface="Times New Roman" panose="02020603050405020304" pitchFamily="18" charset="0"/>
                <a:ea typeface="ＭＳ 明朝" panose="02020609040205080304" pitchFamily="17" charset="-128"/>
                <a:cs typeface="Times New Roman" panose="02020603050405020304" pitchFamily="18" charset="0"/>
              </a:rPr>
              <a:t>15</a:t>
            </a:r>
            <a:r>
              <a:rPr kumimoji="1" lang="en-US" altLang="ja-JP" sz="1900" b="1" dirty="0">
                <a:solidFill>
                  <a:sysClr val="windowText" lastClr="000000"/>
                </a:solidFill>
                <a:latin typeface="Century" panose="02040604050505020304" pitchFamily="18" charset="0"/>
                <a:ea typeface="ＭＳ 明朝" panose="02020609040205080304" pitchFamily="17" charset="-128"/>
                <a:cs typeface="Times New Roman" panose="02020603050405020304" pitchFamily="18" charset="0"/>
              </a:rPr>
              <a:t>˚</a:t>
            </a:r>
            <a:r>
              <a:rPr kumimoji="1" lang="ja-JP" altLang="en-US" sz="1900" b="1" dirty="0">
                <a:solidFill>
                  <a:sysClr val="windowText" lastClr="000000"/>
                </a:solidFill>
                <a:latin typeface="Century" panose="02040604050505020304" pitchFamily="18" charset="0"/>
                <a:ea typeface="ＭＳ 明朝" panose="02020609040205080304" pitchFamily="17" charset="-128"/>
                <a:cs typeface="Times New Roman" panose="02020603050405020304" pitchFamily="18" charset="0"/>
              </a:rPr>
              <a:t>において</a:t>
            </a:r>
            <a:r>
              <a:rPr kumimoji="1" lang="ja-JP" altLang="en-US" sz="1900" b="1" dirty="0">
                <a:solidFill>
                  <a:sysClr val="windowText" lastClr="000000"/>
                </a:solidFill>
                <a:latin typeface="Times New Roman" panose="02020603050405020304" pitchFamily="18" charset="0"/>
                <a:ea typeface="ＭＳ 明朝" panose="02020609040205080304" pitchFamily="17" charset="-128"/>
                <a:cs typeface="Times New Roman" panose="02020603050405020304" pitchFamily="18" charset="0"/>
              </a:rPr>
              <a:t>本研究の</a:t>
            </a:r>
            <a:r>
              <a:rPr lang="ja-JP" altLang="en-US" sz="1900" b="1" dirty="0">
                <a:solidFill>
                  <a:sysClr val="windowText" lastClr="000000"/>
                </a:solidFill>
                <a:latin typeface="Times New Roman" panose="02020603050405020304" pitchFamily="18" charset="0"/>
                <a:ea typeface="ＭＳ 明朝" panose="02020609040205080304" pitchFamily="17" charset="-128"/>
                <a:cs typeface="Times New Roman" panose="02020603050405020304" pitchFamily="18" charset="0"/>
              </a:rPr>
              <a:t>計算モデルの再現性が最も高い</a:t>
            </a:r>
            <a:endParaRPr kumimoji="1" lang="ja-JP" altLang="en-US" sz="1900" b="1" dirty="0">
              <a:solidFill>
                <a:sysClr val="windowText" lastClr="000000"/>
              </a:solidFill>
              <a:latin typeface="Times New Roman" panose="02020603050405020304" pitchFamily="18" charset="0"/>
              <a:ea typeface="ＭＳ 明朝" panose="02020609040205080304" pitchFamily="17" charset="-128"/>
              <a:cs typeface="Times New Roman" panose="02020603050405020304" pitchFamily="18" charset="0"/>
            </a:endParaRPr>
          </a:p>
        </p:txBody>
      </p:sp>
      <p:pic>
        <p:nvPicPr>
          <p:cNvPr id="2" name="図 1">
            <a:extLst>
              <a:ext uri="{FF2B5EF4-FFF2-40B4-BE49-F238E27FC236}">
                <a16:creationId xmlns:a16="http://schemas.microsoft.com/office/drawing/2014/main" id="{6715A60B-E648-C3DC-36CF-7F4E422A7D23}"/>
              </a:ext>
            </a:extLst>
          </p:cNvPr>
          <p:cNvPicPr>
            <a:picLocks noChangeAspect="1"/>
          </p:cNvPicPr>
          <p:nvPr/>
        </p:nvPicPr>
        <p:blipFill>
          <a:blip r:embed="rId2"/>
          <a:stretch>
            <a:fillRect/>
          </a:stretch>
        </p:blipFill>
        <p:spPr>
          <a:xfrm>
            <a:off x="2784969" y="1518179"/>
            <a:ext cx="6359031" cy="5297269"/>
          </a:xfrm>
          <a:prstGeom prst="rect">
            <a:avLst/>
          </a:prstGeom>
        </p:spPr>
      </p:pic>
    </p:spTree>
    <p:extLst>
      <p:ext uri="{BB962C8B-B14F-4D97-AF65-F5344CB8AC3E}">
        <p14:creationId xmlns:p14="http://schemas.microsoft.com/office/powerpoint/2010/main" val="626598884"/>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テキスト ボックス 2">
            <a:extLst>
              <a:ext uri="{FF2B5EF4-FFF2-40B4-BE49-F238E27FC236}">
                <a16:creationId xmlns:a16="http://schemas.microsoft.com/office/drawing/2014/main" id="{26518104-C267-D033-3AD6-B0EC4D960E0F}"/>
              </a:ext>
            </a:extLst>
          </p:cNvPr>
          <p:cNvSpPr txBox="1"/>
          <p:nvPr/>
        </p:nvSpPr>
        <p:spPr>
          <a:xfrm>
            <a:off x="460800" y="914400"/>
            <a:ext cx="7089168" cy="646331"/>
          </a:xfrm>
          <a:prstGeom prst="rect">
            <a:avLst/>
          </a:prstGeom>
          <a:noFill/>
        </p:spPr>
        <p:txBody>
          <a:bodyPr wrap="square" rtlCol="0">
            <a:spAutoFit/>
          </a:bodyPr>
          <a:lstStyle/>
          <a:p>
            <a:r>
              <a:rPr kumimoji="1" lang="ja-JP" altLang="en-US" sz="3600" dirty="0">
                <a:latin typeface="ＭＳ ゴシック" panose="020B0609070205080204" pitchFamily="49" charset="-128"/>
                <a:ea typeface="ＭＳ ゴシック" panose="020B0609070205080204" pitchFamily="49" charset="-128"/>
              </a:rPr>
              <a:t>まとめ</a:t>
            </a:r>
          </a:p>
        </p:txBody>
      </p:sp>
      <p:sp>
        <p:nvSpPr>
          <p:cNvPr id="4" name="スライド番号プレースホルダー 3">
            <a:extLst>
              <a:ext uri="{FF2B5EF4-FFF2-40B4-BE49-F238E27FC236}">
                <a16:creationId xmlns:a16="http://schemas.microsoft.com/office/drawing/2014/main" id="{1DA8A043-68E2-A582-4E75-103C19092A50}"/>
              </a:ext>
            </a:extLst>
          </p:cNvPr>
          <p:cNvSpPr>
            <a:spLocks noGrp="1"/>
          </p:cNvSpPr>
          <p:nvPr>
            <p:ph type="sldNum" sz="quarter" idx="11"/>
          </p:nvPr>
        </p:nvSpPr>
        <p:spPr/>
        <p:txBody>
          <a:bodyPr/>
          <a:lstStyle/>
          <a:p>
            <a:fld id="{2211DAF9-AAB5-44DD-A5E4-C4C1DB5B2C1E}" type="slidenum">
              <a:rPr kumimoji="1" lang="ja-JP" altLang="en-US" smtClean="0"/>
              <a:t>16</a:t>
            </a:fld>
            <a:endParaRPr kumimoji="1" lang="ja-JP" altLang="en-US"/>
          </a:p>
        </p:txBody>
      </p:sp>
      <p:sp>
        <p:nvSpPr>
          <p:cNvPr id="2" name="テキスト ボックス 1">
            <a:extLst>
              <a:ext uri="{FF2B5EF4-FFF2-40B4-BE49-F238E27FC236}">
                <a16:creationId xmlns:a16="http://schemas.microsoft.com/office/drawing/2014/main" id="{E81691BA-F8A0-186E-ABB7-3B6F3296E3C7}"/>
              </a:ext>
            </a:extLst>
          </p:cNvPr>
          <p:cNvSpPr txBox="1"/>
          <p:nvPr/>
        </p:nvSpPr>
        <p:spPr>
          <a:xfrm>
            <a:off x="194044" y="1560731"/>
            <a:ext cx="8755912" cy="5170646"/>
          </a:xfrm>
          <a:prstGeom prst="rect">
            <a:avLst/>
          </a:prstGeom>
          <a:noFill/>
        </p:spPr>
        <p:txBody>
          <a:bodyPr wrap="square" rtlCol="0">
            <a:spAutoFit/>
          </a:bodyPr>
          <a:lstStyle/>
          <a:p>
            <a:pPr>
              <a:spcAft>
                <a:spcPts val="600"/>
              </a:spcAft>
            </a:pPr>
            <a:r>
              <a:rPr lang="ja-JP" altLang="en-US" sz="2000" b="1" dirty="0">
                <a:solidFill>
                  <a:srgbClr val="FF0000"/>
                </a:solidFill>
                <a:latin typeface="Times New Roman" panose="02020603050405020304" pitchFamily="18" charset="0"/>
                <a:ea typeface="ＭＳ 明朝" panose="02020609040205080304" pitchFamily="17" charset="-128"/>
                <a:cs typeface="Times New Roman" panose="02020603050405020304" pitchFamily="18" charset="0"/>
              </a:rPr>
              <a:t>数百</a:t>
            </a:r>
            <a:r>
              <a:rPr lang="en-US" altLang="ja-JP" sz="2000" b="1" dirty="0">
                <a:solidFill>
                  <a:srgbClr val="FF0000"/>
                </a:solidFill>
                <a:latin typeface="Times New Roman" panose="02020603050405020304" pitchFamily="18" charset="0"/>
                <a:ea typeface="ＭＳ 明朝" panose="02020609040205080304" pitchFamily="17" charset="-128"/>
                <a:cs typeface="Times New Roman" panose="02020603050405020304" pitchFamily="18" charset="0"/>
              </a:rPr>
              <a:t>MeV</a:t>
            </a:r>
            <a:r>
              <a:rPr kumimoji="1" lang="ja-JP" altLang="en-US" sz="2000" b="1" dirty="0">
                <a:solidFill>
                  <a:srgbClr val="FF0000"/>
                </a:solidFill>
                <a:latin typeface="Times New Roman" panose="02020603050405020304" pitchFamily="18" charset="0"/>
                <a:ea typeface="ＭＳ 明朝" panose="02020609040205080304" pitchFamily="17" charset="-128"/>
                <a:cs typeface="Times New Roman" panose="02020603050405020304" pitchFamily="18" charset="0"/>
              </a:rPr>
              <a:t>の</a:t>
            </a:r>
            <a:r>
              <a:rPr kumimoji="1" lang="el-GR" altLang="ja-JP" sz="2000" b="1" dirty="0">
                <a:solidFill>
                  <a:srgbClr val="FF0000"/>
                </a:solidFill>
                <a:latin typeface="Times New Roman" panose="02020603050405020304" pitchFamily="18" charset="0"/>
                <a:ea typeface="ＭＳ 明朝" panose="02020609040205080304" pitchFamily="17" charset="-128"/>
                <a:cs typeface="Times New Roman" panose="02020603050405020304" pitchFamily="18" charset="0"/>
              </a:rPr>
              <a:t>α</a:t>
            </a:r>
            <a:r>
              <a:rPr kumimoji="1" lang="ja-JP" altLang="en-US" sz="2000" b="1" dirty="0">
                <a:solidFill>
                  <a:srgbClr val="FF0000"/>
                </a:solidFill>
                <a:latin typeface="Times New Roman" panose="02020603050405020304" pitchFamily="18" charset="0"/>
                <a:ea typeface="ＭＳ 明朝" panose="02020609040205080304" pitchFamily="17" charset="-128"/>
                <a:cs typeface="Times New Roman" panose="02020603050405020304" pitchFamily="18" charset="0"/>
              </a:rPr>
              <a:t>粒子入射反応</a:t>
            </a:r>
            <a:r>
              <a:rPr kumimoji="1" lang="en-US" altLang="ja-JP" sz="2000" b="1" dirty="0">
                <a:solidFill>
                  <a:srgbClr val="FF0000"/>
                </a:solidFill>
                <a:latin typeface="Times New Roman" panose="02020603050405020304" pitchFamily="18" charset="0"/>
                <a:ea typeface="ＭＳ 明朝" panose="02020609040205080304" pitchFamily="17" charset="-128"/>
                <a:cs typeface="Times New Roman" panose="02020603050405020304" pitchFamily="18" charset="0"/>
              </a:rPr>
              <a:t>INC-ELF</a:t>
            </a:r>
            <a:r>
              <a:rPr kumimoji="1" lang="ja-JP" altLang="en-US" sz="2000" b="1" dirty="0">
                <a:solidFill>
                  <a:srgbClr val="FF0000"/>
                </a:solidFill>
                <a:latin typeface="Times New Roman" panose="02020603050405020304" pitchFamily="18" charset="0"/>
                <a:ea typeface="ＭＳ 明朝" panose="02020609040205080304" pitchFamily="17" charset="-128"/>
                <a:cs typeface="Times New Roman" panose="02020603050405020304" pitchFamily="18" charset="0"/>
              </a:rPr>
              <a:t>模型の改良</a:t>
            </a:r>
            <a:endParaRPr kumimoji="1" lang="en-US" altLang="ja-JP" sz="2000" b="1" dirty="0">
              <a:solidFill>
                <a:srgbClr val="FF0000"/>
              </a:solidFill>
              <a:latin typeface="Times New Roman" panose="02020603050405020304" pitchFamily="18" charset="0"/>
              <a:ea typeface="ＭＳ 明朝" panose="02020609040205080304" pitchFamily="17" charset="-128"/>
              <a:cs typeface="Times New Roman" panose="02020603050405020304" pitchFamily="18" charset="0"/>
            </a:endParaRPr>
          </a:p>
          <a:p>
            <a:r>
              <a:rPr lang="ja-JP" altLang="en-US" sz="2000" dirty="0">
                <a:latin typeface="Times New Roman" panose="02020603050405020304" pitchFamily="18" charset="0"/>
                <a:ea typeface="ＭＳ 明朝" panose="02020609040205080304" pitchFamily="17" charset="-128"/>
                <a:cs typeface="Times New Roman" panose="02020603050405020304" pitchFamily="18" charset="0"/>
              </a:rPr>
              <a:t>・標的核入射した瞬間のフラグメンテーション反応＋衝突係数依存性</a:t>
            </a:r>
            <a:endParaRPr lang="en-US" altLang="ja-JP" sz="2000" dirty="0">
              <a:latin typeface="Times New Roman" panose="02020603050405020304" pitchFamily="18" charset="0"/>
              <a:ea typeface="ＭＳ 明朝" panose="02020609040205080304" pitchFamily="17" charset="-128"/>
              <a:cs typeface="Times New Roman" panose="02020603050405020304" pitchFamily="18" charset="0"/>
            </a:endParaRPr>
          </a:p>
          <a:p>
            <a:r>
              <a:rPr kumimoji="1" lang="ja-JP" altLang="en-US" sz="2000" dirty="0">
                <a:latin typeface="Times New Roman" panose="02020603050405020304" pitchFamily="18" charset="0"/>
                <a:ea typeface="ＭＳ 明朝" panose="02020609040205080304" pitchFamily="17" charset="-128"/>
                <a:cs typeface="Times New Roman" panose="02020603050405020304" pitchFamily="18" charset="0"/>
              </a:rPr>
              <a:t>・複合粒子のノックアウト</a:t>
            </a:r>
            <a:endParaRPr kumimoji="1" lang="en-US" altLang="ja-JP" sz="2000" dirty="0">
              <a:latin typeface="Times New Roman" panose="02020603050405020304" pitchFamily="18" charset="0"/>
              <a:ea typeface="ＭＳ 明朝" panose="02020609040205080304" pitchFamily="17" charset="-128"/>
              <a:cs typeface="Times New Roman" panose="02020603050405020304" pitchFamily="18" charset="0"/>
            </a:endParaRPr>
          </a:p>
          <a:p>
            <a:r>
              <a:rPr lang="ja-JP" altLang="en-US" sz="2000" dirty="0">
                <a:latin typeface="Times New Roman" panose="02020603050405020304" pitchFamily="18" charset="0"/>
                <a:ea typeface="ＭＳ 明朝" panose="02020609040205080304" pitchFamily="17" charset="-128"/>
                <a:cs typeface="Times New Roman" panose="02020603050405020304" pitchFamily="18" charset="0"/>
              </a:rPr>
              <a:t>・外側への散乱（斥力効果）</a:t>
            </a:r>
            <a:endParaRPr lang="en-US" altLang="ja-JP" sz="2000" dirty="0">
              <a:latin typeface="Times New Roman" panose="02020603050405020304" pitchFamily="18" charset="0"/>
              <a:ea typeface="ＭＳ 明朝" panose="02020609040205080304" pitchFamily="17" charset="-128"/>
              <a:cs typeface="Times New Roman" panose="02020603050405020304" pitchFamily="18" charset="0"/>
            </a:endParaRPr>
          </a:p>
          <a:p>
            <a:pPr>
              <a:spcAft>
                <a:spcPts val="600"/>
              </a:spcAft>
            </a:pPr>
            <a:r>
              <a:rPr kumimoji="1" lang="ja-JP" altLang="en-US" sz="2000" dirty="0">
                <a:latin typeface="Times New Roman" panose="02020603050405020304" pitchFamily="18" charset="0"/>
                <a:ea typeface="ＭＳ 明朝" panose="02020609040205080304" pitchFamily="17" charset="-128"/>
                <a:cs typeface="Times New Roman" panose="02020603050405020304" pitchFamily="18" charset="0"/>
              </a:rPr>
              <a:t>・角度偏向＋エネルギー依存性</a:t>
            </a:r>
            <a:endParaRPr lang="en-US" altLang="ja-JP" sz="2000" b="1" dirty="0">
              <a:latin typeface="Times New Roman" panose="02020603050405020304" pitchFamily="18" charset="0"/>
              <a:ea typeface="ＭＳ 明朝" panose="02020609040205080304" pitchFamily="17" charset="-128"/>
              <a:cs typeface="Times New Roman" panose="02020603050405020304" pitchFamily="18" charset="0"/>
            </a:endParaRPr>
          </a:p>
          <a:p>
            <a:pPr>
              <a:spcAft>
                <a:spcPts val="600"/>
              </a:spcAft>
            </a:pPr>
            <a:r>
              <a:rPr lang="en-US" altLang="ja-JP" sz="2000" b="1" dirty="0">
                <a:solidFill>
                  <a:srgbClr val="FF0000"/>
                </a:solidFill>
                <a:latin typeface="Times New Roman" panose="02020603050405020304" pitchFamily="18" charset="0"/>
                <a:ea typeface="ＭＳ 明朝" panose="02020609040205080304" pitchFamily="17" charset="-128"/>
                <a:cs typeface="Times New Roman" panose="02020603050405020304" pitchFamily="18" charset="0"/>
              </a:rPr>
              <a:t>230MeV/u</a:t>
            </a:r>
            <a:r>
              <a:rPr lang="ja-JP" altLang="en-US" sz="2000" b="1" dirty="0">
                <a:solidFill>
                  <a:srgbClr val="FF0000"/>
                </a:solidFill>
                <a:latin typeface="Times New Roman" panose="02020603050405020304" pitchFamily="18" charset="0"/>
                <a:ea typeface="ＭＳ 明朝" panose="02020609040205080304" pitchFamily="17" charset="-128"/>
                <a:cs typeface="Times New Roman" panose="02020603050405020304" pitchFamily="18" charset="0"/>
              </a:rPr>
              <a:t>の</a:t>
            </a:r>
            <a:r>
              <a:rPr lang="en-US" altLang="ja-JP" sz="2000" b="1" dirty="0">
                <a:solidFill>
                  <a:srgbClr val="FF0000"/>
                </a:solidFill>
                <a:latin typeface="Times New Roman" panose="02020603050405020304" pitchFamily="18" charset="0"/>
                <a:ea typeface="ＭＳ 明朝" panose="02020609040205080304" pitchFamily="17" charset="-128"/>
                <a:cs typeface="Times New Roman" panose="02020603050405020304" pitchFamily="18" charset="0"/>
              </a:rPr>
              <a:t>Al</a:t>
            </a:r>
            <a:r>
              <a:rPr lang="ja-JP" altLang="en-US" sz="2000" b="1" dirty="0">
                <a:solidFill>
                  <a:srgbClr val="FF0000"/>
                </a:solidFill>
                <a:latin typeface="Times New Roman" panose="02020603050405020304" pitchFamily="18" charset="0"/>
                <a:ea typeface="ＭＳ 明朝" panose="02020609040205080304" pitchFamily="17" charset="-128"/>
                <a:cs typeface="Times New Roman" panose="02020603050405020304" pitchFamily="18" charset="0"/>
              </a:rPr>
              <a:t>ターゲットへの</a:t>
            </a:r>
            <a:r>
              <a:rPr lang="en-US" altLang="ja-JP" sz="2000" b="1" dirty="0">
                <a:solidFill>
                  <a:srgbClr val="FF0000"/>
                </a:solidFill>
                <a:latin typeface="Times New Roman" panose="02020603050405020304" pitchFamily="18" charset="0"/>
                <a:ea typeface="ＭＳ 明朝" panose="02020609040205080304" pitchFamily="17" charset="-128"/>
                <a:cs typeface="Times New Roman" panose="02020603050405020304" pitchFamily="18" charset="0"/>
              </a:rPr>
              <a:t>α</a:t>
            </a:r>
            <a:r>
              <a:rPr lang="ja-JP" altLang="en-US" sz="2000" b="1" dirty="0">
                <a:solidFill>
                  <a:srgbClr val="FF0000"/>
                </a:solidFill>
                <a:latin typeface="Times New Roman" panose="02020603050405020304" pitchFamily="18" charset="0"/>
                <a:ea typeface="ＭＳ 明朝" panose="02020609040205080304" pitchFamily="17" charset="-128"/>
                <a:cs typeface="Times New Roman" panose="02020603050405020304" pitchFamily="18" charset="0"/>
              </a:rPr>
              <a:t>粒子入射反応の計算結果と実験結果の比較</a:t>
            </a:r>
            <a:endParaRPr kumimoji="1" lang="en-US" altLang="ja-JP" sz="2000" b="1" dirty="0">
              <a:solidFill>
                <a:srgbClr val="FF0000"/>
              </a:solidFill>
              <a:latin typeface="Times New Roman" panose="02020603050405020304" pitchFamily="18" charset="0"/>
              <a:ea typeface="ＭＳ 明朝" panose="02020609040205080304" pitchFamily="17" charset="-128"/>
              <a:cs typeface="Times New Roman" panose="02020603050405020304" pitchFamily="18" charset="0"/>
            </a:endParaRPr>
          </a:p>
          <a:p>
            <a:pPr marL="1435100" indent="-1435100">
              <a:spcAft>
                <a:spcPts val="600"/>
              </a:spcAft>
            </a:pPr>
            <a:r>
              <a:rPr lang="en-US" altLang="ja-JP" sz="2000" dirty="0">
                <a:latin typeface="Times New Roman" panose="02020603050405020304" pitchFamily="18" charset="0"/>
                <a:ea typeface="ＭＳ 明朝" panose="02020609040205080304" pitchFamily="17" charset="-128"/>
                <a:cs typeface="Times New Roman" panose="02020603050405020304" pitchFamily="18" charset="0"/>
              </a:rPr>
              <a:t>α</a:t>
            </a:r>
            <a:r>
              <a:rPr lang="ja-JP" altLang="en-US" sz="2000" dirty="0">
                <a:latin typeface="Times New Roman" panose="02020603050405020304" pitchFamily="18" charset="0"/>
                <a:ea typeface="ＭＳ 明朝" panose="02020609040205080304" pitchFamily="17" charset="-128"/>
                <a:cs typeface="Times New Roman" panose="02020603050405020304" pitchFamily="18" charset="0"/>
              </a:rPr>
              <a:t>粒子・・・低エネルギーの過大評価を解消し、実験結果を精度よく再現</a:t>
            </a:r>
            <a:endParaRPr lang="en-US" altLang="ja-JP" sz="2000" dirty="0">
              <a:latin typeface="Times New Roman" panose="02020603050405020304" pitchFamily="18" charset="0"/>
              <a:ea typeface="ＭＳ 明朝" panose="02020609040205080304" pitchFamily="17" charset="-128"/>
              <a:cs typeface="Times New Roman" panose="02020603050405020304" pitchFamily="18" charset="0"/>
            </a:endParaRPr>
          </a:p>
          <a:p>
            <a:pPr>
              <a:spcAft>
                <a:spcPts val="600"/>
              </a:spcAft>
            </a:pPr>
            <a:r>
              <a:rPr lang="en-US" altLang="ja-JP" sz="2000" baseline="30000" dirty="0">
                <a:latin typeface="Times New Roman" panose="02020603050405020304" pitchFamily="18" charset="0"/>
                <a:ea typeface="ＭＳ 明朝" panose="02020609040205080304" pitchFamily="17" charset="-128"/>
                <a:cs typeface="Times New Roman" panose="02020603050405020304" pitchFamily="18" charset="0"/>
              </a:rPr>
              <a:t>3</a:t>
            </a:r>
            <a:r>
              <a:rPr lang="en-US" altLang="ja-JP" sz="2000" dirty="0">
                <a:latin typeface="Times New Roman" panose="02020603050405020304" pitchFamily="18" charset="0"/>
                <a:ea typeface="ＭＳ 明朝" panose="02020609040205080304" pitchFamily="17" charset="-128"/>
                <a:cs typeface="Times New Roman" panose="02020603050405020304" pitchFamily="18" charset="0"/>
              </a:rPr>
              <a:t>He</a:t>
            </a:r>
            <a:r>
              <a:rPr lang="ja-JP" altLang="en-US" sz="2000" dirty="0">
                <a:latin typeface="Times New Roman" panose="02020603050405020304" pitchFamily="18" charset="0"/>
                <a:ea typeface="ＭＳ 明朝" panose="02020609040205080304" pitchFamily="17" charset="-128"/>
                <a:cs typeface="Times New Roman" panose="02020603050405020304" pitchFamily="18" charset="0"/>
              </a:rPr>
              <a:t>・・・全体的な過大評価を解消。依然として過大評価は存在</a:t>
            </a:r>
            <a:endParaRPr lang="en-US" altLang="ja-JP" sz="2000" dirty="0">
              <a:latin typeface="Times New Roman" panose="02020603050405020304" pitchFamily="18" charset="0"/>
              <a:ea typeface="ＭＳ 明朝" panose="02020609040205080304" pitchFamily="17" charset="-128"/>
              <a:cs typeface="Times New Roman" panose="02020603050405020304" pitchFamily="18" charset="0"/>
            </a:endParaRPr>
          </a:p>
          <a:p>
            <a:pPr>
              <a:spcAft>
                <a:spcPts val="600"/>
              </a:spcAft>
            </a:pPr>
            <a:r>
              <a:rPr lang="en-US" altLang="ja-JP" sz="2000" dirty="0">
                <a:latin typeface="Times New Roman" panose="02020603050405020304" pitchFamily="18" charset="0"/>
                <a:ea typeface="ＭＳ 明朝" panose="02020609040205080304" pitchFamily="17" charset="-128"/>
                <a:cs typeface="Times New Roman" panose="02020603050405020304" pitchFamily="18" charset="0"/>
              </a:rPr>
              <a:t>triton</a:t>
            </a:r>
            <a:r>
              <a:rPr lang="ja-JP" altLang="en-US" sz="2000" dirty="0">
                <a:latin typeface="Times New Roman" panose="02020603050405020304" pitchFamily="18" charset="0"/>
                <a:ea typeface="ＭＳ 明朝" panose="02020609040205080304" pitchFamily="17" charset="-128"/>
                <a:cs typeface="Times New Roman" panose="02020603050405020304" pitchFamily="18" charset="0"/>
              </a:rPr>
              <a:t>・・・高エネルギーでの過大評価を解消し、実験結果を精度よく再現</a:t>
            </a:r>
            <a:endParaRPr lang="en-US" altLang="ja-JP" sz="2000" dirty="0">
              <a:latin typeface="Times New Roman" panose="02020603050405020304" pitchFamily="18" charset="0"/>
              <a:ea typeface="ＭＳ 明朝" panose="02020609040205080304" pitchFamily="17" charset="-128"/>
              <a:cs typeface="Times New Roman" panose="02020603050405020304" pitchFamily="18" charset="0"/>
            </a:endParaRPr>
          </a:p>
          <a:p>
            <a:r>
              <a:rPr lang="en-US" altLang="ja-JP" sz="2000" dirty="0">
                <a:latin typeface="Times New Roman" panose="02020603050405020304" pitchFamily="18" charset="0"/>
                <a:ea typeface="ＭＳ 明朝" panose="02020609040205080304" pitchFamily="17" charset="-128"/>
                <a:cs typeface="Times New Roman" panose="02020603050405020304" pitchFamily="18" charset="0"/>
              </a:rPr>
              <a:t>deuteron</a:t>
            </a:r>
            <a:r>
              <a:rPr lang="ja-JP" altLang="en-US" sz="2000" dirty="0">
                <a:latin typeface="Times New Roman" panose="02020603050405020304" pitchFamily="18" charset="0"/>
                <a:ea typeface="ＭＳ 明朝" panose="02020609040205080304" pitchFamily="17" charset="-128"/>
                <a:cs typeface="Times New Roman" panose="02020603050405020304" pitchFamily="18" charset="0"/>
              </a:rPr>
              <a:t>・・・放出角度</a:t>
            </a:r>
            <a:r>
              <a:rPr lang="en-US" altLang="ja-JP" sz="2000" dirty="0">
                <a:latin typeface="Times New Roman" panose="02020603050405020304" pitchFamily="18" charset="0"/>
                <a:ea typeface="ＭＳ 明朝" panose="02020609040205080304" pitchFamily="17" charset="-128"/>
                <a:cs typeface="Times New Roman" panose="02020603050405020304" pitchFamily="18" charset="0"/>
              </a:rPr>
              <a:t>60</a:t>
            </a:r>
            <a:r>
              <a:rPr lang="en-US" altLang="ja-JP" sz="2000" dirty="0">
                <a:latin typeface="Century" panose="02040604050505020304" pitchFamily="18" charset="0"/>
                <a:ea typeface="ＭＳ 明朝" panose="02020609040205080304" pitchFamily="17" charset="-128"/>
                <a:cs typeface="Times New Roman" panose="02020603050405020304" pitchFamily="18" charset="0"/>
              </a:rPr>
              <a:t>˚</a:t>
            </a:r>
            <a:r>
              <a:rPr lang="ja-JP" altLang="en-US" sz="2000" dirty="0">
                <a:latin typeface="Century" panose="02040604050505020304" pitchFamily="18" charset="0"/>
                <a:ea typeface="ＭＳ 明朝" panose="02020609040205080304" pitchFamily="17" charset="-128"/>
                <a:cs typeface="Times New Roman" panose="02020603050405020304" pitchFamily="18" charset="0"/>
              </a:rPr>
              <a:t>の高エネルギーにおける過大評価を解消。</a:t>
            </a:r>
            <a:endParaRPr lang="en-US" altLang="ja-JP" sz="2000" dirty="0">
              <a:latin typeface="Century" panose="02040604050505020304" pitchFamily="18" charset="0"/>
              <a:ea typeface="ＭＳ 明朝" panose="02020609040205080304" pitchFamily="17" charset="-128"/>
              <a:cs typeface="Times New Roman" panose="02020603050405020304" pitchFamily="18" charset="0"/>
            </a:endParaRPr>
          </a:p>
          <a:p>
            <a:pPr indent="1616075">
              <a:spcAft>
                <a:spcPts val="600"/>
              </a:spcAft>
            </a:pPr>
            <a:r>
              <a:rPr lang="en-US" altLang="ja-JP" sz="2000" dirty="0">
                <a:latin typeface="Century" panose="02040604050505020304" pitchFamily="18" charset="0"/>
                <a:ea typeface="ＭＳ 明朝" panose="02020609040205080304" pitchFamily="17" charset="-128"/>
                <a:cs typeface="Times New Roman" panose="02020603050405020304" pitchFamily="18" charset="0"/>
              </a:rPr>
              <a:t>15˚</a:t>
            </a:r>
            <a:r>
              <a:rPr lang="ja-JP" altLang="en-US" sz="2000" dirty="0">
                <a:latin typeface="Century" panose="02040604050505020304" pitchFamily="18" charset="0"/>
                <a:ea typeface="ＭＳ 明朝" panose="02020609040205080304" pitchFamily="17" charset="-128"/>
                <a:cs typeface="Times New Roman" panose="02020603050405020304" pitchFamily="18" charset="0"/>
              </a:rPr>
              <a:t>の高エネルギーで過大評価</a:t>
            </a:r>
            <a:endParaRPr lang="en-US" altLang="ja-JP" sz="2000" dirty="0">
              <a:latin typeface="Times New Roman" panose="02020603050405020304" pitchFamily="18" charset="0"/>
              <a:ea typeface="ＭＳ 明朝" panose="02020609040205080304" pitchFamily="17" charset="-128"/>
              <a:cs typeface="Times New Roman" panose="02020603050405020304" pitchFamily="18" charset="0"/>
            </a:endParaRPr>
          </a:p>
          <a:p>
            <a:pPr>
              <a:spcAft>
                <a:spcPts val="600"/>
              </a:spcAft>
            </a:pPr>
            <a:r>
              <a:rPr lang="en-US" altLang="ja-JP" sz="2000" dirty="0">
                <a:latin typeface="Times New Roman" panose="02020603050405020304" pitchFamily="18" charset="0"/>
                <a:ea typeface="ＭＳ 明朝" panose="02020609040205080304" pitchFamily="17" charset="-128"/>
                <a:cs typeface="Times New Roman" panose="02020603050405020304" pitchFamily="18" charset="0"/>
              </a:rPr>
              <a:t>proton</a:t>
            </a:r>
            <a:r>
              <a:rPr lang="ja-JP" altLang="en-US" sz="2000" dirty="0">
                <a:latin typeface="Times New Roman" panose="02020603050405020304" pitchFamily="18" charset="0"/>
                <a:ea typeface="ＭＳ 明朝" panose="02020609040205080304" pitchFamily="17" charset="-128"/>
                <a:cs typeface="Times New Roman" panose="02020603050405020304" pitchFamily="18" charset="0"/>
              </a:rPr>
              <a:t>・・・放出角度</a:t>
            </a:r>
            <a:r>
              <a:rPr lang="en-US" altLang="ja-JP" sz="2000" dirty="0">
                <a:latin typeface="Times New Roman" panose="02020603050405020304" pitchFamily="18" charset="0"/>
                <a:ea typeface="ＭＳ 明朝" panose="02020609040205080304" pitchFamily="17" charset="-128"/>
                <a:cs typeface="Times New Roman" panose="02020603050405020304" pitchFamily="18" charset="0"/>
              </a:rPr>
              <a:t>60</a:t>
            </a:r>
            <a:r>
              <a:rPr lang="en-US" altLang="ja-JP" sz="2000" dirty="0">
                <a:latin typeface="Century" panose="02040604050505020304" pitchFamily="18" charset="0"/>
                <a:ea typeface="ＭＳ 明朝" panose="02020609040205080304" pitchFamily="17" charset="-128"/>
                <a:cs typeface="Times New Roman" panose="02020603050405020304" pitchFamily="18" charset="0"/>
              </a:rPr>
              <a:t>˚</a:t>
            </a:r>
            <a:r>
              <a:rPr lang="ja-JP" altLang="en-US" sz="2000" dirty="0">
                <a:latin typeface="Century" panose="02040604050505020304" pitchFamily="18" charset="0"/>
                <a:ea typeface="ＭＳ 明朝" panose="02020609040205080304" pitchFamily="17" charset="-128"/>
                <a:cs typeface="Times New Roman" panose="02020603050405020304" pitchFamily="18" charset="0"/>
              </a:rPr>
              <a:t>の過大評価を解消。放出角度</a:t>
            </a:r>
            <a:r>
              <a:rPr lang="en-US" altLang="ja-JP" sz="2000" dirty="0">
                <a:latin typeface="Century" panose="02040604050505020304" pitchFamily="18" charset="0"/>
                <a:ea typeface="ＭＳ 明朝" panose="02020609040205080304" pitchFamily="17" charset="-128"/>
                <a:cs typeface="Times New Roman" panose="02020603050405020304" pitchFamily="18" charset="0"/>
              </a:rPr>
              <a:t>15 ˚</a:t>
            </a:r>
            <a:r>
              <a:rPr lang="ja-JP" altLang="en-US" sz="2000" dirty="0">
                <a:latin typeface="Century" panose="02040604050505020304" pitchFamily="18" charset="0"/>
                <a:ea typeface="ＭＳ 明朝" panose="02020609040205080304" pitchFamily="17" charset="-128"/>
                <a:cs typeface="Times New Roman" panose="02020603050405020304" pitchFamily="18" charset="0"/>
              </a:rPr>
              <a:t>においても高精度</a:t>
            </a:r>
            <a:endParaRPr lang="en-US" altLang="ja-JP" sz="2000" dirty="0">
              <a:latin typeface="Century" panose="02040604050505020304" pitchFamily="18" charset="0"/>
              <a:ea typeface="ＭＳ 明朝" panose="02020609040205080304" pitchFamily="17" charset="-128"/>
              <a:cs typeface="Times New Roman" panose="02020603050405020304" pitchFamily="18" charset="0"/>
            </a:endParaRPr>
          </a:p>
          <a:p>
            <a:pPr>
              <a:spcAft>
                <a:spcPts val="600"/>
              </a:spcAft>
            </a:pPr>
            <a:r>
              <a:rPr lang="ja-JP" altLang="en-US" sz="2000" b="1" dirty="0">
                <a:solidFill>
                  <a:srgbClr val="FF0000"/>
                </a:solidFill>
                <a:latin typeface="Century" panose="02040604050505020304" pitchFamily="18" charset="0"/>
                <a:ea typeface="ＭＳ 明朝" panose="02020609040205080304" pitchFamily="17" charset="-128"/>
                <a:cs typeface="Times New Roman" panose="02020603050405020304" pitchFamily="18" charset="0"/>
              </a:rPr>
              <a:t>今後の課題</a:t>
            </a:r>
            <a:endParaRPr lang="en-US" altLang="ja-JP" sz="2000" b="1" dirty="0">
              <a:solidFill>
                <a:srgbClr val="FF0000"/>
              </a:solidFill>
              <a:latin typeface="Century" panose="02040604050505020304" pitchFamily="18" charset="0"/>
              <a:ea typeface="ＭＳ 明朝" panose="02020609040205080304" pitchFamily="17" charset="-128"/>
              <a:cs typeface="Times New Roman" panose="02020603050405020304" pitchFamily="18" charset="0"/>
            </a:endParaRPr>
          </a:p>
          <a:p>
            <a:pPr>
              <a:spcAft>
                <a:spcPts val="1200"/>
              </a:spcAft>
            </a:pPr>
            <a:r>
              <a:rPr lang="en-US" altLang="ja-JP" sz="2000" dirty="0">
                <a:latin typeface="Century" panose="02040604050505020304" pitchFamily="18" charset="0"/>
                <a:ea typeface="ＭＳ 明朝" panose="02020609040205080304" pitchFamily="17" charset="-128"/>
                <a:cs typeface="Times New Roman" panose="02020603050405020304" pitchFamily="18" charset="0"/>
              </a:rPr>
              <a:t>Al</a:t>
            </a:r>
            <a:r>
              <a:rPr lang="ja-JP" altLang="en-US" sz="2000" dirty="0">
                <a:latin typeface="Century" panose="02040604050505020304" pitchFamily="18" charset="0"/>
                <a:ea typeface="ＭＳ 明朝" panose="02020609040205080304" pitchFamily="17" charset="-128"/>
                <a:cs typeface="Times New Roman" panose="02020603050405020304" pitchFamily="18" charset="0"/>
              </a:rPr>
              <a:t>ターゲットや入射エネルギー</a:t>
            </a:r>
            <a:r>
              <a:rPr lang="en-US" altLang="ja-JP" sz="2000" dirty="0">
                <a:latin typeface="Century" panose="02040604050505020304" pitchFamily="18" charset="0"/>
                <a:ea typeface="ＭＳ 明朝" panose="02020609040205080304" pitchFamily="17" charset="-128"/>
                <a:cs typeface="Times New Roman" panose="02020603050405020304" pitchFamily="18" charset="0"/>
              </a:rPr>
              <a:t>230 MeV/u</a:t>
            </a:r>
            <a:r>
              <a:rPr lang="ja-JP" altLang="en-US" sz="2000" dirty="0">
                <a:latin typeface="Century" panose="02040604050505020304" pitchFamily="18" charset="0"/>
                <a:ea typeface="ＭＳ 明朝" panose="02020609040205080304" pitchFamily="17" charset="-128"/>
                <a:cs typeface="Times New Roman" panose="02020603050405020304" pitchFamily="18" charset="0"/>
              </a:rPr>
              <a:t>以外での</a:t>
            </a:r>
            <a:r>
              <a:rPr lang="en-US" altLang="ja-JP" sz="2000" dirty="0">
                <a:latin typeface="Century" panose="02040604050505020304" pitchFamily="18" charset="0"/>
                <a:ea typeface="ＭＳ 明朝" panose="02020609040205080304" pitchFamily="17" charset="-128"/>
                <a:cs typeface="Times New Roman" panose="02020603050405020304" pitchFamily="18" charset="0"/>
              </a:rPr>
              <a:t>α</a:t>
            </a:r>
            <a:r>
              <a:rPr lang="ja-JP" altLang="en-US" sz="2000" dirty="0">
                <a:latin typeface="Century" panose="02040604050505020304" pitchFamily="18" charset="0"/>
                <a:ea typeface="ＭＳ 明朝" panose="02020609040205080304" pitchFamily="17" charset="-128"/>
                <a:cs typeface="Times New Roman" panose="02020603050405020304" pitchFamily="18" charset="0"/>
              </a:rPr>
              <a:t>粒子入射反応の計算</a:t>
            </a:r>
            <a:endParaRPr lang="en-US" altLang="ja-JP" sz="2000" dirty="0">
              <a:latin typeface="Times New Roman" panose="02020603050405020304" pitchFamily="18" charset="0"/>
              <a:ea typeface="ＭＳ 明朝" panose="02020609040205080304" pitchFamily="17" charset="-128"/>
              <a:cs typeface="Times New Roman" panose="02020603050405020304" pitchFamily="18" charset="0"/>
            </a:endParaRPr>
          </a:p>
        </p:txBody>
      </p:sp>
    </p:spTree>
    <p:extLst>
      <p:ext uri="{BB962C8B-B14F-4D97-AF65-F5344CB8AC3E}">
        <p14:creationId xmlns:p14="http://schemas.microsoft.com/office/powerpoint/2010/main" val="2454038411"/>
      </p:ext>
    </p:extLst>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スライド番号プレースホルダー 2">
            <a:extLst>
              <a:ext uri="{FF2B5EF4-FFF2-40B4-BE49-F238E27FC236}">
                <a16:creationId xmlns:a16="http://schemas.microsoft.com/office/drawing/2014/main" id="{C1C0459A-3719-9829-5FFD-850990D9225B}"/>
              </a:ext>
            </a:extLst>
          </p:cNvPr>
          <p:cNvSpPr>
            <a:spLocks noGrp="1"/>
          </p:cNvSpPr>
          <p:nvPr>
            <p:ph type="sldNum" sz="quarter" idx="11"/>
          </p:nvPr>
        </p:nvSpPr>
        <p:spPr/>
        <p:txBody>
          <a:bodyPr/>
          <a:lstStyle/>
          <a:p>
            <a:fld id="{2211DAF9-AAB5-44DD-A5E4-C4C1DB5B2C1E}" type="slidenum">
              <a:rPr kumimoji="1" lang="ja-JP" altLang="en-US" smtClean="0"/>
              <a:t>17</a:t>
            </a:fld>
            <a:endParaRPr kumimoji="1" lang="ja-JP" altLang="en-US"/>
          </a:p>
        </p:txBody>
      </p:sp>
    </p:spTree>
    <p:extLst>
      <p:ext uri="{BB962C8B-B14F-4D97-AF65-F5344CB8AC3E}">
        <p14:creationId xmlns:p14="http://schemas.microsoft.com/office/powerpoint/2010/main" val="684749804"/>
      </p:ext>
    </p:extLst>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スライド番号プレースホルダー 1">
            <a:extLst>
              <a:ext uri="{FF2B5EF4-FFF2-40B4-BE49-F238E27FC236}">
                <a16:creationId xmlns:a16="http://schemas.microsoft.com/office/drawing/2014/main" id="{E520C1F6-84EC-F4B0-601D-92EA35687B8C}"/>
              </a:ext>
            </a:extLst>
          </p:cNvPr>
          <p:cNvSpPr>
            <a:spLocks noGrp="1"/>
          </p:cNvSpPr>
          <p:nvPr>
            <p:ph type="sldNum" sz="quarter" idx="11"/>
          </p:nvPr>
        </p:nvSpPr>
        <p:spPr/>
        <p:txBody>
          <a:bodyPr/>
          <a:lstStyle/>
          <a:p>
            <a:fld id="{2211DAF9-AAB5-44DD-A5E4-C4C1DB5B2C1E}" type="slidenum">
              <a:rPr kumimoji="1" lang="ja-JP" altLang="en-US" smtClean="0"/>
              <a:t>18</a:t>
            </a:fld>
            <a:endParaRPr kumimoji="1" lang="ja-JP" altLang="en-US"/>
          </a:p>
        </p:txBody>
      </p:sp>
      <p:sp>
        <p:nvSpPr>
          <p:cNvPr id="11" name="テキスト ボックス 10">
            <a:extLst>
              <a:ext uri="{FF2B5EF4-FFF2-40B4-BE49-F238E27FC236}">
                <a16:creationId xmlns:a16="http://schemas.microsoft.com/office/drawing/2014/main" id="{756196DB-CD0E-5934-026F-E657531F8739}"/>
              </a:ext>
            </a:extLst>
          </p:cNvPr>
          <p:cNvSpPr txBox="1"/>
          <p:nvPr/>
        </p:nvSpPr>
        <p:spPr>
          <a:xfrm>
            <a:off x="2440782" y="2821172"/>
            <a:ext cx="1188465" cy="369332"/>
          </a:xfrm>
          <a:prstGeom prst="rect">
            <a:avLst/>
          </a:prstGeom>
          <a:noFill/>
        </p:spPr>
        <p:txBody>
          <a:bodyPr wrap="square" rtlCol="0">
            <a:spAutoFit/>
          </a:bodyPr>
          <a:lstStyle/>
          <a:p>
            <a:r>
              <a:rPr kumimoji="1" lang="en-US" altLang="ja-JP" dirty="0"/>
              <a:t>α</a:t>
            </a:r>
            <a:endParaRPr kumimoji="1" lang="ja-JP" altLang="en-US" dirty="0"/>
          </a:p>
        </p:txBody>
      </p:sp>
      <p:sp>
        <p:nvSpPr>
          <p:cNvPr id="12" name="テキスト ボックス 11">
            <a:extLst>
              <a:ext uri="{FF2B5EF4-FFF2-40B4-BE49-F238E27FC236}">
                <a16:creationId xmlns:a16="http://schemas.microsoft.com/office/drawing/2014/main" id="{E88B2108-D5F2-C801-153A-5C1D0BF69D8E}"/>
              </a:ext>
            </a:extLst>
          </p:cNvPr>
          <p:cNvSpPr txBox="1"/>
          <p:nvPr/>
        </p:nvSpPr>
        <p:spPr>
          <a:xfrm>
            <a:off x="2957874" y="3588426"/>
            <a:ext cx="1188465" cy="369332"/>
          </a:xfrm>
          <a:prstGeom prst="rect">
            <a:avLst/>
          </a:prstGeom>
          <a:noFill/>
        </p:spPr>
        <p:txBody>
          <a:bodyPr wrap="square" rtlCol="0">
            <a:spAutoFit/>
          </a:bodyPr>
          <a:lstStyle/>
          <a:p>
            <a:r>
              <a:rPr lang="en-US" altLang="ja-JP" dirty="0"/>
              <a:t>deuteron</a:t>
            </a:r>
            <a:endParaRPr kumimoji="1" lang="ja-JP" altLang="en-US" dirty="0"/>
          </a:p>
        </p:txBody>
      </p:sp>
      <p:sp>
        <p:nvSpPr>
          <p:cNvPr id="13" name="テキスト ボックス 12">
            <a:extLst>
              <a:ext uri="{FF2B5EF4-FFF2-40B4-BE49-F238E27FC236}">
                <a16:creationId xmlns:a16="http://schemas.microsoft.com/office/drawing/2014/main" id="{7134B34D-7ED5-3A6F-8457-74D9C1F35A0F}"/>
              </a:ext>
            </a:extLst>
          </p:cNvPr>
          <p:cNvSpPr txBox="1"/>
          <p:nvPr/>
        </p:nvSpPr>
        <p:spPr>
          <a:xfrm>
            <a:off x="2622188" y="4544090"/>
            <a:ext cx="1188465" cy="369332"/>
          </a:xfrm>
          <a:prstGeom prst="rect">
            <a:avLst/>
          </a:prstGeom>
          <a:noFill/>
        </p:spPr>
        <p:txBody>
          <a:bodyPr wrap="square" rtlCol="0">
            <a:spAutoFit/>
          </a:bodyPr>
          <a:lstStyle/>
          <a:p>
            <a:r>
              <a:rPr kumimoji="1" lang="en-US" altLang="ja-JP" dirty="0"/>
              <a:t>proton</a:t>
            </a:r>
            <a:endParaRPr kumimoji="1" lang="ja-JP" altLang="en-US" dirty="0"/>
          </a:p>
        </p:txBody>
      </p:sp>
      <p:grpSp>
        <p:nvGrpSpPr>
          <p:cNvPr id="25" name="グループ化 24">
            <a:extLst>
              <a:ext uri="{FF2B5EF4-FFF2-40B4-BE49-F238E27FC236}">
                <a16:creationId xmlns:a16="http://schemas.microsoft.com/office/drawing/2014/main" id="{B37B7749-5127-27E1-020A-E81F7C0D7982}"/>
              </a:ext>
            </a:extLst>
          </p:cNvPr>
          <p:cNvGrpSpPr/>
          <p:nvPr/>
        </p:nvGrpSpPr>
        <p:grpSpPr>
          <a:xfrm>
            <a:off x="542260" y="1370351"/>
            <a:ext cx="4393650" cy="4143890"/>
            <a:chOff x="0" y="1329070"/>
            <a:chExt cx="4576765" cy="4143890"/>
          </a:xfrm>
        </p:grpSpPr>
        <p:grpSp>
          <p:nvGrpSpPr>
            <p:cNvPr id="19" name="グループ化 18">
              <a:extLst>
                <a:ext uri="{FF2B5EF4-FFF2-40B4-BE49-F238E27FC236}">
                  <a16:creationId xmlns:a16="http://schemas.microsoft.com/office/drawing/2014/main" id="{92A21626-A3D1-2523-10C4-34206E38225E}"/>
                </a:ext>
              </a:extLst>
            </p:cNvPr>
            <p:cNvGrpSpPr/>
            <p:nvPr/>
          </p:nvGrpSpPr>
          <p:grpSpPr>
            <a:xfrm>
              <a:off x="0" y="1329070"/>
              <a:ext cx="4576765" cy="3700006"/>
              <a:chOff x="0" y="1329070"/>
              <a:chExt cx="4576765" cy="3700006"/>
            </a:xfrm>
          </p:grpSpPr>
          <p:grpSp>
            <p:nvGrpSpPr>
              <p:cNvPr id="10" name="グループ化 9">
                <a:extLst>
                  <a:ext uri="{FF2B5EF4-FFF2-40B4-BE49-F238E27FC236}">
                    <a16:creationId xmlns:a16="http://schemas.microsoft.com/office/drawing/2014/main" id="{5E96D97F-56EE-9091-DE01-653079595513}"/>
                  </a:ext>
                </a:extLst>
              </p:cNvPr>
              <p:cNvGrpSpPr/>
              <p:nvPr/>
            </p:nvGrpSpPr>
            <p:grpSpPr>
              <a:xfrm>
                <a:off x="0" y="1649251"/>
                <a:ext cx="4576765" cy="3379825"/>
                <a:chOff x="0" y="1649251"/>
                <a:chExt cx="4576765" cy="3379825"/>
              </a:xfrm>
            </p:grpSpPr>
            <p:pic>
              <p:nvPicPr>
                <p:cNvPr id="4" name="図 3" descr="グラフ, 折れ線グラフ&#10;&#10;AI によって生成されたコンテンツは間違っている可能性があります。">
                  <a:extLst>
                    <a:ext uri="{FF2B5EF4-FFF2-40B4-BE49-F238E27FC236}">
                      <a16:creationId xmlns:a16="http://schemas.microsoft.com/office/drawing/2014/main" id="{A4028701-823A-4356-41CC-6333DEEC3EAE}"/>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0" y="1649251"/>
                  <a:ext cx="4576765" cy="3379825"/>
                </a:xfrm>
                <a:prstGeom prst="rect">
                  <a:avLst/>
                </a:prstGeom>
              </p:spPr>
            </p:pic>
            <p:sp>
              <p:nvSpPr>
                <p:cNvPr id="7" name="テキスト ボックス 6">
                  <a:extLst>
                    <a:ext uri="{FF2B5EF4-FFF2-40B4-BE49-F238E27FC236}">
                      <a16:creationId xmlns:a16="http://schemas.microsoft.com/office/drawing/2014/main" id="{3EA385BD-1921-F7F8-BC1E-45FCFAAF47BA}"/>
                    </a:ext>
                  </a:extLst>
                </p:cNvPr>
                <p:cNvSpPr txBox="1"/>
                <p:nvPr/>
              </p:nvSpPr>
              <p:spPr>
                <a:xfrm>
                  <a:off x="2288382" y="2668772"/>
                  <a:ext cx="1188465" cy="369332"/>
                </a:xfrm>
                <a:prstGeom prst="rect">
                  <a:avLst/>
                </a:prstGeom>
                <a:noFill/>
              </p:spPr>
              <p:txBody>
                <a:bodyPr wrap="square" rtlCol="0">
                  <a:spAutoFit/>
                </a:bodyPr>
                <a:lstStyle/>
                <a:p>
                  <a:r>
                    <a:rPr kumimoji="1" lang="en-US" altLang="ja-JP" dirty="0">
                      <a:latin typeface="Times New Roman" panose="02020603050405020304" pitchFamily="18" charset="0"/>
                      <a:cs typeface="Times New Roman" panose="02020603050405020304" pitchFamily="18" charset="0"/>
                    </a:rPr>
                    <a:t>α</a:t>
                  </a:r>
                  <a:endParaRPr kumimoji="1" lang="ja-JP" altLang="en-US" dirty="0">
                    <a:latin typeface="Times New Roman" panose="02020603050405020304" pitchFamily="18" charset="0"/>
                    <a:cs typeface="Times New Roman" panose="02020603050405020304" pitchFamily="18" charset="0"/>
                  </a:endParaRPr>
                </a:p>
              </p:txBody>
            </p:sp>
            <p:sp>
              <p:nvSpPr>
                <p:cNvPr id="8" name="テキスト ボックス 7">
                  <a:extLst>
                    <a:ext uri="{FF2B5EF4-FFF2-40B4-BE49-F238E27FC236}">
                      <a16:creationId xmlns:a16="http://schemas.microsoft.com/office/drawing/2014/main" id="{7533785B-AB4C-4020-0F23-1036C6E75D85}"/>
                    </a:ext>
                  </a:extLst>
                </p:cNvPr>
                <p:cNvSpPr txBox="1"/>
                <p:nvPr/>
              </p:nvSpPr>
              <p:spPr>
                <a:xfrm>
                  <a:off x="2805474" y="3436026"/>
                  <a:ext cx="1188465" cy="369332"/>
                </a:xfrm>
                <a:prstGeom prst="rect">
                  <a:avLst/>
                </a:prstGeom>
                <a:noFill/>
              </p:spPr>
              <p:txBody>
                <a:bodyPr wrap="square" rtlCol="0">
                  <a:spAutoFit/>
                </a:bodyPr>
                <a:lstStyle/>
                <a:p>
                  <a:r>
                    <a:rPr lang="en-US" altLang="ja-JP" dirty="0">
                      <a:latin typeface="Times New Roman" panose="02020603050405020304" pitchFamily="18" charset="0"/>
                      <a:cs typeface="Times New Roman" panose="02020603050405020304" pitchFamily="18" charset="0"/>
                    </a:rPr>
                    <a:t>deuteron</a:t>
                  </a:r>
                  <a:endParaRPr kumimoji="1" lang="ja-JP" altLang="en-US" dirty="0">
                    <a:latin typeface="Times New Roman" panose="02020603050405020304" pitchFamily="18" charset="0"/>
                    <a:cs typeface="Times New Roman" panose="02020603050405020304" pitchFamily="18" charset="0"/>
                  </a:endParaRPr>
                </a:p>
              </p:txBody>
            </p:sp>
            <p:sp>
              <p:nvSpPr>
                <p:cNvPr id="9" name="テキスト ボックス 8">
                  <a:extLst>
                    <a:ext uri="{FF2B5EF4-FFF2-40B4-BE49-F238E27FC236}">
                      <a16:creationId xmlns:a16="http://schemas.microsoft.com/office/drawing/2014/main" id="{E0A7C5C1-0BE6-45E5-0A9A-4028800B9A98}"/>
                    </a:ext>
                  </a:extLst>
                </p:cNvPr>
                <p:cNvSpPr txBox="1"/>
                <p:nvPr/>
              </p:nvSpPr>
              <p:spPr>
                <a:xfrm>
                  <a:off x="2469788" y="4391690"/>
                  <a:ext cx="1188465" cy="369332"/>
                </a:xfrm>
                <a:prstGeom prst="rect">
                  <a:avLst/>
                </a:prstGeom>
                <a:noFill/>
              </p:spPr>
              <p:txBody>
                <a:bodyPr wrap="square" rtlCol="0">
                  <a:spAutoFit/>
                </a:bodyPr>
                <a:lstStyle/>
                <a:p>
                  <a:r>
                    <a:rPr kumimoji="1" lang="en-US" altLang="ja-JP" dirty="0">
                      <a:latin typeface="Times New Roman" panose="02020603050405020304" pitchFamily="18" charset="0"/>
                      <a:cs typeface="Times New Roman" panose="02020603050405020304" pitchFamily="18" charset="0"/>
                    </a:rPr>
                    <a:t>proton</a:t>
                  </a:r>
                  <a:endParaRPr kumimoji="1" lang="ja-JP" altLang="en-US" dirty="0">
                    <a:latin typeface="Times New Roman" panose="02020603050405020304" pitchFamily="18" charset="0"/>
                    <a:cs typeface="Times New Roman" panose="02020603050405020304" pitchFamily="18" charset="0"/>
                  </a:endParaRPr>
                </a:p>
              </p:txBody>
            </p:sp>
          </p:grpSp>
          <p:sp>
            <p:nvSpPr>
              <p:cNvPr id="18" name="テキスト ボックス 17">
                <a:extLst>
                  <a:ext uri="{FF2B5EF4-FFF2-40B4-BE49-F238E27FC236}">
                    <a16:creationId xmlns:a16="http://schemas.microsoft.com/office/drawing/2014/main" id="{7003BD4E-4A42-639B-BDA7-9582DB320717}"/>
                  </a:ext>
                </a:extLst>
              </p:cNvPr>
              <p:cNvSpPr txBox="1"/>
              <p:nvPr/>
            </p:nvSpPr>
            <p:spPr>
              <a:xfrm>
                <a:off x="292772" y="1329070"/>
                <a:ext cx="3970884" cy="369332"/>
              </a:xfrm>
              <a:prstGeom prst="rect">
                <a:avLst/>
              </a:prstGeom>
              <a:noFill/>
            </p:spPr>
            <p:txBody>
              <a:bodyPr wrap="square" rtlCol="0">
                <a:spAutoFit/>
              </a:bodyPr>
              <a:lstStyle/>
              <a:p>
                <a:pPr algn="ctr"/>
                <a:r>
                  <a:rPr kumimoji="1" lang="el-GR" altLang="ja-JP" dirty="0">
                    <a:latin typeface="Times New Roman" panose="02020603050405020304" pitchFamily="18" charset="0"/>
                    <a:cs typeface="Times New Roman" panose="02020603050405020304" pitchFamily="18" charset="0"/>
                  </a:rPr>
                  <a:t>θ</a:t>
                </a:r>
                <a:r>
                  <a:rPr kumimoji="1" lang="en-US" altLang="ja-JP" dirty="0">
                    <a:latin typeface="Times New Roman" panose="02020603050405020304" pitchFamily="18" charset="0"/>
                    <a:cs typeface="Times New Roman" panose="02020603050405020304" pitchFamily="18" charset="0"/>
                  </a:rPr>
                  <a:t>=15˚</a:t>
                </a:r>
                <a:endParaRPr kumimoji="1" lang="ja-JP" altLang="en-US" dirty="0">
                  <a:latin typeface="Times New Roman" panose="02020603050405020304" pitchFamily="18" charset="0"/>
                  <a:cs typeface="Times New Roman" panose="02020603050405020304" pitchFamily="18" charset="0"/>
                </a:endParaRPr>
              </a:p>
            </p:txBody>
          </p:sp>
        </p:grpSp>
        <p:sp>
          <p:nvSpPr>
            <p:cNvPr id="22" name="テキスト ボックス 21">
              <a:extLst>
                <a:ext uri="{FF2B5EF4-FFF2-40B4-BE49-F238E27FC236}">
                  <a16:creationId xmlns:a16="http://schemas.microsoft.com/office/drawing/2014/main" id="{95FCC32A-FAF9-8511-FEEA-16C293CB99B4}"/>
                </a:ext>
              </a:extLst>
            </p:cNvPr>
            <p:cNvSpPr txBox="1"/>
            <p:nvPr/>
          </p:nvSpPr>
          <p:spPr>
            <a:xfrm>
              <a:off x="287079" y="5103628"/>
              <a:ext cx="4061637" cy="369332"/>
            </a:xfrm>
            <a:prstGeom prst="rect">
              <a:avLst/>
            </a:prstGeom>
            <a:noFill/>
          </p:spPr>
          <p:txBody>
            <a:bodyPr wrap="square" rtlCol="0">
              <a:spAutoFit/>
            </a:bodyPr>
            <a:lstStyle/>
            <a:p>
              <a:pPr algn="ctr"/>
              <a:r>
                <a:rPr kumimoji="1" lang="en-US" altLang="ja-JP" dirty="0">
                  <a:latin typeface="Times New Roman" panose="02020603050405020304" pitchFamily="18" charset="0"/>
                  <a:cs typeface="Times New Roman" panose="02020603050405020304" pitchFamily="18" charset="0"/>
                </a:rPr>
                <a:t>Energy [MeV]</a:t>
              </a:r>
              <a:endParaRPr kumimoji="1" lang="ja-JP" altLang="en-US" dirty="0">
                <a:latin typeface="Times New Roman" panose="02020603050405020304" pitchFamily="18" charset="0"/>
                <a:cs typeface="Times New Roman" panose="02020603050405020304" pitchFamily="18" charset="0"/>
              </a:endParaRPr>
            </a:p>
          </p:txBody>
        </p:sp>
      </p:grpSp>
      <p:grpSp>
        <p:nvGrpSpPr>
          <p:cNvPr id="24" name="グループ化 23">
            <a:extLst>
              <a:ext uri="{FF2B5EF4-FFF2-40B4-BE49-F238E27FC236}">
                <a16:creationId xmlns:a16="http://schemas.microsoft.com/office/drawing/2014/main" id="{86F7E7EC-6737-1AA3-E089-90C033E7E795}"/>
              </a:ext>
            </a:extLst>
          </p:cNvPr>
          <p:cNvGrpSpPr/>
          <p:nvPr/>
        </p:nvGrpSpPr>
        <p:grpSpPr>
          <a:xfrm>
            <a:off x="4839373" y="1426536"/>
            <a:ext cx="4304628" cy="4101542"/>
            <a:chOff x="4511031" y="1332944"/>
            <a:chExt cx="4506433" cy="4101542"/>
          </a:xfrm>
        </p:grpSpPr>
        <p:grpSp>
          <p:nvGrpSpPr>
            <p:cNvPr id="21" name="グループ化 20">
              <a:extLst>
                <a:ext uri="{FF2B5EF4-FFF2-40B4-BE49-F238E27FC236}">
                  <a16:creationId xmlns:a16="http://schemas.microsoft.com/office/drawing/2014/main" id="{CABD3B93-D0F0-C365-2D76-A8830DC6563E}"/>
                </a:ext>
              </a:extLst>
            </p:cNvPr>
            <p:cNvGrpSpPr/>
            <p:nvPr/>
          </p:nvGrpSpPr>
          <p:grpSpPr>
            <a:xfrm>
              <a:off x="4511031" y="1332944"/>
              <a:ext cx="4506433" cy="3696132"/>
              <a:chOff x="4511031" y="1332944"/>
              <a:chExt cx="4506433" cy="3696132"/>
            </a:xfrm>
          </p:grpSpPr>
          <p:grpSp>
            <p:nvGrpSpPr>
              <p:cNvPr id="17" name="グループ化 16">
                <a:extLst>
                  <a:ext uri="{FF2B5EF4-FFF2-40B4-BE49-F238E27FC236}">
                    <a16:creationId xmlns:a16="http://schemas.microsoft.com/office/drawing/2014/main" id="{667D08FF-2F18-2AA7-CA3A-0E479DD75526}"/>
                  </a:ext>
                </a:extLst>
              </p:cNvPr>
              <p:cNvGrpSpPr/>
              <p:nvPr/>
            </p:nvGrpSpPr>
            <p:grpSpPr>
              <a:xfrm>
                <a:off x="4511031" y="1649251"/>
                <a:ext cx="4506433" cy="3379825"/>
                <a:chOff x="4511031" y="1649251"/>
                <a:chExt cx="4506433" cy="3379825"/>
              </a:xfrm>
            </p:grpSpPr>
            <p:pic>
              <p:nvPicPr>
                <p:cNvPr id="6" name="図 5" descr="グラフ, 折れ線グラフ&#10;&#10;AI によって生成されたコンテンツは間違っている可能性があります。">
                  <a:extLst>
                    <a:ext uri="{FF2B5EF4-FFF2-40B4-BE49-F238E27FC236}">
                      <a16:creationId xmlns:a16="http://schemas.microsoft.com/office/drawing/2014/main" id="{FFD4C4DF-91F8-9BE3-D99E-977004F5A8A7}"/>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4511031" y="1649251"/>
                  <a:ext cx="4506433" cy="3379825"/>
                </a:xfrm>
                <a:prstGeom prst="rect">
                  <a:avLst/>
                </a:prstGeom>
              </p:spPr>
            </p:pic>
            <p:sp>
              <p:nvSpPr>
                <p:cNvPr id="14" name="テキスト ボックス 13">
                  <a:extLst>
                    <a:ext uri="{FF2B5EF4-FFF2-40B4-BE49-F238E27FC236}">
                      <a16:creationId xmlns:a16="http://schemas.microsoft.com/office/drawing/2014/main" id="{8DD0A149-3D38-4458-2C6F-187C077597CB}"/>
                    </a:ext>
                  </a:extLst>
                </p:cNvPr>
                <p:cNvSpPr txBox="1"/>
                <p:nvPr/>
              </p:nvSpPr>
              <p:spPr>
                <a:xfrm>
                  <a:off x="6423314" y="2299440"/>
                  <a:ext cx="1188465" cy="369332"/>
                </a:xfrm>
                <a:prstGeom prst="rect">
                  <a:avLst/>
                </a:prstGeom>
                <a:noFill/>
              </p:spPr>
              <p:txBody>
                <a:bodyPr wrap="square" rtlCol="0">
                  <a:spAutoFit/>
                </a:bodyPr>
                <a:lstStyle/>
                <a:p>
                  <a:r>
                    <a:rPr kumimoji="1" lang="en-US" altLang="ja-JP" dirty="0">
                      <a:latin typeface="Times New Roman" panose="02020603050405020304" pitchFamily="18" charset="0"/>
                      <a:cs typeface="Times New Roman" panose="02020603050405020304" pitchFamily="18" charset="0"/>
                    </a:rPr>
                    <a:t>α</a:t>
                  </a:r>
                  <a:endParaRPr kumimoji="1" lang="ja-JP" altLang="en-US" dirty="0">
                    <a:latin typeface="Times New Roman" panose="02020603050405020304" pitchFamily="18" charset="0"/>
                    <a:cs typeface="Times New Roman" panose="02020603050405020304" pitchFamily="18" charset="0"/>
                  </a:endParaRPr>
                </a:p>
              </p:txBody>
            </p:sp>
            <p:sp>
              <p:nvSpPr>
                <p:cNvPr id="15" name="テキスト ボックス 14">
                  <a:extLst>
                    <a:ext uri="{FF2B5EF4-FFF2-40B4-BE49-F238E27FC236}">
                      <a16:creationId xmlns:a16="http://schemas.microsoft.com/office/drawing/2014/main" id="{9A8B5D26-EF17-7DF2-384F-DECA8594F1C2}"/>
                    </a:ext>
                  </a:extLst>
                </p:cNvPr>
                <p:cNvSpPr txBox="1"/>
                <p:nvPr/>
              </p:nvSpPr>
              <p:spPr>
                <a:xfrm>
                  <a:off x="6799413" y="3479592"/>
                  <a:ext cx="1188465" cy="369332"/>
                </a:xfrm>
                <a:prstGeom prst="rect">
                  <a:avLst/>
                </a:prstGeom>
                <a:noFill/>
              </p:spPr>
              <p:txBody>
                <a:bodyPr wrap="square" rtlCol="0">
                  <a:spAutoFit/>
                </a:bodyPr>
                <a:lstStyle/>
                <a:p>
                  <a:r>
                    <a:rPr lang="en-US" altLang="ja-JP" dirty="0">
                      <a:latin typeface="Times New Roman" panose="02020603050405020304" pitchFamily="18" charset="0"/>
                      <a:cs typeface="Times New Roman" panose="02020603050405020304" pitchFamily="18" charset="0"/>
                    </a:rPr>
                    <a:t>deuteron</a:t>
                  </a:r>
                  <a:endParaRPr kumimoji="1" lang="ja-JP" altLang="en-US" dirty="0">
                    <a:latin typeface="Times New Roman" panose="02020603050405020304" pitchFamily="18" charset="0"/>
                    <a:cs typeface="Times New Roman" panose="02020603050405020304" pitchFamily="18" charset="0"/>
                  </a:endParaRPr>
                </a:p>
              </p:txBody>
            </p:sp>
            <p:sp>
              <p:nvSpPr>
                <p:cNvPr id="16" name="テキスト ボックス 15">
                  <a:extLst>
                    <a:ext uri="{FF2B5EF4-FFF2-40B4-BE49-F238E27FC236}">
                      <a16:creationId xmlns:a16="http://schemas.microsoft.com/office/drawing/2014/main" id="{EBD017F6-48A1-4387-2375-82984253DA8B}"/>
                    </a:ext>
                  </a:extLst>
                </p:cNvPr>
                <p:cNvSpPr txBox="1"/>
                <p:nvPr/>
              </p:nvSpPr>
              <p:spPr>
                <a:xfrm>
                  <a:off x="6452320" y="4391690"/>
                  <a:ext cx="1188465" cy="369332"/>
                </a:xfrm>
                <a:prstGeom prst="rect">
                  <a:avLst/>
                </a:prstGeom>
                <a:noFill/>
              </p:spPr>
              <p:txBody>
                <a:bodyPr wrap="square" rtlCol="0">
                  <a:spAutoFit/>
                </a:bodyPr>
                <a:lstStyle/>
                <a:p>
                  <a:r>
                    <a:rPr kumimoji="1" lang="en-US" altLang="ja-JP" dirty="0">
                      <a:latin typeface="Times New Roman" panose="02020603050405020304" pitchFamily="18" charset="0"/>
                      <a:cs typeface="Times New Roman" panose="02020603050405020304" pitchFamily="18" charset="0"/>
                    </a:rPr>
                    <a:t>proton</a:t>
                  </a:r>
                  <a:endParaRPr kumimoji="1" lang="ja-JP" altLang="en-US" dirty="0">
                    <a:latin typeface="Times New Roman" panose="02020603050405020304" pitchFamily="18" charset="0"/>
                    <a:cs typeface="Times New Roman" panose="02020603050405020304" pitchFamily="18" charset="0"/>
                  </a:endParaRPr>
                </a:p>
              </p:txBody>
            </p:sp>
          </p:grpSp>
          <p:sp>
            <p:nvSpPr>
              <p:cNvPr id="20" name="テキスト ボックス 19">
                <a:extLst>
                  <a:ext uri="{FF2B5EF4-FFF2-40B4-BE49-F238E27FC236}">
                    <a16:creationId xmlns:a16="http://schemas.microsoft.com/office/drawing/2014/main" id="{19B4573D-A052-6EE2-D79C-9A5565D19DCA}"/>
                  </a:ext>
                </a:extLst>
              </p:cNvPr>
              <p:cNvSpPr txBox="1"/>
              <p:nvPr/>
            </p:nvSpPr>
            <p:spPr>
              <a:xfrm>
                <a:off x="4813971" y="1332944"/>
                <a:ext cx="3970884" cy="369332"/>
              </a:xfrm>
              <a:prstGeom prst="rect">
                <a:avLst/>
              </a:prstGeom>
              <a:noFill/>
            </p:spPr>
            <p:txBody>
              <a:bodyPr wrap="square" rtlCol="0">
                <a:spAutoFit/>
              </a:bodyPr>
              <a:lstStyle/>
              <a:p>
                <a:pPr algn="ctr"/>
                <a:r>
                  <a:rPr kumimoji="1" lang="el-GR" altLang="ja-JP" dirty="0">
                    <a:latin typeface="Times New Roman" panose="02020603050405020304" pitchFamily="18" charset="0"/>
                    <a:cs typeface="Times New Roman" panose="02020603050405020304" pitchFamily="18" charset="0"/>
                  </a:rPr>
                  <a:t>θ</a:t>
                </a:r>
                <a:r>
                  <a:rPr kumimoji="1" lang="en-US" altLang="ja-JP" dirty="0">
                    <a:latin typeface="Times New Roman" panose="02020603050405020304" pitchFamily="18" charset="0"/>
                    <a:cs typeface="Times New Roman" panose="02020603050405020304" pitchFamily="18" charset="0"/>
                  </a:rPr>
                  <a:t>=</a:t>
                </a:r>
                <a:r>
                  <a:rPr lang="en-US" altLang="ja-JP" dirty="0">
                    <a:latin typeface="Times New Roman" panose="02020603050405020304" pitchFamily="18" charset="0"/>
                    <a:cs typeface="Times New Roman" panose="02020603050405020304" pitchFamily="18" charset="0"/>
                  </a:rPr>
                  <a:t>60</a:t>
                </a:r>
                <a:r>
                  <a:rPr kumimoji="1" lang="en-US" altLang="ja-JP" dirty="0">
                    <a:latin typeface="Times New Roman" panose="02020603050405020304" pitchFamily="18" charset="0"/>
                    <a:cs typeface="Times New Roman" panose="02020603050405020304" pitchFamily="18" charset="0"/>
                  </a:rPr>
                  <a:t>˚</a:t>
                </a:r>
                <a:endParaRPr kumimoji="1" lang="ja-JP" altLang="en-US" dirty="0">
                  <a:latin typeface="Times New Roman" panose="02020603050405020304" pitchFamily="18" charset="0"/>
                  <a:cs typeface="Times New Roman" panose="02020603050405020304" pitchFamily="18" charset="0"/>
                </a:endParaRPr>
              </a:p>
            </p:txBody>
          </p:sp>
        </p:grpSp>
        <p:sp>
          <p:nvSpPr>
            <p:cNvPr id="23" name="テキスト ボックス 22">
              <a:extLst>
                <a:ext uri="{FF2B5EF4-FFF2-40B4-BE49-F238E27FC236}">
                  <a16:creationId xmlns:a16="http://schemas.microsoft.com/office/drawing/2014/main" id="{689E7DB7-5E8B-EE71-7C2E-BF60BFB9534B}"/>
                </a:ext>
              </a:extLst>
            </p:cNvPr>
            <p:cNvSpPr txBox="1"/>
            <p:nvPr/>
          </p:nvSpPr>
          <p:spPr>
            <a:xfrm>
              <a:off x="4768594" y="5065154"/>
              <a:ext cx="4061637" cy="369332"/>
            </a:xfrm>
            <a:prstGeom prst="rect">
              <a:avLst/>
            </a:prstGeom>
            <a:noFill/>
          </p:spPr>
          <p:txBody>
            <a:bodyPr wrap="square" rtlCol="0">
              <a:spAutoFit/>
            </a:bodyPr>
            <a:lstStyle/>
            <a:p>
              <a:pPr algn="ctr"/>
              <a:r>
                <a:rPr kumimoji="1" lang="en-US" altLang="ja-JP" dirty="0">
                  <a:latin typeface="Times New Roman" panose="02020603050405020304" pitchFamily="18" charset="0"/>
                  <a:cs typeface="Times New Roman" panose="02020603050405020304" pitchFamily="18" charset="0"/>
                </a:rPr>
                <a:t>Energy [MeV]</a:t>
              </a:r>
              <a:endParaRPr kumimoji="1" lang="ja-JP" altLang="en-US" dirty="0">
                <a:latin typeface="Times New Roman" panose="02020603050405020304" pitchFamily="18" charset="0"/>
                <a:cs typeface="Times New Roman" panose="02020603050405020304" pitchFamily="18" charset="0"/>
              </a:endParaRPr>
            </a:p>
          </p:txBody>
        </p:sp>
      </p:grpSp>
      <p:sp>
        <p:nvSpPr>
          <p:cNvPr id="26" name="テキスト ボックス 25">
            <a:extLst>
              <a:ext uri="{FF2B5EF4-FFF2-40B4-BE49-F238E27FC236}">
                <a16:creationId xmlns:a16="http://schemas.microsoft.com/office/drawing/2014/main" id="{516B41A1-6ED2-59D4-C659-C20BB57A20FF}"/>
              </a:ext>
            </a:extLst>
          </p:cNvPr>
          <p:cNvSpPr txBox="1"/>
          <p:nvPr/>
        </p:nvSpPr>
        <p:spPr>
          <a:xfrm rot="16200000">
            <a:off x="-1193985" y="3139615"/>
            <a:ext cx="3173740" cy="373875"/>
          </a:xfrm>
          <a:prstGeom prst="rect">
            <a:avLst/>
          </a:prstGeom>
          <a:noFill/>
        </p:spPr>
        <p:txBody>
          <a:bodyPr wrap="square" rtlCol="0">
            <a:spAutoFit/>
          </a:bodyPr>
          <a:lstStyle/>
          <a:p>
            <a:pPr algn="ctr"/>
            <a:r>
              <a:rPr kumimoji="1" lang="en-US" altLang="ja-JP" dirty="0"/>
              <a:t>DDX [mb/</a:t>
            </a:r>
            <a:r>
              <a:rPr kumimoji="1" lang="en-US" altLang="ja-JP" dirty="0" err="1"/>
              <a:t>sr</a:t>
            </a:r>
            <a:r>
              <a:rPr kumimoji="1" lang="en-US" altLang="ja-JP" dirty="0"/>
              <a:t>/MeV]</a:t>
            </a:r>
            <a:endParaRPr kumimoji="1" lang="ja-JP" altLang="en-US" dirty="0"/>
          </a:p>
        </p:txBody>
      </p:sp>
    </p:spTree>
    <p:extLst>
      <p:ext uri="{BB962C8B-B14F-4D97-AF65-F5344CB8AC3E}">
        <p14:creationId xmlns:p14="http://schemas.microsoft.com/office/powerpoint/2010/main" val="2861480076"/>
      </p:ext>
    </p:extLst>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スライド番号プレースホルダー 1">
            <a:extLst>
              <a:ext uri="{FF2B5EF4-FFF2-40B4-BE49-F238E27FC236}">
                <a16:creationId xmlns:a16="http://schemas.microsoft.com/office/drawing/2014/main" id="{E1E7A897-ACA3-14C9-59F2-B9D3FB319DE5}"/>
              </a:ext>
            </a:extLst>
          </p:cNvPr>
          <p:cNvSpPr>
            <a:spLocks noGrp="1"/>
          </p:cNvSpPr>
          <p:nvPr>
            <p:ph type="sldNum" sz="quarter" idx="11"/>
          </p:nvPr>
        </p:nvSpPr>
        <p:spPr/>
        <p:txBody>
          <a:bodyPr/>
          <a:lstStyle/>
          <a:p>
            <a:fld id="{2211DAF9-AAB5-44DD-A5E4-C4C1DB5B2C1E}" type="slidenum">
              <a:rPr kumimoji="1" lang="ja-JP" altLang="en-US" smtClean="0"/>
              <a:t>19</a:t>
            </a:fld>
            <a:endParaRPr kumimoji="1" lang="ja-JP" altLang="en-US"/>
          </a:p>
        </p:txBody>
      </p:sp>
      <p:sp>
        <p:nvSpPr>
          <p:cNvPr id="3" name="テキスト ボックス 2">
            <a:extLst>
              <a:ext uri="{FF2B5EF4-FFF2-40B4-BE49-F238E27FC236}">
                <a16:creationId xmlns:a16="http://schemas.microsoft.com/office/drawing/2014/main" id="{59656B8F-1E1C-3A43-7591-65D5E80A6E8D}"/>
              </a:ext>
            </a:extLst>
          </p:cNvPr>
          <p:cNvSpPr txBox="1"/>
          <p:nvPr/>
        </p:nvSpPr>
        <p:spPr>
          <a:xfrm>
            <a:off x="460800" y="914400"/>
            <a:ext cx="7089168" cy="646331"/>
          </a:xfrm>
          <a:prstGeom prst="rect">
            <a:avLst/>
          </a:prstGeom>
          <a:noFill/>
        </p:spPr>
        <p:txBody>
          <a:bodyPr wrap="square" rtlCol="0">
            <a:spAutoFit/>
          </a:bodyPr>
          <a:lstStyle/>
          <a:p>
            <a:r>
              <a:rPr lang="ja-JP" altLang="en-US" sz="3600" dirty="0">
                <a:latin typeface="ＭＳ ゴシック" panose="020B0609070205080204" pitchFamily="49" charset="-128"/>
                <a:ea typeface="ＭＳ ゴシック" panose="020B0609070205080204" pitchFamily="49" charset="-128"/>
              </a:rPr>
              <a:t>基底状態</a:t>
            </a:r>
            <a:endParaRPr kumimoji="1" lang="ja-JP" altLang="en-US" sz="3600" dirty="0">
              <a:latin typeface="ＭＳ ゴシック" panose="020B0609070205080204" pitchFamily="49" charset="-128"/>
              <a:ea typeface="ＭＳ ゴシック" panose="020B0609070205080204" pitchFamily="49" charset="-128"/>
            </a:endParaRPr>
          </a:p>
        </p:txBody>
      </p:sp>
      <p:grpSp>
        <p:nvGrpSpPr>
          <p:cNvPr id="19" name="グループ化 18">
            <a:extLst>
              <a:ext uri="{FF2B5EF4-FFF2-40B4-BE49-F238E27FC236}">
                <a16:creationId xmlns:a16="http://schemas.microsoft.com/office/drawing/2014/main" id="{D1BBA584-9B3F-A9AB-E16F-F9493D52DA87}"/>
              </a:ext>
            </a:extLst>
          </p:cNvPr>
          <p:cNvGrpSpPr/>
          <p:nvPr/>
        </p:nvGrpSpPr>
        <p:grpSpPr>
          <a:xfrm>
            <a:off x="428873" y="1881325"/>
            <a:ext cx="5787598" cy="2607787"/>
            <a:chOff x="602568" y="1962204"/>
            <a:chExt cx="5787598" cy="2607787"/>
          </a:xfrm>
        </p:grpSpPr>
        <mc:AlternateContent xmlns:mc="http://schemas.openxmlformats.org/markup-compatibility/2006">
          <mc:Choice xmlns:a14="http://schemas.microsoft.com/office/drawing/2010/main" Requires="a14">
            <p:sp>
              <p:nvSpPr>
                <p:cNvPr id="5" name="テキスト ボックス 4">
                  <a:extLst>
                    <a:ext uri="{FF2B5EF4-FFF2-40B4-BE49-F238E27FC236}">
                      <a16:creationId xmlns:a16="http://schemas.microsoft.com/office/drawing/2014/main" id="{8011FB8B-ACEE-E969-515D-2A2050042BD9}"/>
                    </a:ext>
                  </a:extLst>
                </p:cNvPr>
                <p:cNvSpPr txBox="1"/>
                <p:nvPr/>
              </p:nvSpPr>
              <p:spPr>
                <a:xfrm>
                  <a:off x="1086321" y="2288194"/>
                  <a:ext cx="4577316" cy="1117998"/>
                </a:xfrm>
                <a:prstGeom prst="rect">
                  <a:avLst/>
                </a:prstGeom>
                <a:noFill/>
              </p:spPr>
              <p:txBody>
                <a:bodyPr wrap="square">
                  <a:spAutoFit/>
                </a:bodyPr>
                <a:lstStyle/>
                <a:p>
                  <a:pPr/>
                  <a14:m>
                    <m:oMathPara xmlns:m="http://schemas.openxmlformats.org/officeDocument/2006/math">
                      <m:oMathParaPr>
                        <m:jc m:val="centerGroup"/>
                      </m:oMathParaPr>
                      <m:oMath xmlns:m="http://schemas.openxmlformats.org/officeDocument/2006/math">
                        <m:sSub>
                          <m:sSubPr>
                            <m:ctrlPr>
                              <a:rPr lang="ja-JP" altLang="en-US" i="1" smtClean="0">
                                <a:solidFill>
                                  <a:srgbClr val="836967"/>
                                </a:solidFill>
                                <a:latin typeface="Cambria Math" panose="02040503050406030204" pitchFamily="18" charset="0"/>
                              </a:rPr>
                            </m:ctrlPr>
                          </m:sSubPr>
                          <m:e>
                            <m:r>
                              <a:rPr lang="ja-JP" altLang="en-US" i="1">
                                <a:latin typeface="Cambria Math" panose="02040503050406030204" pitchFamily="18" charset="0"/>
                              </a:rPr>
                              <m:t>𝜌</m:t>
                            </m:r>
                          </m:e>
                          <m:sub>
                            <m:r>
                              <a:rPr lang="ja-JP" altLang="en-US" i="1">
                                <a:latin typeface="Cambria Math" panose="02040503050406030204" pitchFamily="18" charset="0"/>
                              </a:rPr>
                              <m:t>𝐺</m:t>
                            </m:r>
                          </m:sub>
                        </m:sSub>
                        <m:d>
                          <m:dPr>
                            <m:ctrlPr>
                              <a:rPr lang="ja-JP" altLang="en-US" i="1">
                                <a:solidFill>
                                  <a:srgbClr val="836967"/>
                                </a:solidFill>
                                <a:latin typeface="Cambria Math" panose="02040503050406030204" pitchFamily="18" charset="0"/>
                              </a:rPr>
                            </m:ctrlPr>
                          </m:dPr>
                          <m:e>
                            <m:r>
                              <a:rPr lang="ja-JP" altLang="en-US" i="1">
                                <a:latin typeface="Cambria Math" panose="02040503050406030204" pitchFamily="18" charset="0"/>
                              </a:rPr>
                              <m:t>𝑟</m:t>
                            </m:r>
                          </m:e>
                        </m:d>
                        <m:r>
                          <a:rPr lang="ja-JP" altLang="en-US" i="0">
                            <a:latin typeface="Cambria Math" panose="02040503050406030204" pitchFamily="18" charset="0"/>
                          </a:rPr>
                          <m:t>=</m:t>
                        </m:r>
                        <m:d>
                          <m:dPr>
                            <m:begChr m:val="{"/>
                            <m:endChr m:val=""/>
                            <m:ctrlPr>
                              <a:rPr lang="ja-JP" altLang="en-US" i="1">
                                <a:solidFill>
                                  <a:srgbClr val="836967"/>
                                </a:solidFill>
                                <a:latin typeface="Cambria Math" panose="02040503050406030204" pitchFamily="18" charset="0"/>
                              </a:rPr>
                            </m:ctrlPr>
                          </m:dPr>
                          <m:e>
                            <m:eqArr>
                              <m:eqArrPr>
                                <m:ctrlPr>
                                  <a:rPr lang="ja-JP" altLang="en-US" i="1">
                                    <a:solidFill>
                                      <a:srgbClr val="836967"/>
                                    </a:solidFill>
                                    <a:latin typeface="Cambria Math" panose="02040503050406030204" pitchFamily="18" charset="0"/>
                                  </a:rPr>
                                </m:ctrlPr>
                              </m:eqArrPr>
                              <m:e>
                                <m:r>
                                  <a:rPr lang="ja-JP" altLang="en-US" i="0">
                                    <a:latin typeface="Cambria Math" panose="02040503050406030204" pitchFamily="18" charset="0"/>
                                  </a:rPr>
                                  <m:t>&amp;</m:t>
                                </m:r>
                                <m:sSup>
                                  <m:sSupPr>
                                    <m:ctrlPr>
                                      <a:rPr lang="ja-JP" altLang="en-US" i="1">
                                        <a:solidFill>
                                          <a:srgbClr val="836967"/>
                                        </a:solidFill>
                                        <a:latin typeface="Cambria Math" panose="02040503050406030204" pitchFamily="18" charset="0"/>
                                      </a:rPr>
                                    </m:ctrlPr>
                                  </m:sSupPr>
                                  <m:e>
                                    <m:d>
                                      <m:dPr>
                                        <m:ctrlPr>
                                          <a:rPr lang="ja-JP" altLang="en-US" i="1">
                                            <a:solidFill>
                                              <a:srgbClr val="836967"/>
                                            </a:solidFill>
                                            <a:latin typeface="Cambria Math" panose="02040503050406030204" pitchFamily="18" charset="0"/>
                                          </a:rPr>
                                        </m:ctrlPr>
                                      </m:dPr>
                                      <m:e>
                                        <m:f>
                                          <m:fPr>
                                            <m:ctrlPr>
                                              <a:rPr lang="ja-JP" altLang="en-US" i="1">
                                                <a:solidFill>
                                                  <a:srgbClr val="836967"/>
                                                </a:solidFill>
                                                <a:latin typeface="Cambria Math" panose="02040503050406030204" pitchFamily="18" charset="0"/>
                                              </a:rPr>
                                            </m:ctrlPr>
                                          </m:fPr>
                                          <m:num>
                                            <m:r>
                                              <a:rPr lang="ja-JP" altLang="en-US" i="1">
                                                <a:latin typeface="Cambria Math" panose="02040503050406030204" pitchFamily="18" charset="0"/>
                                              </a:rPr>
                                              <m:t>𝑅</m:t>
                                            </m:r>
                                          </m:num>
                                          <m:den>
                                            <m:r>
                                              <a:rPr lang="ja-JP" altLang="en-US" i="1">
                                                <a:latin typeface="Cambria Math" panose="02040503050406030204" pitchFamily="18" charset="0"/>
                                              </a:rPr>
                                              <m:t>𝜋</m:t>
                                            </m:r>
                                          </m:den>
                                        </m:f>
                                      </m:e>
                                    </m:d>
                                  </m:e>
                                  <m:sup>
                                    <m:r>
                                      <a:rPr lang="ja-JP" altLang="en-US" i="0">
                                        <a:latin typeface="Cambria Math" panose="02040503050406030204" pitchFamily="18" charset="0"/>
                                      </a:rPr>
                                      <m:t>3</m:t>
                                    </m:r>
                                  </m:sup>
                                </m:sSup>
                                <m:r>
                                  <a:rPr lang="ja-JP" altLang="en-US" i="1">
                                    <a:latin typeface="Cambria Math" panose="02040503050406030204" pitchFamily="18" charset="0"/>
                                  </a:rPr>
                                  <m:t>𝑒𝑥𝑝</m:t>
                                </m:r>
                                <m:d>
                                  <m:dPr>
                                    <m:ctrlPr>
                                      <a:rPr lang="ja-JP" altLang="en-US" i="1">
                                        <a:solidFill>
                                          <a:srgbClr val="836967"/>
                                        </a:solidFill>
                                        <a:latin typeface="Cambria Math" panose="02040503050406030204" pitchFamily="18" charset="0"/>
                                      </a:rPr>
                                    </m:ctrlPr>
                                  </m:dPr>
                                  <m:e>
                                    <m:f>
                                      <m:fPr>
                                        <m:ctrlPr>
                                          <a:rPr lang="ja-JP" altLang="en-US" i="1">
                                            <a:solidFill>
                                              <a:srgbClr val="836967"/>
                                            </a:solidFill>
                                            <a:latin typeface="Cambria Math" panose="02040503050406030204" pitchFamily="18" charset="0"/>
                                          </a:rPr>
                                        </m:ctrlPr>
                                      </m:fPr>
                                      <m:num>
                                        <m:r>
                                          <a:rPr lang="ja-JP" altLang="en-US" i="0">
                                            <a:latin typeface="Cambria Math" panose="02040503050406030204" pitchFamily="18" charset="0"/>
                                          </a:rPr>
                                          <m:t>−</m:t>
                                        </m:r>
                                        <m:sSup>
                                          <m:sSupPr>
                                            <m:ctrlPr>
                                              <a:rPr lang="ja-JP" altLang="en-US" i="1">
                                                <a:solidFill>
                                                  <a:srgbClr val="836967"/>
                                                </a:solidFill>
                                                <a:latin typeface="Cambria Math" panose="02040503050406030204" pitchFamily="18" charset="0"/>
                                              </a:rPr>
                                            </m:ctrlPr>
                                          </m:sSupPr>
                                          <m:e>
                                            <m:r>
                                              <a:rPr lang="ja-JP" altLang="en-US" i="1">
                                                <a:latin typeface="Cambria Math" panose="02040503050406030204" pitchFamily="18" charset="0"/>
                                              </a:rPr>
                                              <m:t>𝑟</m:t>
                                            </m:r>
                                          </m:e>
                                          <m:sup>
                                            <m:r>
                                              <a:rPr lang="ja-JP" altLang="en-US" i="0">
                                                <a:latin typeface="Cambria Math" panose="02040503050406030204" pitchFamily="18" charset="0"/>
                                              </a:rPr>
                                              <m:t>2</m:t>
                                            </m:r>
                                          </m:sup>
                                        </m:sSup>
                                      </m:num>
                                      <m:den>
                                        <m:sSup>
                                          <m:sSupPr>
                                            <m:ctrlPr>
                                              <a:rPr lang="ja-JP" altLang="en-US" i="1">
                                                <a:solidFill>
                                                  <a:srgbClr val="836967"/>
                                                </a:solidFill>
                                                <a:latin typeface="Cambria Math" panose="02040503050406030204" pitchFamily="18" charset="0"/>
                                              </a:rPr>
                                            </m:ctrlPr>
                                          </m:sSupPr>
                                          <m:e>
                                            <m:r>
                                              <a:rPr lang="ja-JP" altLang="en-US" i="1">
                                                <a:latin typeface="Cambria Math" panose="02040503050406030204" pitchFamily="18" charset="0"/>
                                              </a:rPr>
                                              <m:t>𝑅</m:t>
                                            </m:r>
                                          </m:e>
                                          <m:sup>
                                            <m:r>
                                              <a:rPr lang="ja-JP" altLang="en-US" i="0">
                                                <a:latin typeface="Cambria Math" panose="02040503050406030204" pitchFamily="18" charset="0"/>
                                              </a:rPr>
                                              <m:t>2</m:t>
                                            </m:r>
                                          </m:sup>
                                        </m:sSup>
                                      </m:den>
                                    </m:f>
                                  </m:e>
                                </m:d>
                                <m:r>
                                  <a:rPr lang="ja-JP" altLang="en-US" i="0">
                                    <a:latin typeface="Cambria Math" panose="02040503050406030204" pitchFamily="18" charset="0"/>
                                  </a:rPr>
                                  <m:t>         </m:t>
                                </m:r>
                                <m:d>
                                  <m:dPr>
                                    <m:ctrlPr>
                                      <a:rPr lang="ja-JP" altLang="en-US" i="1">
                                        <a:solidFill>
                                          <a:srgbClr val="836967"/>
                                        </a:solidFill>
                                        <a:latin typeface="Cambria Math" panose="02040503050406030204" pitchFamily="18" charset="0"/>
                                      </a:rPr>
                                    </m:ctrlPr>
                                  </m:dPr>
                                  <m:e>
                                    <m:r>
                                      <a:rPr lang="ja-JP" altLang="en-US" i="1">
                                        <a:latin typeface="Cambria Math" panose="02040503050406030204" pitchFamily="18" charset="0"/>
                                      </a:rPr>
                                      <m:t>𝑟</m:t>
                                    </m:r>
                                    <m:r>
                                      <a:rPr lang="ja-JP" altLang="en-US" i="0">
                                        <a:latin typeface="Cambria Math" panose="02040503050406030204" pitchFamily="18" charset="0"/>
                                      </a:rPr>
                                      <m:t>≤</m:t>
                                    </m:r>
                                    <m:sSub>
                                      <m:sSubPr>
                                        <m:ctrlPr>
                                          <a:rPr lang="ja-JP" altLang="en-US" i="1">
                                            <a:solidFill>
                                              <a:srgbClr val="836967"/>
                                            </a:solidFill>
                                            <a:latin typeface="Cambria Math" panose="02040503050406030204" pitchFamily="18" charset="0"/>
                                          </a:rPr>
                                        </m:ctrlPr>
                                      </m:sSubPr>
                                      <m:e>
                                        <m:r>
                                          <a:rPr lang="ja-JP" altLang="en-US" i="1">
                                            <a:latin typeface="Cambria Math" panose="02040503050406030204" pitchFamily="18" charset="0"/>
                                          </a:rPr>
                                          <m:t>𝑅</m:t>
                                        </m:r>
                                      </m:e>
                                      <m:sub>
                                        <m:r>
                                          <a:rPr lang="ja-JP" altLang="en-US" i="1">
                                            <a:latin typeface="Cambria Math" panose="02040503050406030204" pitchFamily="18" charset="0"/>
                                          </a:rPr>
                                          <m:t>𝑚𝑎𝑥</m:t>
                                        </m:r>
                                      </m:sub>
                                    </m:sSub>
                                  </m:e>
                                </m:d>
                              </m:e>
                              <m:e>
                                <m:r>
                                  <a:rPr lang="ja-JP" altLang="en-US" i="0">
                                    <a:latin typeface="Cambria Math" panose="02040503050406030204" pitchFamily="18" charset="0"/>
                                  </a:rPr>
                                  <m:t>&amp;0          </m:t>
                                </m:r>
                                <m:d>
                                  <m:dPr>
                                    <m:ctrlPr>
                                      <a:rPr lang="ja-JP" altLang="en-US" i="1">
                                        <a:solidFill>
                                          <a:srgbClr val="836967"/>
                                        </a:solidFill>
                                        <a:latin typeface="Cambria Math" panose="02040503050406030204" pitchFamily="18" charset="0"/>
                                      </a:rPr>
                                    </m:ctrlPr>
                                  </m:dPr>
                                  <m:e>
                                    <m:r>
                                      <a:rPr lang="ja-JP" altLang="en-US" i="1">
                                        <a:latin typeface="Cambria Math" panose="02040503050406030204" pitchFamily="18" charset="0"/>
                                      </a:rPr>
                                      <m:t>𝑟</m:t>
                                    </m:r>
                                    <m:r>
                                      <a:rPr lang="ja-JP" altLang="en-US" i="0">
                                        <a:latin typeface="Cambria Math" panose="02040503050406030204" pitchFamily="18" charset="0"/>
                                      </a:rPr>
                                      <m:t>&gt;</m:t>
                                    </m:r>
                                    <m:sSub>
                                      <m:sSubPr>
                                        <m:ctrlPr>
                                          <a:rPr lang="ja-JP" altLang="en-US" i="1">
                                            <a:solidFill>
                                              <a:srgbClr val="836967"/>
                                            </a:solidFill>
                                            <a:latin typeface="Cambria Math" panose="02040503050406030204" pitchFamily="18" charset="0"/>
                                          </a:rPr>
                                        </m:ctrlPr>
                                      </m:sSubPr>
                                      <m:e>
                                        <m:r>
                                          <a:rPr lang="ja-JP" altLang="en-US" i="1">
                                            <a:latin typeface="Cambria Math" panose="02040503050406030204" pitchFamily="18" charset="0"/>
                                          </a:rPr>
                                          <m:t>𝑅</m:t>
                                        </m:r>
                                      </m:e>
                                      <m:sub>
                                        <m:r>
                                          <a:rPr lang="ja-JP" altLang="en-US" i="1">
                                            <a:latin typeface="Cambria Math" panose="02040503050406030204" pitchFamily="18" charset="0"/>
                                          </a:rPr>
                                          <m:t>𝑚𝑎𝑥</m:t>
                                        </m:r>
                                      </m:sub>
                                    </m:sSub>
                                  </m:e>
                                </m:d>
                              </m:e>
                            </m:eqArr>
                          </m:e>
                        </m:d>
                      </m:oMath>
                    </m:oMathPara>
                  </a14:m>
                  <a:endParaRPr lang="ja-JP" altLang="en-US" dirty="0"/>
                </a:p>
              </p:txBody>
            </p:sp>
          </mc:Choice>
          <mc:Fallback>
            <p:sp>
              <p:nvSpPr>
                <p:cNvPr id="5" name="テキスト ボックス 4">
                  <a:extLst>
                    <a:ext uri="{FF2B5EF4-FFF2-40B4-BE49-F238E27FC236}">
                      <a16:creationId xmlns:a16="http://schemas.microsoft.com/office/drawing/2014/main" id="{8011FB8B-ACEE-E969-515D-2A2050042BD9}"/>
                    </a:ext>
                  </a:extLst>
                </p:cNvPr>
                <p:cNvSpPr txBox="1">
                  <a:spLocks noRot="1" noChangeAspect="1" noMove="1" noResize="1" noEditPoints="1" noAdjustHandles="1" noChangeArrowheads="1" noChangeShapeType="1" noTextEdit="1"/>
                </p:cNvSpPr>
                <p:nvPr/>
              </p:nvSpPr>
              <p:spPr>
                <a:xfrm>
                  <a:off x="1086321" y="2288194"/>
                  <a:ext cx="4577316" cy="1117998"/>
                </a:xfrm>
                <a:prstGeom prst="rect">
                  <a:avLst/>
                </a:prstGeom>
                <a:blipFill>
                  <a:blip r:embed="rId2"/>
                  <a:stretch>
                    <a:fillRect/>
                  </a:stretch>
                </a:blipFill>
              </p:spPr>
              <p:txBody>
                <a:bodyPr/>
                <a:lstStyle/>
                <a:p>
                  <a:r>
                    <a:rPr lang="ja-JP" altLang="en-US">
                      <a:noFill/>
                    </a:rPr>
                    <a:t> </a:t>
                  </a:r>
                </a:p>
              </p:txBody>
            </p:sp>
          </mc:Fallback>
        </mc:AlternateContent>
        <mc:AlternateContent xmlns:mc="http://schemas.openxmlformats.org/markup-compatibility/2006">
          <mc:Choice xmlns:a14="http://schemas.microsoft.com/office/drawing/2010/main" Requires="a14">
            <p:sp>
              <p:nvSpPr>
                <p:cNvPr id="7" name="テキスト ボックス 6">
                  <a:extLst>
                    <a:ext uri="{FF2B5EF4-FFF2-40B4-BE49-F238E27FC236}">
                      <a16:creationId xmlns:a16="http://schemas.microsoft.com/office/drawing/2014/main" id="{E48F12AE-03F8-FEF4-103D-5C674CC245C4}"/>
                    </a:ext>
                  </a:extLst>
                </p:cNvPr>
                <p:cNvSpPr txBox="1"/>
                <p:nvPr/>
              </p:nvSpPr>
              <p:spPr>
                <a:xfrm>
                  <a:off x="853261" y="3451993"/>
                  <a:ext cx="5536905" cy="1117998"/>
                </a:xfrm>
                <a:prstGeom prst="rect">
                  <a:avLst/>
                </a:prstGeom>
                <a:noFill/>
              </p:spPr>
              <p:txBody>
                <a:bodyPr wrap="square">
                  <a:spAutoFit/>
                </a:bodyPr>
                <a:lstStyle/>
                <a:p>
                  <a:pPr/>
                  <a14:m>
                    <m:oMathPara xmlns:m="http://schemas.openxmlformats.org/officeDocument/2006/math">
                      <m:oMathParaPr>
                        <m:jc m:val="centerGroup"/>
                      </m:oMathParaPr>
                      <m:oMath xmlns:m="http://schemas.openxmlformats.org/officeDocument/2006/math">
                        <m:sSub>
                          <m:sSubPr>
                            <m:ctrlPr>
                              <a:rPr lang="ja-JP" altLang="en-US" i="1" smtClean="0">
                                <a:solidFill>
                                  <a:srgbClr val="836967"/>
                                </a:solidFill>
                                <a:latin typeface="Cambria Math" panose="02040503050406030204" pitchFamily="18" charset="0"/>
                              </a:rPr>
                            </m:ctrlPr>
                          </m:sSubPr>
                          <m:e>
                            <m:r>
                              <a:rPr lang="ja-JP" altLang="en-US" i="1">
                                <a:latin typeface="Cambria Math" panose="02040503050406030204" pitchFamily="18" charset="0"/>
                              </a:rPr>
                              <m:t>𝜌</m:t>
                            </m:r>
                          </m:e>
                          <m:sub>
                            <m:r>
                              <a:rPr lang="ja-JP" altLang="en-US" i="1">
                                <a:latin typeface="Cambria Math" panose="02040503050406030204" pitchFamily="18" charset="0"/>
                              </a:rPr>
                              <m:t>𝐺</m:t>
                            </m:r>
                            <m:r>
                              <a:rPr lang="ja-JP" altLang="en-US" i="0">
                                <a:latin typeface="Cambria Math" panose="02040503050406030204" pitchFamily="18" charset="0"/>
                              </a:rPr>
                              <m:t>,</m:t>
                            </m:r>
                            <m:r>
                              <a:rPr lang="ja-JP" altLang="en-US" i="1">
                                <a:latin typeface="Cambria Math" panose="02040503050406030204" pitchFamily="18" charset="0"/>
                              </a:rPr>
                              <m:t>𝐹</m:t>
                            </m:r>
                          </m:sub>
                        </m:sSub>
                        <m:d>
                          <m:dPr>
                            <m:ctrlPr>
                              <a:rPr lang="ja-JP" altLang="en-US" i="1">
                                <a:solidFill>
                                  <a:srgbClr val="836967"/>
                                </a:solidFill>
                                <a:latin typeface="Cambria Math" panose="02040503050406030204" pitchFamily="18" charset="0"/>
                              </a:rPr>
                            </m:ctrlPr>
                          </m:dPr>
                          <m:e>
                            <m:r>
                              <a:rPr lang="ja-JP" altLang="en-US" i="1">
                                <a:latin typeface="Cambria Math" panose="02040503050406030204" pitchFamily="18" charset="0"/>
                              </a:rPr>
                              <m:t>𝑝</m:t>
                            </m:r>
                          </m:e>
                        </m:d>
                        <m:r>
                          <a:rPr lang="ja-JP" altLang="en-US" i="0">
                            <a:latin typeface="Cambria Math" panose="02040503050406030204" pitchFamily="18" charset="0"/>
                          </a:rPr>
                          <m:t>=</m:t>
                        </m:r>
                        <m:d>
                          <m:dPr>
                            <m:begChr m:val="{"/>
                            <m:endChr m:val=""/>
                            <m:ctrlPr>
                              <a:rPr lang="ja-JP" altLang="en-US" i="1">
                                <a:solidFill>
                                  <a:srgbClr val="836967"/>
                                </a:solidFill>
                                <a:latin typeface="Cambria Math" panose="02040503050406030204" pitchFamily="18" charset="0"/>
                              </a:rPr>
                            </m:ctrlPr>
                          </m:dPr>
                          <m:e>
                            <m:eqArr>
                              <m:eqArrPr>
                                <m:ctrlPr>
                                  <a:rPr lang="ja-JP" altLang="en-US" i="1">
                                    <a:solidFill>
                                      <a:srgbClr val="836967"/>
                                    </a:solidFill>
                                    <a:latin typeface="Cambria Math" panose="02040503050406030204" pitchFamily="18" charset="0"/>
                                  </a:rPr>
                                </m:ctrlPr>
                              </m:eqArrPr>
                              <m:e>
                                <m:r>
                                  <a:rPr lang="ja-JP" altLang="en-US" i="0">
                                    <a:latin typeface="Cambria Math" panose="02040503050406030204" pitchFamily="18" charset="0"/>
                                  </a:rPr>
                                  <m:t>&amp;</m:t>
                                </m:r>
                                <m:sSup>
                                  <m:sSupPr>
                                    <m:ctrlPr>
                                      <a:rPr lang="ja-JP" altLang="en-US" i="1">
                                        <a:solidFill>
                                          <a:srgbClr val="836967"/>
                                        </a:solidFill>
                                        <a:latin typeface="Cambria Math" panose="02040503050406030204" pitchFamily="18" charset="0"/>
                                      </a:rPr>
                                    </m:ctrlPr>
                                  </m:sSupPr>
                                  <m:e>
                                    <m:d>
                                      <m:dPr>
                                        <m:ctrlPr>
                                          <a:rPr lang="ja-JP" altLang="en-US" i="1">
                                            <a:solidFill>
                                              <a:srgbClr val="836967"/>
                                            </a:solidFill>
                                            <a:latin typeface="Cambria Math" panose="02040503050406030204" pitchFamily="18" charset="0"/>
                                          </a:rPr>
                                        </m:ctrlPr>
                                      </m:dPr>
                                      <m:e>
                                        <m:f>
                                          <m:fPr>
                                            <m:ctrlPr>
                                              <a:rPr lang="ja-JP" altLang="en-US" i="1">
                                                <a:solidFill>
                                                  <a:srgbClr val="836967"/>
                                                </a:solidFill>
                                                <a:latin typeface="Cambria Math" panose="02040503050406030204" pitchFamily="18" charset="0"/>
                                              </a:rPr>
                                            </m:ctrlPr>
                                          </m:fPr>
                                          <m:num>
                                            <m:r>
                                              <a:rPr lang="ja-JP" altLang="en-US" i="0">
                                                <a:latin typeface="Cambria Math" panose="02040503050406030204" pitchFamily="18" charset="0"/>
                                              </a:rPr>
                                              <m:t>ℏ</m:t>
                                            </m:r>
                                          </m:num>
                                          <m:den>
                                            <m:r>
                                              <a:rPr lang="ja-JP" altLang="en-US" i="1">
                                                <a:latin typeface="Cambria Math" panose="02040503050406030204" pitchFamily="18" charset="0"/>
                                              </a:rPr>
                                              <m:t>𝜋</m:t>
                                            </m:r>
                                            <m:r>
                                              <a:rPr lang="ja-JP" altLang="en-US" i="1">
                                                <a:latin typeface="Cambria Math" panose="02040503050406030204" pitchFamily="18" charset="0"/>
                                              </a:rPr>
                                              <m:t>𝑅</m:t>
                                            </m:r>
                                          </m:den>
                                        </m:f>
                                      </m:e>
                                    </m:d>
                                  </m:e>
                                  <m:sup>
                                    <m:r>
                                      <a:rPr lang="ja-JP" altLang="en-US" i="0">
                                        <a:latin typeface="Cambria Math" panose="02040503050406030204" pitchFamily="18" charset="0"/>
                                      </a:rPr>
                                      <m:t>3</m:t>
                                    </m:r>
                                  </m:sup>
                                </m:sSup>
                                <m:r>
                                  <a:rPr lang="ja-JP" altLang="en-US" i="1">
                                    <a:latin typeface="Cambria Math" panose="02040503050406030204" pitchFamily="18" charset="0"/>
                                  </a:rPr>
                                  <m:t>𝑒𝑥𝑝</m:t>
                                </m:r>
                                <m:d>
                                  <m:dPr>
                                    <m:ctrlPr>
                                      <a:rPr lang="ja-JP" altLang="en-US" i="1">
                                        <a:solidFill>
                                          <a:srgbClr val="836967"/>
                                        </a:solidFill>
                                        <a:latin typeface="Cambria Math" panose="02040503050406030204" pitchFamily="18" charset="0"/>
                                      </a:rPr>
                                    </m:ctrlPr>
                                  </m:dPr>
                                  <m:e>
                                    <m:f>
                                      <m:fPr>
                                        <m:ctrlPr>
                                          <a:rPr lang="ja-JP" altLang="en-US" i="1">
                                            <a:solidFill>
                                              <a:srgbClr val="836967"/>
                                            </a:solidFill>
                                            <a:latin typeface="Cambria Math" panose="02040503050406030204" pitchFamily="18" charset="0"/>
                                          </a:rPr>
                                        </m:ctrlPr>
                                      </m:fPr>
                                      <m:num>
                                        <m:r>
                                          <a:rPr lang="ja-JP" altLang="en-US" i="0">
                                            <a:latin typeface="Cambria Math" panose="02040503050406030204" pitchFamily="18" charset="0"/>
                                          </a:rPr>
                                          <m:t>−</m:t>
                                        </m:r>
                                        <m:sSup>
                                          <m:sSupPr>
                                            <m:ctrlPr>
                                              <a:rPr lang="ja-JP" altLang="en-US" i="1">
                                                <a:solidFill>
                                                  <a:srgbClr val="836967"/>
                                                </a:solidFill>
                                                <a:latin typeface="Cambria Math" panose="02040503050406030204" pitchFamily="18" charset="0"/>
                                              </a:rPr>
                                            </m:ctrlPr>
                                          </m:sSupPr>
                                          <m:e>
                                            <m:sSup>
                                              <m:sSupPr>
                                                <m:ctrlPr>
                                                  <a:rPr lang="ja-JP" altLang="en-US" i="1">
                                                    <a:solidFill>
                                                      <a:srgbClr val="836967"/>
                                                    </a:solidFill>
                                                    <a:latin typeface="Cambria Math" panose="02040503050406030204" pitchFamily="18" charset="0"/>
                                                  </a:rPr>
                                                </m:ctrlPr>
                                              </m:sSupPr>
                                              <m:e>
                                                <m:r>
                                                  <a:rPr lang="ja-JP" altLang="en-US" i="1">
                                                    <a:latin typeface="Cambria Math" panose="02040503050406030204" pitchFamily="18" charset="0"/>
                                                  </a:rPr>
                                                  <m:t>𝑅</m:t>
                                                </m:r>
                                              </m:e>
                                              <m:sup>
                                                <m:r>
                                                  <a:rPr lang="ja-JP" altLang="en-US" i="0">
                                                    <a:latin typeface="Cambria Math" panose="02040503050406030204" pitchFamily="18" charset="0"/>
                                                  </a:rPr>
                                                  <m:t>2</m:t>
                                                </m:r>
                                              </m:sup>
                                            </m:sSup>
                                            <m:r>
                                              <a:rPr lang="ja-JP" altLang="en-US" i="1">
                                                <a:latin typeface="Cambria Math" panose="02040503050406030204" pitchFamily="18" charset="0"/>
                                              </a:rPr>
                                              <m:t>𝑝</m:t>
                                            </m:r>
                                          </m:e>
                                          <m:sup>
                                            <m:r>
                                              <a:rPr lang="ja-JP" altLang="en-US" i="0">
                                                <a:latin typeface="Cambria Math" panose="02040503050406030204" pitchFamily="18" charset="0"/>
                                              </a:rPr>
                                              <m:t>2</m:t>
                                            </m:r>
                                          </m:sup>
                                        </m:sSup>
                                      </m:num>
                                      <m:den>
                                        <m:sSup>
                                          <m:sSupPr>
                                            <m:ctrlPr>
                                              <a:rPr lang="ja-JP" altLang="en-US" i="1">
                                                <a:solidFill>
                                                  <a:srgbClr val="836967"/>
                                                </a:solidFill>
                                                <a:latin typeface="Cambria Math" panose="02040503050406030204" pitchFamily="18" charset="0"/>
                                              </a:rPr>
                                            </m:ctrlPr>
                                          </m:sSupPr>
                                          <m:e>
                                            <m:r>
                                              <a:rPr lang="ja-JP" altLang="en-US" i="0">
                                                <a:latin typeface="Cambria Math" panose="02040503050406030204" pitchFamily="18" charset="0"/>
                                              </a:rPr>
                                              <m:t>ℏ</m:t>
                                            </m:r>
                                          </m:e>
                                          <m:sup>
                                            <m:r>
                                              <a:rPr lang="ja-JP" altLang="en-US" i="0">
                                                <a:latin typeface="Cambria Math" panose="02040503050406030204" pitchFamily="18" charset="0"/>
                                              </a:rPr>
                                              <m:t>2</m:t>
                                            </m:r>
                                          </m:sup>
                                        </m:sSup>
                                      </m:den>
                                    </m:f>
                                  </m:e>
                                </m:d>
                                <m:r>
                                  <a:rPr lang="ja-JP" altLang="en-US" i="0">
                                    <a:latin typeface="Cambria Math" panose="02040503050406030204" pitchFamily="18" charset="0"/>
                                  </a:rPr>
                                  <m:t>         </m:t>
                                </m:r>
                                <m:d>
                                  <m:dPr>
                                    <m:ctrlPr>
                                      <a:rPr lang="ja-JP" altLang="en-US" i="1">
                                        <a:solidFill>
                                          <a:srgbClr val="836967"/>
                                        </a:solidFill>
                                        <a:latin typeface="Cambria Math" panose="02040503050406030204" pitchFamily="18" charset="0"/>
                                      </a:rPr>
                                    </m:ctrlPr>
                                  </m:dPr>
                                  <m:e>
                                    <m:r>
                                      <a:rPr lang="ja-JP" altLang="en-US" i="1">
                                        <a:latin typeface="Cambria Math" panose="02040503050406030204" pitchFamily="18" charset="0"/>
                                      </a:rPr>
                                      <m:t>𝑝</m:t>
                                    </m:r>
                                    <m:r>
                                      <a:rPr lang="ja-JP" altLang="en-US" i="0">
                                        <a:latin typeface="Cambria Math" panose="02040503050406030204" pitchFamily="18" charset="0"/>
                                      </a:rPr>
                                      <m:t>≤</m:t>
                                    </m:r>
                                    <m:sSub>
                                      <m:sSubPr>
                                        <m:ctrlPr>
                                          <a:rPr lang="ja-JP" altLang="en-US" i="1">
                                            <a:solidFill>
                                              <a:srgbClr val="836967"/>
                                            </a:solidFill>
                                            <a:latin typeface="Cambria Math" panose="02040503050406030204" pitchFamily="18" charset="0"/>
                                          </a:rPr>
                                        </m:ctrlPr>
                                      </m:sSubPr>
                                      <m:e>
                                        <m:r>
                                          <a:rPr lang="ja-JP" altLang="en-US" i="1">
                                            <a:latin typeface="Cambria Math" panose="02040503050406030204" pitchFamily="18" charset="0"/>
                                          </a:rPr>
                                          <m:t>𝑃</m:t>
                                        </m:r>
                                      </m:e>
                                      <m:sub>
                                        <m:r>
                                          <a:rPr lang="ja-JP" altLang="en-US" i="1">
                                            <a:latin typeface="Cambria Math" panose="02040503050406030204" pitchFamily="18" charset="0"/>
                                          </a:rPr>
                                          <m:t>𝑚𝑎𝑥</m:t>
                                        </m:r>
                                      </m:sub>
                                    </m:sSub>
                                  </m:e>
                                </m:d>
                              </m:e>
                              <m:e>
                                <m:r>
                                  <a:rPr lang="ja-JP" altLang="en-US" i="0">
                                    <a:latin typeface="Cambria Math" panose="02040503050406030204" pitchFamily="18" charset="0"/>
                                  </a:rPr>
                                  <m:t>&amp;0          </m:t>
                                </m:r>
                                <m:d>
                                  <m:dPr>
                                    <m:ctrlPr>
                                      <a:rPr lang="ja-JP" altLang="en-US" i="1">
                                        <a:solidFill>
                                          <a:srgbClr val="836967"/>
                                        </a:solidFill>
                                        <a:latin typeface="Cambria Math" panose="02040503050406030204" pitchFamily="18" charset="0"/>
                                      </a:rPr>
                                    </m:ctrlPr>
                                  </m:dPr>
                                  <m:e>
                                    <m:r>
                                      <a:rPr lang="ja-JP" altLang="en-US" i="1">
                                        <a:latin typeface="Cambria Math" panose="02040503050406030204" pitchFamily="18" charset="0"/>
                                      </a:rPr>
                                      <m:t>𝑝</m:t>
                                    </m:r>
                                    <m:r>
                                      <a:rPr lang="ja-JP" altLang="en-US" i="0">
                                        <a:latin typeface="Cambria Math" panose="02040503050406030204" pitchFamily="18" charset="0"/>
                                      </a:rPr>
                                      <m:t>&gt;</m:t>
                                    </m:r>
                                    <m:sSub>
                                      <m:sSubPr>
                                        <m:ctrlPr>
                                          <a:rPr lang="ja-JP" altLang="en-US" i="1">
                                            <a:solidFill>
                                              <a:srgbClr val="836967"/>
                                            </a:solidFill>
                                            <a:latin typeface="Cambria Math" panose="02040503050406030204" pitchFamily="18" charset="0"/>
                                          </a:rPr>
                                        </m:ctrlPr>
                                      </m:sSubPr>
                                      <m:e>
                                        <m:r>
                                          <a:rPr lang="ja-JP" altLang="en-US" i="1">
                                            <a:latin typeface="Cambria Math" panose="02040503050406030204" pitchFamily="18" charset="0"/>
                                          </a:rPr>
                                          <m:t>𝑃</m:t>
                                        </m:r>
                                      </m:e>
                                      <m:sub>
                                        <m:r>
                                          <a:rPr lang="ja-JP" altLang="en-US" i="1">
                                            <a:latin typeface="Cambria Math" panose="02040503050406030204" pitchFamily="18" charset="0"/>
                                          </a:rPr>
                                          <m:t>𝑚𝑎𝑥</m:t>
                                        </m:r>
                                      </m:sub>
                                    </m:sSub>
                                  </m:e>
                                </m:d>
                              </m:e>
                            </m:eqArr>
                          </m:e>
                        </m:d>
                      </m:oMath>
                    </m:oMathPara>
                  </a14:m>
                  <a:endParaRPr lang="ja-JP" altLang="en-US" dirty="0"/>
                </a:p>
              </p:txBody>
            </p:sp>
          </mc:Choice>
          <mc:Fallback>
            <p:sp>
              <p:nvSpPr>
                <p:cNvPr id="7" name="テキスト ボックス 6">
                  <a:extLst>
                    <a:ext uri="{FF2B5EF4-FFF2-40B4-BE49-F238E27FC236}">
                      <a16:creationId xmlns:a16="http://schemas.microsoft.com/office/drawing/2014/main" id="{E48F12AE-03F8-FEF4-103D-5C674CC245C4}"/>
                    </a:ext>
                  </a:extLst>
                </p:cNvPr>
                <p:cNvSpPr txBox="1">
                  <a:spLocks noRot="1" noChangeAspect="1" noMove="1" noResize="1" noEditPoints="1" noAdjustHandles="1" noChangeArrowheads="1" noChangeShapeType="1" noTextEdit="1"/>
                </p:cNvSpPr>
                <p:nvPr/>
              </p:nvSpPr>
              <p:spPr>
                <a:xfrm>
                  <a:off x="853261" y="3451993"/>
                  <a:ext cx="5536905" cy="1117998"/>
                </a:xfrm>
                <a:prstGeom prst="rect">
                  <a:avLst/>
                </a:prstGeom>
                <a:blipFill>
                  <a:blip r:embed="rId3"/>
                  <a:stretch>
                    <a:fillRect/>
                  </a:stretch>
                </a:blipFill>
              </p:spPr>
              <p:txBody>
                <a:bodyPr/>
                <a:lstStyle/>
                <a:p>
                  <a:r>
                    <a:rPr lang="ja-JP" altLang="en-US">
                      <a:noFill/>
                    </a:rPr>
                    <a:t> </a:t>
                  </a:r>
                </a:p>
              </p:txBody>
            </p:sp>
          </mc:Fallback>
        </mc:AlternateContent>
        <p:sp>
          <p:nvSpPr>
            <p:cNvPr id="17" name="テキスト ボックス 16">
              <a:extLst>
                <a:ext uri="{FF2B5EF4-FFF2-40B4-BE49-F238E27FC236}">
                  <a16:creationId xmlns:a16="http://schemas.microsoft.com/office/drawing/2014/main" id="{150AC592-D3AB-9355-67D8-81960AFF9DD0}"/>
                </a:ext>
              </a:extLst>
            </p:cNvPr>
            <p:cNvSpPr txBox="1"/>
            <p:nvPr/>
          </p:nvSpPr>
          <p:spPr>
            <a:xfrm>
              <a:off x="602568" y="1962204"/>
              <a:ext cx="1251042" cy="400110"/>
            </a:xfrm>
            <a:prstGeom prst="rect">
              <a:avLst/>
            </a:prstGeom>
            <a:noFill/>
          </p:spPr>
          <p:txBody>
            <a:bodyPr wrap="square" rtlCol="0">
              <a:spAutoFit/>
            </a:bodyPr>
            <a:lstStyle/>
            <a:p>
              <a:r>
                <a:rPr kumimoji="1" lang="en-US" altLang="ja-JP" sz="2000" b="1" dirty="0">
                  <a:solidFill>
                    <a:srgbClr val="FF0000"/>
                  </a:solidFill>
                  <a:latin typeface="Times New Roman" panose="02020603050405020304" pitchFamily="18" charset="0"/>
                  <a:ea typeface="ＭＳ 明朝" panose="02020609040205080304" pitchFamily="17" charset="-128"/>
                  <a:cs typeface="Times New Roman" panose="02020603050405020304" pitchFamily="18" charset="0"/>
                </a:rPr>
                <a:t>α</a:t>
              </a:r>
              <a:r>
                <a:rPr kumimoji="1" lang="ja-JP" altLang="en-US" sz="2000" b="1" dirty="0">
                  <a:solidFill>
                    <a:srgbClr val="FF0000"/>
                  </a:solidFill>
                  <a:latin typeface="Times New Roman" panose="02020603050405020304" pitchFamily="18" charset="0"/>
                  <a:ea typeface="ＭＳ 明朝" panose="02020609040205080304" pitchFamily="17" charset="-128"/>
                  <a:cs typeface="Times New Roman" panose="02020603050405020304" pitchFamily="18" charset="0"/>
                </a:rPr>
                <a:t>粒子</a:t>
              </a:r>
            </a:p>
          </p:txBody>
        </p:sp>
      </p:grpSp>
      <p:grpSp>
        <p:nvGrpSpPr>
          <p:cNvPr id="20" name="グループ化 19">
            <a:extLst>
              <a:ext uri="{FF2B5EF4-FFF2-40B4-BE49-F238E27FC236}">
                <a16:creationId xmlns:a16="http://schemas.microsoft.com/office/drawing/2014/main" id="{E026AE71-B9DC-E08E-82E9-F1FA698CDE05}"/>
              </a:ext>
            </a:extLst>
          </p:cNvPr>
          <p:cNvGrpSpPr/>
          <p:nvPr/>
        </p:nvGrpSpPr>
        <p:grpSpPr>
          <a:xfrm>
            <a:off x="347387" y="4753018"/>
            <a:ext cx="5008762" cy="1651546"/>
            <a:chOff x="602568" y="4809707"/>
            <a:chExt cx="5008762" cy="1651546"/>
          </a:xfrm>
        </p:grpSpPr>
        <mc:AlternateContent xmlns:mc="http://schemas.openxmlformats.org/markup-compatibility/2006">
          <mc:Choice xmlns:a14="http://schemas.microsoft.com/office/drawing/2010/main" Requires="a14">
            <p:sp>
              <p:nvSpPr>
                <p:cNvPr id="16" name="テキスト ボックス 15">
                  <a:extLst>
                    <a:ext uri="{FF2B5EF4-FFF2-40B4-BE49-F238E27FC236}">
                      <a16:creationId xmlns:a16="http://schemas.microsoft.com/office/drawing/2014/main" id="{856CB9A5-0277-7723-AAF1-A2FE76E81308}"/>
                    </a:ext>
                  </a:extLst>
                </p:cNvPr>
                <p:cNvSpPr txBox="1"/>
                <p:nvPr/>
              </p:nvSpPr>
              <p:spPr>
                <a:xfrm>
                  <a:off x="1034014" y="5335752"/>
                  <a:ext cx="4577316" cy="1125501"/>
                </a:xfrm>
                <a:prstGeom prst="rect">
                  <a:avLst/>
                </a:prstGeom>
                <a:noFill/>
              </p:spPr>
              <p:txBody>
                <a:bodyPr wrap="square">
                  <a:spAutoFit/>
                </a:bodyPr>
                <a:lstStyle/>
                <a:p>
                  <a14:m>
                    <m:oMathPara xmlns:m="http://schemas.openxmlformats.org/officeDocument/2006/math">
                      <m:oMathParaPr>
                        <m:jc m:val="centerGroup"/>
                      </m:oMathParaPr>
                      <m:oMath xmlns:m="http://schemas.openxmlformats.org/officeDocument/2006/math">
                        <m:sSub>
                          <m:sSubPr>
                            <m:ctrlPr>
                              <a:rPr lang="ja-JP" altLang="ja-JP" sz="1800" i="1" kern="100" smtClean="0">
                                <a:effectLst/>
                                <a:latin typeface="Cambria Math" panose="02040503050406030204" pitchFamily="18" charset="0"/>
                                <a:ea typeface="Cambria Math" panose="02040503050406030204" pitchFamily="18" charset="0"/>
                              </a:rPr>
                            </m:ctrlPr>
                          </m:sSubPr>
                          <m:e>
                            <m:r>
                              <m:rPr>
                                <m:sty m:val="p"/>
                              </m:rPr>
                              <a:rPr lang="en-US" altLang="ja-JP" sz="1800" kern="100">
                                <a:effectLst/>
                                <a:latin typeface="Cambria Math" panose="02040503050406030204" pitchFamily="18" charset="0"/>
                                <a:ea typeface="ＭＳ 明朝" panose="02020609040205080304" pitchFamily="17" charset="-128"/>
                              </a:rPr>
                              <m:t>ρ</m:t>
                            </m:r>
                          </m:e>
                          <m:sub>
                            <m:r>
                              <m:rPr>
                                <m:sty m:val="p"/>
                              </m:rPr>
                              <a:rPr lang="en-US" altLang="ja-JP" sz="1800" kern="100">
                                <a:effectLst/>
                                <a:latin typeface="Cambria Math" panose="02040503050406030204" pitchFamily="18" charset="0"/>
                                <a:ea typeface="ＭＳ 明朝" panose="02020609040205080304" pitchFamily="17" charset="-128"/>
                              </a:rPr>
                              <m:t>ws</m:t>
                            </m:r>
                          </m:sub>
                        </m:sSub>
                        <m:d>
                          <m:dPr>
                            <m:ctrlPr>
                              <a:rPr lang="ja-JP" altLang="ja-JP" sz="1800" i="1" kern="100">
                                <a:effectLst/>
                                <a:latin typeface="Cambria Math" panose="02040503050406030204" pitchFamily="18" charset="0"/>
                                <a:ea typeface="Cambria Math" panose="02040503050406030204" pitchFamily="18" charset="0"/>
                              </a:rPr>
                            </m:ctrlPr>
                          </m:dPr>
                          <m:e>
                            <m:r>
                              <a:rPr lang="en-US" altLang="ja-JP" sz="1800" i="1" kern="100">
                                <a:effectLst/>
                                <a:latin typeface="Cambria Math" panose="02040503050406030204" pitchFamily="18" charset="0"/>
                                <a:ea typeface="ＭＳ 明朝" panose="02020609040205080304" pitchFamily="17" charset="-128"/>
                              </a:rPr>
                              <m:t>𝑟</m:t>
                            </m:r>
                          </m:e>
                        </m:d>
                        <m:r>
                          <a:rPr lang="en-US" altLang="ja-JP" sz="1800" i="1" kern="100">
                            <a:effectLst/>
                            <a:latin typeface="Cambria Math" panose="02040503050406030204" pitchFamily="18" charset="0"/>
                            <a:ea typeface="ＭＳ 明朝" panose="02020609040205080304" pitchFamily="17" charset="-128"/>
                          </a:rPr>
                          <m:t>= </m:t>
                        </m:r>
                        <m:d>
                          <m:dPr>
                            <m:begChr m:val="{"/>
                            <m:endChr m:val=""/>
                            <m:ctrlPr>
                              <a:rPr lang="ja-JP" altLang="ja-JP" sz="1800" i="1" kern="100">
                                <a:effectLst/>
                                <a:latin typeface="Cambria Math" panose="02040503050406030204" pitchFamily="18" charset="0"/>
                                <a:ea typeface="Cambria Math" panose="02040503050406030204" pitchFamily="18" charset="0"/>
                              </a:rPr>
                            </m:ctrlPr>
                          </m:dPr>
                          <m:e>
                            <m:eqArr>
                              <m:eqArrPr>
                                <m:ctrlPr>
                                  <a:rPr lang="ja-JP" altLang="ja-JP" sz="1800" i="1" kern="100">
                                    <a:effectLst/>
                                    <a:latin typeface="Cambria Math" panose="02040503050406030204" pitchFamily="18" charset="0"/>
                                    <a:ea typeface="Cambria Math" panose="02040503050406030204" pitchFamily="18" charset="0"/>
                                  </a:rPr>
                                </m:ctrlPr>
                              </m:eqArrPr>
                              <m:e>
                                <m:f>
                                  <m:fPr>
                                    <m:ctrlPr>
                                      <a:rPr lang="ja-JP" altLang="ja-JP" sz="1800" i="1" kern="100">
                                        <a:effectLst/>
                                        <a:latin typeface="Cambria Math" panose="02040503050406030204" pitchFamily="18" charset="0"/>
                                        <a:ea typeface="Cambria Math" panose="02040503050406030204" pitchFamily="18" charset="0"/>
                                      </a:rPr>
                                    </m:ctrlPr>
                                  </m:fPr>
                                  <m:num>
                                    <m:sSub>
                                      <m:sSubPr>
                                        <m:ctrlPr>
                                          <a:rPr lang="ja-JP" altLang="ja-JP" sz="1800" i="1" kern="100">
                                            <a:effectLst/>
                                            <a:latin typeface="Cambria Math" panose="02040503050406030204" pitchFamily="18" charset="0"/>
                                            <a:ea typeface="Cambria Math" panose="02040503050406030204" pitchFamily="18" charset="0"/>
                                          </a:rPr>
                                        </m:ctrlPr>
                                      </m:sSubPr>
                                      <m:e>
                                        <m:r>
                                          <a:rPr lang="en-US" altLang="ja-JP" sz="1800" i="1" kern="100">
                                            <a:effectLst/>
                                            <a:latin typeface="Cambria Math" panose="02040503050406030204" pitchFamily="18" charset="0"/>
                                            <a:ea typeface="ＭＳ 明朝" panose="02020609040205080304" pitchFamily="17" charset="-128"/>
                                          </a:rPr>
                                          <m:t>𝜌</m:t>
                                        </m:r>
                                      </m:e>
                                      <m:sub>
                                        <m:r>
                                          <a:rPr lang="en-US" altLang="ja-JP" sz="1800" i="1" kern="100">
                                            <a:effectLst/>
                                            <a:latin typeface="Cambria Math" panose="02040503050406030204" pitchFamily="18" charset="0"/>
                                            <a:ea typeface="ＭＳ 明朝" panose="02020609040205080304" pitchFamily="17" charset="-128"/>
                                          </a:rPr>
                                          <m:t>0</m:t>
                                        </m:r>
                                      </m:sub>
                                    </m:sSub>
                                  </m:num>
                                  <m:den>
                                    <m:r>
                                      <a:rPr lang="en-US" altLang="ja-JP" sz="1800" i="1" kern="100">
                                        <a:effectLst/>
                                        <a:latin typeface="Cambria Math" panose="02040503050406030204" pitchFamily="18" charset="0"/>
                                        <a:ea typeface="ＭＳ 明朝" panose="02020609040205080304" pitchFamily="17" charset="-128"/>
                                      </a:rPr>
                                      <m:t>1+</m:t>
                                    </m:r>
                                    <m:r>
                                      <m:rPr>
                                        <m:sty m:val="p"/>
                                      </m:rPr>
                                      <a:rPr lang="en-US" altLang="ja-JP" sz="1800" kern="100">
                                        <a:effectLst/>
                                        <a:latin typeface="Cambria Math" panose="02040503050406030204" pitchFamily="18" charset="0"/>
                                        <a:ea typeface="ＭＳ 明朝" panose="02020609040205080304" pitchFamily="17" charset="-128"/>
                                      </a:rPr>
                                      <m:t>exp</m:t>
                                    </m:r>
                                    <m:r>
                                      <a:rPr lang="en-US" altLang="ja-JP" sz="1800" kern="100">
                                        <a:effectLst/>
                                        <a:latin typeface="Cambria Math" panose="02040503050406030204" pitchFamily="18" charset="0"/>
                                        <a:ea typeface="ＭＳ 明朝" panose="02020609040205080304" pitchFamily="17" charset="-128"/>
                                      </a:rPr>
                                      <m:t>⁡</m:t>
                                    </m:r>
                                    <m:r>
                                      <a:rPr lang="en-US" altLang="ja-JP" sz="1800" i="1" kern="100">
                                        <a:effectLst/>
                                        <a:latin typeface="Cambria Math" panose="02040503050406030204" pitchFamily="18" charset="0"/>
                                        <a:ea typeface="ＭＳ 明朝" panose="02020609040205080304" pitchFamily="17" charset="-128"/>
                                      </a:rPr>
                                      <m:t>(</m:t>
                                    </m:r>
                                    <m:f>
                                      <m:fPr>
                                        <m:ctrlPr>
                                          <a:rPr lang="ja-JP" altLang="ja-JP" sz="1800" i="1" kern="100">
                                            <a:effectLst/>
                                            <a:latin typeface="Cambria Math" panose="02040503050406030204" pitchFamily="18" charset="0"/>
                                            <a:ea typeface="Cambria Math" panose="02040503050406030204" pitchFamily="18" charset="0"/>
                                          </a:rPr>
                                        </m:ctrlPr>
                                      </m:fPr>
                                      <m:num>
                                        <m:r>
                                          <a:rPr lang="en-US" altLang="ja-JP" sz="1800" i="1" kern="100">
                                            <a:effectLst/>
                                            <a:latin typeface="Cambria Math" panose="02040503050406030204" pitchFamily="18" charset="0"/>
                                            <a:ea typeface="ＭＳ 明朝" panose="02020609040205080304" pitchFamily="17" charset="-128"/>
                                          </a:rPr>
                                          <m:t>𝑟</m:t>
                                        </m:r>
                                        <m:r>
                                          <a:rPr lang="en-US" altLang="ja-JP" sz="1800" i="1" kern="100">
                                            <a:effectLst/>
                                            <a:latin typeface="Cambria Math" panose="02040503050406030204" pitchFamily="18" charset="0"/>
                                            <a:ea typeface="ＭＳ 明朝" panose="02020609040205080304" pitchFamily="17" charset="-128"/>
                                          </a:rPr>
                                          <m:t>−</m:t>
                                        </m:r>
                                        <m:sSub>
                                          <m:sSubPr>
                                            <m:ctrlPr>
                                              <a:rPr lang="ja-JP" altLang="ja-JP" sz="1800" i="1" kern="100">
                                                <a:effectLst/>
                                                <a:latin typeface="Cambria Math" panose="02040503050406030204" pitchFamily="18" charset="0"/>
                                                <a:ea typeface="Cambria Math" panose="02040503050406030204" pitchFamily="18" charset="0"/>
                                              </a:rPr>
                                            </m:ctrlPr>
                                          </m:sSubPr>
                                          <m:e>
                                            <m:r>
                                              <a:rPr lang="en-US" altLang="ja-JP" sz="1800" i="1" kern="100">
                                                <a:effectLst/>
                                                <a:latin typeface="Cambria Math" panose="02040503050406030204" pitchFamily="18" charset="0"/>
                                                <a:ea typeface="ＭＳ 明朝" panose="02020609040205080304" pitchFamily="17" charset="-128"/>
                                              </a:rPr>
                                              <m:t>𝑅</m:t>
                                            </m:r>
                                          </m:e>
                                          <m:sub>
                                            <m:r>
                                              <a:rPr lang="en-US" altLang="ja-JP" sz="1800" i="1" kern="100">
                                                <a:effectLst/>
                                                <a:latin typeface="Cambria Math" panose="02040503050406030204" pitchFamily="18" charset="0"/>
                                                <a:ea typeface="ＭＳ 明朝" panose="02020609040205080304" pitchFamily="17" charset="-128"/>
                                              </a:rPr>
                                              <m:t>0</m:t>
                                            </m:r>
                                          </m:sub>
                                        </m:sSub>
                                      </m:num>
                                      <m:den>
                                        <m:r>
                                          <a:rPr lang="en-US" altLang="ja-JP" sz="1800" i="1" kern="100">
                                            <a:effectLst/>
                                            <a:latin typeface="Cambria Math" panose="02040503050406030204" pitchFamily="18" charset="0"/>
                                            <a:ea typeface="ＭＳ 明朝" panose="02020609040205080304" pitchFamily="17" charset="-128"/>
                                          </a:rPr>
                                          <m:t>𝑎</m:t>
                                        </m:r>
                                      </m:den>
                                    </m:f>
                                    <m:r>
                                      <a:rPr lang="en-US" altLang="ja-JP" sz="1800" i="1" kern="100">
                                        <a:effectLst/>
                                        <a:latin typeface="Cambria Math" panose="02040503050406030204" pitchFamily="18" charset="0"/>
                                        <a:ea typeface="ＭＳ 明朝" panose="02020609040205080304" pitchFamily="17" charset="-128"/>
                                      </a:rPr>
                                      <m:t>)</m:t>
                                    </m:r>
                                  </m:den>
                                </m:f>
                                <m:r>
                                  <a:rPr lang="en-US" altLang="ja-JP" sz="1800" i="1" kern="100">
                                    <a:effectLst/>
                                    <a:latin typeface="Cambria Math" panose="02040503050406030204" pitchFamily="18" charset="0"/>
                                    <a:ea typeface="ＭＳ 明朝" panose="02020609040205080304" pitchFamily="17" charset="-128"/>
                                  </a:rPr>
                                  <m:t>  (</m:t>
                                </m:r>
                                <m:r>
                                  <a:rPr lang="en-US" altLang="ja-JP" sz="1800" i="1" kern="100">
                                    <a:effectLst/>
                                    <a:latin typeface="Cambria Math" panose="02040503050406030204" pitchFamily="18" charset="0"/>
                                    <a:ea typeface="ＭＳ 明朝" panose="02020609040205080304" pitchFamily="17" charset="-128"/>
                                  </a:rPr>
                                  <m:t>𝑟</m:t>
                                </m:r>
                                <m:r>
                                  <a:rPr lang="en-US" altLang="ja-JP" sz="1800" i="1" kern="100">
                                    <a:effectLst/>
                                    <a:latin typeface="Cambria Math" panose="02040503050406030204" pitchFamily="18" charset="0"/>
                                    <a:ea typeface="ＭＳ 明朝" panose="02020609040205080304" pitchFamily="17" charset="-128"/>
                                  </a:rPr>
                                  <m:t>≤</m:t>
                                </m:r>
                                <m:sSub>
                                  <m:sSubPr>
                                    <m:ctrlPr>
                                      <a:rPr lang="ja-JP" altLang="ja-JP" sz="1800" i="1" kern="100">
                                        <a:effectLst/>
                                        <a:latin typeface="Cambria Math" panose="02040503050406030204" pitchFamily="18" charset="0"/>
                                        <a:ea typeface="Cambria Math" panose="02040503050406030204" pitchFamily="18" charset="0"/>
                                      </a:rPr>
                                    </m:ctrlPr>
                                  </m:sSubPr>
                                  <m:e>
                                    <m:r>
                                      <a:rPr lang="en-US" altLang="ja-JP" sz="1800" i="1" kern="100">
                                        <a:effectLst/>
                                        <a:latin typeface="Cambria Math" panose="02040503050406030204" pitchFamily="18" charset="0"/>
                                        <a:ea typeface="ＭＳ 明朝" panose="02020609040205080304" pitchFamily="17" charset="-128"/>
                                      </a:rPr>
                                      <m:t>𝑅</m:t>
                                    </m:r>
                                  </m:e>
                                  <m:sub>
                                    <m:r>
                                      <a:rPr lang="en-US" altLang="ja-JP" sz="1800" i="1" kern="100">
                                        <a:effectLst/>
                                        <a:latin typeface="Cambria Math" panose="02040503050406030204" pitchFamily="18" charset="0"/>
                                        <a:ea typeface="ＭＳ 明朝" panose="02020609040205080304" pitchFamily="17" charset="-128"/>
                                      </a:rPr>
                                      <m:t>0</m:t>
                                    </m:r>
                                  </m:sub>
                                </m:sSub>
                                <m:r>
                                  <a:rPr lang="en-US" altLang="ja-JP" sz="1800" i="1" kern="100">
                                    <a:effectLst/>
                                    <a:latin typeface="Cambria Math" panose="02040503050406030204" pitchFamily="18" charset="0"/>
                                    <a:ea typeface="ＭＳ 明朝" panose="02020609040205080304" pitchFamily="17" charset="-128"/>
                                  </a:rPr>
                                  <m:t>+5</m:t>
                                </m:r>
                                <m:r>
                                  <a:rPr lang="en-US" altLang="ja-JP" sz="1800" i="1" kern="100">
                                    <a:effectLst/>
                                    <a:latin typeface="Cambria Math" panose="02040503050406030204" pitchFamily="18" charset="0"/>
                                    <a:ea typeface="ＭＳ 明朝" panose="02020609040205080304" pitchFamily="17" charset="-128"/>
                                  </a:rPr>
                                  <m:t>𝑎</m:t>
                                </m:r>
                                <m:r>
                                  <a:rPr lang="en-US" altLang="ja-JP" sz="1800" i="1" kern="100">
                                    <a:effectLst/>
                                    <a:latin typeface="Cambria Math" panose="02040503050406030204" pitchFamily="18" charset="0"/>
                                    <a:ea typeface="ＭＳ 明朝" panose="02020609040205080304" pitchFamily="17" charset="-128"/>
                                  </a:rPr>
                                  <m:t>)</m:t>
                                </m:r>
                              </m:e>
                              <m:e>
                                <m:r>
                                  <a:rPr lang="en-US" altLang="ja-JP" sz="1800" i="1" kern="100">
                                    <a:effectLst/>
                                    <a:latin typeface="Cambria Math" panose="02040503050406030204" pitchFamily="18" charset="0"/>
                                    <a:ea typeface="ＭＳ 明朝" panose="02020609040205080304" pitchFamily="17" charset="-128"/>
                                  </a:rPr>
                                  <m:t>0                                 (</m:t>
                                </m:r>
                                <m:sSub>
                                  <m:sSubPr>
                                    <m:ctrlPr>
                                      <a:rPr lang="ja-JP" altLang="ja-JP" sz="1800" i="1" kern="100">
                                        <a:effectLst/>
                                        <a:latin typeface="Cambria Math" panose="02040503050406030204" pitchFamily="18" charset="0"/>
                                        <a:ea typeface="Cambria Math" panose="02040503050406030204" pitchFamily="18" charset="0"/>
                                      </a:rPr>
                                    </m:ctrlPr>
                                  </m:sSubPr>
                                  <m:e>
                                    <m:r>
                                      <a:rPr lang="en-US" altLang="ja-JP" sz="1800" i="1" kern="100">
                                        <a:effectLst/>
                                        <a:latin typeface="Cambria Math" panose="02040503050406030204" pitchFamily="18" charset="0"/>
                                        <a:ea typeface="ＭＳ 明朝" panose="02020609040205080304" pitchFamily="17" charset="-128"/>
                                      </a:rPr>
                                      <m:t>𝑅</m:t>
                                    </m:r>
                                  </m:e>
                                  <m:sub>
                                    <m:r>
                                      <a:rPr lang="en-US" altLang="ja-JP" sz="1800" i="1" kern="100">
                                        <a:effectLst/>
                                        <a:latin typeface="Cambria Math" panose="02040503050406030204" pitchFamily="18" charset="0"/>
                                        <a:ea typeface="ＭＳ 明朝" panose="02020609040205080304" pitchFamily="17" charset="-128"/>
                                      </a:rPr>
                                      <m:t>0</m:t>
                                    </m:r>
                                  </m:sub>
                                </m:sSub>
                                <m:r>
                                  <a:rPr lang="en-US" altLang="ja-JP" sz="1800" i="1" kern="100">
                                    <a:effectLst/>
                                    <a:latin typeface="Cambria Math" panose="02040503050406030204" pitchFamily="18" charset="0"/>
                                    <a:ea typeface="ＭＳ 明朝" panose="02020609040205080304" pitchFamily="17" charset="-128"/>
                                  </a:rPr>
                                  <m:t>+5</m:t>
                                </m:r>
                                <m:r>
                                  <a:rPr lang="en-US" altLang="ja-JP" sz="1800" i="1" kern="100">
                                    <a:effectLst/>
                                    <a:latin typeface="Cambria Math" panose="02040503050406030204" pitchFamily="18" charset="0"/>
                                    <a:ea typeface="ＭＳ 明朝" panose="02020609040205080304" pitchFamily="17" charset="-128"/>
                                  </a:rPr>
                                  <m:t>𝑎</m:t>
                                </m:r>
                                <m:r>
                                  <a:rPr lang="en-US" altLang="ja-JP" sz="1800" i="1" kern="100">
                                    <a:effectLst/>
                                    <a:latin typeface="Cambria Math" panose="02040503050406030204" pitchFamily="18" charset="0"/>
                                    <a:ea typeface="ＭＳ 明朝" panose="02020609040205080304" pitchFamily="17" charset="-128"/>
                                  </a:rPr>
                                  <m:t>&lt;</m:t>
                                </m:r>
                                <m:r>
                                  <a:rPr lang="en-US" altLang="ja-JP" sz="1800" i="1" kern="100">
                                    <a:effectLst/>
                                    <a:latin typeface="Cambria Math" panose="02040503050406030204" pitchFamily="18" charset="0"/>
                                    <a:ea typeface="ＭＳ 明朝" panose="02020609040205080304" pitchFamily="17" charset="-128"/>
                                  </a:rPr>
                                  <m:t>𝑟</m:t>
                                </m:r>
                                <m:r>
                                  <a:rPr lang="en-US" altLang="ja-JP" sz="1800" i="1" kern="100">
                                    <a:effectLst/>
                                    <a:latin typeface="Cambria Math" panose="02040503050406030204" pitchFamily="18" charset="0"/>
                                    <a:ea typeface="ＭＳ 明朝" panose="02020609040205080304" pitchFamily="17" charset="-128"/>
                                  </a:rPr>
                                  <m:t>)</m:t>
                                </m:r>
                              </m:e>
                            </m:eqArr>
                          </m:e>
                        </m:d>
                      </m:oMath>
                    </m:oMathPara>
                  </a14:m>
                  <a:endParaRPr lang="ja-JP" altLang="ja-JP" sz="1800" kern="100" dirty="0">
                    <a:effectLst/>
                    <a:latin typeface="Times New Roman" panose="02020603050405020304" pitchFamily="18" charset="0"/>
                    <a:ea typeface="ＭＳ 明朝" panose="02020609040205080304" pitchFamily="17" charset="-128"/>
                  </a:endParaRPr>
                </a:p>
              </p:txBody>
            </p:sp>
          </mc:Choice>
          <mc:Fallback>
            <p:sp>
              <p:nvSpPr>
                <p:cNvPr id="16" name="テキスト ボックス 15">
                  <a:extLst>
                    <a:ext uri="{FF2B5EF4-FFF2-40B4-BE49-F238E27FC236}">
                      <a16:creationId xmlns:a16="http://schemas.microsoft.com/office/drawing/2014/main" id="{856CB9A5-0277-7723-AAF1-A2FE76E81308}"/>
                    </a:ext>
                  </a:extLst>
                </p:cNvPr>
                <p:cNvSpPr txBox="1">
                  <a:spLocks noRot="1" noChangeAspect="1" noMove="1" noResize="1" noEditPoints="1" noAdjustHandles="1" noChangeArrowheads="1" noChangeShapeType="1" noTextEdit="1"/>
                </p:cNvSpPr>
                <p:nvPr/>
              </p:nvSpPr>
              <p:spPr>
                <a:xfrm>
                  <a:off x="1034014" y="5335752"/>
                  <a:ext cx="4577316" cy="1125501"/>
                </a:xfrm>
                <a:prstGeom prst="rect">
                  <a:avLst/>
                </a:prstGeom>
                <a:blipFill>
                  <a:blip r:embed="rId4"/>
                  <a:stretch>
                    <a:fillRect/>
                  </a:stretch>
                </a:blipFill>
              </p:spPr>
              <p:txBody>
                <a:bodyPr/>
                <a:lstStyle/>
                <a:p>
                  <a:r>
                    <a:rPr lang="ja-JP" altLang="en-US">
                      <a:noFill/>
                    </a:rPr>
                    <a:t> </a:t>
                  </a:r>
                </a:p>
              </p:txBody>
            </p:sp>
          </mc:Fallback>
        </mc:AlternateContent>
        <p:sp>
          <p:nvSpPr>
            <p:cNvPr id="18" name="テキスト ボックス 17">
              <a:extLst>
                <a:ext uri="{FF2B5EF4-FFF2-40B4-BE49-F238E27FC236}">
                  <a16:creationId xmlns:a16="http://schemas.microsoft.com/office/drawing/2014/main" id="{A0F662CE-EA6A-EE8B-4A60-C27A2FBA71BB}"/>
                </a:ext>
              </a:extLst>
            </p:cNvPr>
            <p:cNvSpPr txBox="1"/>
            <p:nvPr/>
          </p:nvSpPr>
          <p:spPr>
            <a:xfrm>
              <a:off x="602568" y="4809707"/>
              <a:ext cx="1502679" cy="400110"/>
            </a:xfrm>
            <a:prstGeom prst="rect">
              <a:avLst/>
            </a:prstGeom>
            <a:noFill/>
          </p:spPr>
          <p:txBody>
            <a:bodyPr wrap="square" rtlCol="0">
              <a:spAutoFit/>
            </a:bodyPr>
            <a:lstStyle/>
            <a:p>
              <a:r>
                <a:rPr kumimoji="1" lang="ja-JP" altLang="en-US" sz="2000" b="1" dirty="0">
                  <a:solidFill>
                    <a:srgbClr val="FF0000"/>
                  </a:solidFill>
                  <a:latin typeface="Times New Roman" panose="02020603050405020304" pitchFamily="18" charset="0"/>
                  <a:ea typeface="ＭＳ 明朝" panose="02020609040205080304" pitchFamily="17" charset="-128"/>
                  <a:cs typeface="Times New Roman" panose="02020603050405020304" pitchFamily="18" charset="0"/>
                </a:rPr>
                <a:t>標的核</a:t>
              </a:r>
            </a:p>
          </p:txBody>
        </p:sp>
      </p:grpSp>
    </p:spTree>
    <p:extLst>
      <p:ext uri="{BB962C8B-B14F-4D97-AF65-F5344CB8AC3E}">
        <p14:creationId xmlns:p14="http://schemas.microsoft.com/office/powerpoint/2010/main" val="3445461009"/>
      </p:ext>
    </p:extLst>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タイトル 1">
            <a:extLst>
              <a:ext uri="{FF2B5EF4-FFF2-40B4-BE49-F238E27FC236}">
                <a16:creationId xmlns:a16="http://schemas.microsoft.com/office/drawing/2014/main" id="{1F1A309A-F454-E537-1114-C8179CD2CFCE}"/>
              </a:ext>
            </a:extLst>
          </p:cNvPr>
          <p:cNvSpPr>
            <a:spLocks noGrp="1"/>
          </p:cNvSpPr>
          <p:nvPr>
            <p:ph type="title"/>
          </p:nvPr>
        </p:nvSpPr>
        <p:spPr>
          <a:xfrm>
            <a:off x="500063" y="1000124"/>
            <a:ext cx="7929562" cy="427983"/>
          </a:xfrm>
        </p:spPr>
        <p:txBody>
          <a:bodyPr/>
          <a:lstStyle/>
          <a:p>
            <a:r>
              <a:rPr kumimoji="1" lang="ja-JP" altLang="en-US" sz="3600" dirty="0">
                <a:latin typeface="Times New Roman" panose="02020603050405020304" pitchFamily="18" charset="0"/>
                <a:ea typeface="ＭＳ ゴシック" panose="020B0609070205080204" pitchFamily="49" charset="-128"/>
                <a:cs typeface="Times New Roman" panose="02020603050405020304" pitchFamily="18" charset="0"/>
              </a:rPr>
              <a:t>計算結果 </a:t>
            </a:r>
            <a:r>
              <a:rPr kumimoji="1" lang="en-US" altLang="ja-JP" sz="3600" dirty="0">
                <a:latin typeface="Times New Roman" panose="02020603050405020304" pitchFamily="18" charset="0"/>
                <a:ea typeface="ＭＳ ゴシック" panose="020B0609070205080204" pitchFamily="49" charset="-128"/>
                <a:cs typeface="Times New Roman" panose="02020603050405020304" pitchFamily="18" charset="0"/>
              </a:rPr>
              <a:t>Al(α,x) 230 MeV/u, </a:t>
            </a:r>
            <a:r>
              <a:rPr kumimoji="1" lang="el-GR" altLang="ja-JP" sz="3600" dirty="0">
                <a:latin typeface="Times New Roman" panose="02020603050405020304" pitchFamily="18" charset="0"/>
                <a:ea typeface="ＭＳ ゴシック" panose="020B0609070205080204" pitchFamily="49" charset="-128"/>
                <a:cs typeface="Times New Roman" panose="02020603050405020304" pitchFamily="18" charset="0"/>
              </a:rPr>
              <a:t>θ</a:t>
            </a:r>
            <a:r>
              <a:rPr kumimoji="1" lang="en-US" altLang="ja-JP" sz="3600" dirty="0">
                <a:latin typeface="Times New Roman" panose="02020603050405020304" pitchFamily="18" charset="0"/>
                <a:ea typeface="ＭＳ ゴシック" panose="020B0609070205080204" pitchFamily="49" charset="-128"/>
                <a:cs typeface="Times New Roman" panose="02020603050405020304" pitchFamily="18" charset="0"/>
              </a:rPr>
              <a:t> </a:t>
            </a:r>
            <a:r>
              <a:rPr lang="en-US" altLang="ja-JP" sz="3600" dirty="0">
                <a:latin typeface="Times New Roman" panose="02020603050405020304" pitchFamily="18" charset="0"/>
                <a:ea typeface="ＭＳ ゴシック" panose="020B0609070205080204" pitchFamily="49" charset="-128"/>
                <a:cs typeface="Times New Roman" panose="02020603050405020304" pitchFamily="18" charset="0"/>
              </a:rPr>
              <a:t>= </a:t>
            </a:r>
            <a:r>
              <a:rPr kumimoji="1" lang="en-US" altLang="ja-JP" sz="3600" dirty="0">
                <a:latin typeface="Times New Roman" panose="02020603050405020304" pitchFamily="18" charset="0"/>
                <a:ea typeface="ＭＳ ゴシック" panose="020B0609070205080204" pitchFamily="49" charset="-128"/>
                <a:cs typeface="Times New Roman" panose="02020603050405020304" pitchFamily="18" charset="0"/>
              </a:rPr>
              <a:t>15</a:t>
            </a:r>
            <a:r>
              <a:rPr kumimoji="1" lang="en-US" altLang="ja-JP" sz="3600" dirty="0">
                <a:latin typeface="Century" panose="02040604050505020304" pitchFamily="18" charset="0"/>
                <a:ea typeface="ＭＳ ゴシック" panose="020B0609070205080204" pitchFamily="49" charset="-128"/>
                <a:cs typeface="Times New Roman" panose="02020603050405020304" pitchFamily="18" charset="0"/>
              </a:rPr>
              <a:t>˚</a:t>
            </a:r>
            <a:endParaRPr kumimoji="1" lang="ja-JP" altLang="en-US" sz="3600" dirty="0">
              <a:latin typeface="Times New Roman" panose="02020603050405020304" pitchFamily="18" charset="0"/>
              <a:ea typeface="ＭＳ ゴシック" panose="020B0609070205080204" pitchFamily="49" charset="-128"/>
              <a:cs typeface="Times New Roman" panose="02020603050405020304" pitchFamily="18" charset="0"/>
            </a:endParaRPr>
          </a:p>
        </p:txBody>
      </p:sp>
      <p:sp>
        <p:nvSpPr>
          <p:cNvPr id="3" name="スライド番号プレースホルダー 2">
            <a:extLst>
              <a:ext uri="{FF2B5EF4-FFF2-40B4-BE49-F238E27FC236}">
                <a16:creationId xmlns:a16="http://schemas.microsoft.com/office/drawing/2014/main" id="{3D4DF0E7-89A0-DCD1-0052-34D44BDB4FD8}"/>
              </a:ext>
            </a:extLst>
          </p:cNvPr>
          <p:cNvSpPr>
            <a:spLocks noGrp="1"/>
          </p:cNvSpPr>
          <p:nvPr>
            <p:ph type="sldNum" sz="quarter" idx="11"/>
          </p:nvPr>
        </p:nvSpPr>
        <p:spPr/>
        <p:txBody>
          <a:bodyPr/>
          <a:lstStyle/>
          <a:p>
            <a:fld id="{2211DAF9-AAB5-44DD-A5E4-C4C1DB5B2C1E}" type="slidenum">
              <a:rPr kumimoji="1" lang="ja-JP" altLang="en-US" smtClean="0"/>
              <a:t>20</a:t>
            </a:fld>
            <a:endParaRPr kumimoji="1" lang="ja-JP" altLang="en-US"/>
          </a:p>
        </p:txBody>
      </p:sp>
      <p:grpSp>
        <p:nvGrpSpPr>
          <p:cNvPr id="25" name="グループ化 24">
            <a:extLst>
              <a:ext uri="{FF2B5EF4-FFF2-40B4-BE49-F238E27FC236}">
                <a16:creationId xmlns:a16="http://schemas.microsoft.com/office/drawing/2014/main" id="{20F8C1D8-82B9-4892-3F19-EE7FEFC38356}"/>
              </a:ext>
            </a:extLst>
          </p:cNvPr>
          <p:cNvGrpSpPr/>
          <p:nvPr/>
        </p:nvGrpSpPr>
        <p:grpSpPr>
          <a:xfrm>
            <a:off x="332563" y="1432162"/>
            <a:ext cx="8764750" cy="5392485"/>
            <a:chOff x="424842" y="1516052"/>
            <a:chExt cx="8764750" cy="5392485"/>
          </a:xfrm>
        </p:grpSpPr>
        <p:pic>
          <p:nvPicPr>
            <p:cNvPr id="7" name="図 6">
              <a:extLst>
                <a:ext uri="{FF2B5EF4-FFF2-40B4-BE49-F238E27FC236}">
                  <a16:creationId xmlns:a16="http://schemas.microsoft.com/office/drawing/2014/main" id="{514DF90D-BC2D-46E6-5BC1-4385E0030DF0}"/>
                </a:ext>
              </a:extLst>
            </p:cNvPr>
            <p:cNvPicPr>
              <a:picLocks noChangeAspect="1"/>
            </p:cNvPicPr>
            <p:nvPr/>
          </p:nvPicPr>
          <p:blipFill rotWithShape="1">
            <a:blip r:embed="rId2"/>
            <a:srcRect b="870"/>
            <a:stretch/>
          </p:blipFill>
          <p:spPr>
            <a:xfrm>
              <a:off x="846521" y="1603995"/>
              <a:ext cx="7236646" cy="4989710"/>
            </a:xfrm>
            <a:prstGeom prst="rect">
              <a:avLst/>
            </a:prstGeom>
          </p:spPr>
        </p:pic>
        <p:grpSp>
          <p:nvGrpSpPr>
            <p:cNvPr id="20" name="グループ化 19">
              <a:extLst>
                <a:ext uri="{FF2B5EF4-FFF2-40B4-BE49-F238E27FC236}">
                  <a16:creationId xmlns:a16="http://schemas.microsoft.com/office/drawing/2014/main" id="{2AE00A73-72D0-8769-98FA-64E4C924F365}"/>
                </a:ext>
              </a:extLst>
            </p:cNvPr>
            <p:cNvGrpSpPr/>
            <p:nvPr/>
          </p:nvGrpSpPr>
          <p:grpSpPr>
            <a:xfrm>
              <a:off x="424842" y="1516052"/>
              <a:ext cx="8764750" cy="5392485"/>
              <a:chOff x="562680" y="1516053"/>
              <a:chExt cx="4064542" cy="5356777"/>
            </a:xfrm>
          </p:grpSpPr>
          <p:grpSp>
            <p:nvGrpSpPr>
              <p:cNvPr id="21" name="グループ化 20">
                <a:extLst>
                  <a:ext uri="{FF2B5EF4-FFF2-40B4-BE49-F238E27FC236}">
                    <a16:creationId xmlns:a16="http://schemas.microsoft.com/office/drawing/2014/main" id="{F7F55E13-5CF0-FBD7-774A-43439D7A6670}"/>
                  </a:ext>
                </a:extLst>
              </p:cNvPr>
              <p:cNvGrpSpPr/>
              <p:nvPr/>
            </p:nvGrpSpPr>
            <p:grpSpPr>
              <a:xfrm>
                <a:off x="562680" y="1516053"/>
                <a:ext cx="3420949" cy="5356777"/>
                <a:chOff x="634598" y="1649615"/>
                <a:chExt cx="3420949" cy="5356777"/>
              </a:xfrm>
            </p:grpSpPr>
            <p:sp>
              <p:nvSpPr>
                <p:cNvPr id="26" name="テキスト ボックス 25">
                  <a:extLst>
                    <a:ext uri="{FF2B5EF4-FFF2-40B4-BE49-F238E27FC236}">
                      <a16:creationId xmlns:a16="http://schemas.microsoft.com/office/drawing/2014/main" id="{5EBD9C7F-07E5-0F35-9E34-F53DB70A0B76}"/>
                    </a:ext>
                  </a:extLst>
                </p:cNvPr>
                <p:cNvSpPr txBox="1"/>
                <p:nvPr/>
              </p:nvSpPr>
              <p:spPr>
                <a:xfrm>
                  <a:off x="988604" y="6606282"/>
                  <a:ext cx="3066943" cy="400110"/>
                </a:xfrm>
                <a:prstGeom prst="rect">
                  <a:avLst/>
                </a:prstGeom>
                <a:noFill/>
              </p:spPr>
              <p:txBody>
                <a:bodyPr wrap="square" rtlCol="0">
                  <a:spAutoFit/>
                </a:bodyPr>
                <a:lstStyle/>
                <a:p>
                  <a:pPr algn="ctr"/>
                  <a:r>
                    <a:rPr kumimoji="1" lang="en-US" altLang="ja-JP" sz="2000" b="1" dirty="0">
                      <a:latin typeface="Times New Roman" panose="02020603050405020304" pitchFamily="18" charset="0"/>
                      <a:cs typeface="Times New Roman" panose="02020603050405020304" pitchFamily="18" charset="0"/>
                    </a:rPr>
                    <a:t>Energy [ MeV ]</a:t>
                  </a:r>
                  <a:endParaRPr kumimoji="1" lang="ja-JP" altLang="en-US" sz="2000" b="1" dirty="0">
                    <a:latin typeface="Times New Roman" panose="02020603050405020304" pitchFamily="18" charset="0"/>
                    <a:cs typeface="Times New Roman" panose="02020603050405020304" pitchFamily="18" charset="0"/>
                  </a:endParaRPr>
                </a:p>
              </p:txBody>
            </p:sp>
            <p:sp>
              <p:nvSpPr>
                <p:cNvPr id="27" name="テキスト ボックス 26">
                  <a:extLst>
                    <a:ext uri="{FF2B5EF4-FFF2-40B4-BE49-F238E27FC236}">
                      <a16:creationId xmlns:a16="http://schemas.microsoft.com/office/drawing/2014/main" id="{002E913B-8556-DDDA-0B2D-0877B4AB23BF}"/>
                    </a:ext>
                  </a:extLst>
                </p:cNvPr>
                <p:cNvSpPr txBox="1"/>
                <p:nvPr/>
              </p:nvSpPr>
              <p:spPr>
                <a:xfrm rot="16200000">
                  <a:off x="-1750963" y="4035176"/>
                  <a:ext cx="4956668" cy="185546"/>
                </a:xfrm>
                <a:prstGeom prst="rect">
                  <a:avLst/>
                </a:prstGeom>
                <a:noFill/>
              </p:spPr>
              <p:txBody>
                <a:bodyPr wrap="square" rtlCol="0">
                  <a:spAutoFit/>
                </a:bodyPr>
                <a:lstStyle/>
                <a:p>
                  <a:pPr algn="ctr"/>
                  <a:r>
                    <a:rPr lang="en-US" altLang="ja-JP" sz="2000" b="1" dirty="0">
                      <a:latin typeface="Times New Roman" panose="02020603050405020304" pitchFamily="18" charset="0"/>
                      <a:cs typeface="Times New Roman" panose="02020603050405020304" pitchFamily="18" charset="0"/>
                    </a:rPr>
                    <a:t>DDX</a:t>
                  </a:r>
                  <a:r>
                    <a:rPr kumimoji="1" lang="en-US" altLang="ja-JP" sz="2000" b="1" dirty="0">
                      <a:latin typeface="Times New Roman" panose="02020603050405020304" pitchFamily="18" charset="0"/>
                      <a:cs typeface="Times New Roman" panose="02020603050405020304" pitchFamily="18" charset="0"/>
                    </a:rPr>
                    <a:t> [ mb / </a:t>
                  </a:r>
                  <a:r>
                    <a:rPr kumimoji="1" lang="en-US" altLang="ja-JP" sz="2000" b="1" dirty="0" err="1">
                      <a:latin typeface="Times New Roman" panose="02020603050405020304" pitchFamily="18" charset="0"/>
                      <a:cs typeface="Times New Roman" panose="02020603050405020304" pitchFamily="18" charset="0"/>
                    </a:rPr>
                    <a:t>sr</a:t>
                  </a:r>
                  <a:r>
                    <a:rPr kumimoji="1" lang="en-US" altLang="ja-JP" sz="2000" b="1" dirty="0">
                      <a:latin typeface="Times New Roman" panose="02020603050405020304" pitchFamily="18" charset="0"/>
                      <a:cs typeface="Times New Roman" panose="02020603050405020304" pitchFamily="18" charset="0"/>
                    </a:rPr>
                    <a:t> / MeV ]</a:t>
                  </a:r>
                  <a:endParaRPr kumimoji="1" lang="ja-JP" altLang="en-US" sz="2000" b="1" dirty="0">
                    <a:latin typeface="Times New Roman" panose="02020603050405020304" pitchFamily="18" charset="0"/>
                    <a:cs typeface="Times New Roman" panose="02020603050405020304" pitchFamily="18" charset="0"/>
                  </a:endParaRPr>
                </a:p>
              </p:txBody>
            </p:sp>
          </p:grpSp>
          <p:sp>
            <p:nvSpPr>
              <p:cNvPr id="23" name="テキスト ボックス 22">
                <a:extLst>
                  <a:ext uri="{FF2B5EF4-FFF2-40B4-BE49-F238E27FC236}">
                    <a16:creationId xmlns:a16="http://schemas.microsoft.com/office/drawing/2014/main" id="{CC733F43-C259-6F8F-79DC-0B0F27E7E0F1}"/>
                  </a:ext>
                </a:extLst>
              </p:cNvPr>
              <p:cNvSpPr txBox="1"/>
              <p:nvPr/>
            </p:nvSpPr>
            <p:spPr>
              <a:xfrm>
                <a:off x="3778072" y="5602899"/>
                <a:ext cx="849150" cy="397461"/>
              </a:xfrm>
              <a:prstGeom prst="rect">
                <a:avLst/>
              </a:prstGeom>
              <a:solidFill>
                <a:schemeClr val="bg1"/>
              </a:solidFill>
              <a:ln>
                <a:solidFill>
                  <a:schemeClr val="tx1"/>
                </a:solidFill>
              </a:ln>
            </p:spPr>
            <p:txBody>
              <a:bodyPr wrap="square" rtlCol="0">
                <a:spAutoFit/>
              </a:bodyPr>
              <a:lstStyle/>
              <a:p>
                <a:pPr algn="ctr"/>
                <a:r>
                  <a:rPr kumimoji="1" lang="en-US" altLang="ja-JP" sz="2000" b="1" dirty="0">
                    <a:solidFill>
                      <a:srgbClr val="00B050"/>
                    </a:solidFill>
                    <a:latin typeface="Times New Roman" panose="02020603050405020304" pitchFamily="18" charset="0"/>
                    <a:cs typeface="Times New Roman" panose="02020603050405020304" pitchFamily="18" charset="0"/>
                  </a:rPr>
                  <a:t>alpha </a:t>
                </a:r>
                <a:r>
                  <a:rPr lang="en-US" altLang="ja-JP" sz="2000" b="1" dirty="0">
                    <a:solidFill>
                      <a:srgbClr val="00B050"/>
                    </a:solidFill>
                    <a:latin typeface="Times New Roman" panose="02020603050405020304" pitchFamily="18" charset="0"/>
                    <a:cs typeface="Times New Roman" panose="02020603050405020304" pitchFamily="18" charset="0"/>
                  </a:rPr>
                  <a:t>(×10</a:t>
                </a:r>
                <a:r>
                  <a:rPr lang="en-US" altLang="ja-JP" sz="2000" b="1" baseline="30000" dirty="0">
                    <a:solidFill>
                      <a:srgbClr val="00B050"/>
                    </a:solidFill>
                    <a:latin typeface="Times New Roman" panose="02020603050405020304" pitchFamily="18" charset="0"/>
                    <a:cs typeface="Times New Roman" panose="02020603050405020304" pitchFamily="18" charset="0"/>
                  </a:rPr>
                  <a:t>-16</a:t>
                </a:r>
                <a:r>
                  <a:rPr lang="en-US" altLang="ja-JP" sz="2000" b="1" dirty="0">
                    <a:solidFill>
                      <a:srgbClr val="00B050"/>
                    </a:solidFill>
                    <a:latin typeface="Times New Roman" panose="02020603050405020304" pitchFamily="18" charset="0"/>
                    <a:cs typeface="Times New Roman" panose="02020603050405020304" pitchFamily="18" charset="0"/>
                  </a:rPr>
                  <a:t>)</a:t>
                </a:r>
                <a:endParaRPr kumimoji="1" lang="ja-JP" altLang="en-US" sz="2000" b="1" dirty="0">
                  <a:solidFill>
                    <a:srgbClr val="00B050"/>
                  </a:solidFill>
                  <a:latin typeface="Times New Roman" panose="02020603050405020304" pitchFamily="18" charset="0"/>
                  <a:cs typeface="Times New Roman" panose="02020603050405020304" pitchFamily="18" charset="0"/>
                </a:endParaRPr>
              </a:p>
            </p:txBody>
          </p:sp>
        </p:grpSp>
        <p:sp>
          <p:nvSpPr>
            <p:cNvPr id="8" name="テキスト ボックス 7">
              <a:extLst>
                <a:ext uri="{FF2B5EF4-FFF2-40B4-BE49-F238E27FC236}">
                  <a16:creationId xmlns:a16="http://schemas.microsoft.com/office/drawing/2014/main" id="{7E46DED9-7019-AF0A-7D72-0B63624B9D20}"/>
                </a:ext>
              </a:extLst>
            </p:cNvPr>
            <p:cNvSpPr txBox="1"/>
            <p:nvPr/>
          </p:nvSpPr>
          <p:spPr>
            <a:xfrm>
              <a:off x="7190722" y="4977947"/>
              <a:ext cx="1658003" cy="400110"/>
            </a:xfrm>
            <a:prstGeom prst="rect">
              <a:avLst/>
            </a:prstGeom>
            <a:solidFill>
              <a:schemeClr val="bg1"/>
            </a:solidFill>
            <a:ln>
              <a:solidFill>
                <a:schemeClr val="tx1"/>
              </a:solidFill>
            </a:ln>
          </p:spPr>
          <p:txBody>
            <a:bodyPr wrap="square" rtlCol="0">
              <a:spAutoFit/>
            </a:bodyPr>
            <a:lstStyle/>
            <a:p>
              <a:pPr algn="ctr"/>
              <a:r>
                <a:rPr lang="en-US" altLang="ja-JP" sz="2000" b="1" baseline="30000" dirty="0">
                  <a:solidFill>
                    <a:srgbClr val="00B050"/>
                  </a:solidFill>
                  <a:latin typeface="Times New Roman" panose="02020603050405020304" pitchFamily="18" charset="0"/>
                  <a:cs typeface="Times New Roman" panose="02020603050405020304" pitchFamily="18" charset="0"/>
                </a:rPr>
                <a:t>3</a:t>
              </a:r>
              <a:r>
                <a:rPr lang="en-US" altLang="ja-JP" sz="2000" b="1" dirty="0">
                  <a:solidFill>
                    <a:srgbClr val="00B050"/>
                  </a:solidFill>
                  <a:latin typeface="Times New Roman" panose="02020603050405020304" pitchFamily="18" charset="0"/>
                  <a:cs typeface="Times New Roman" panose="02020603050405020304" pitchFamily="18" charset="0"/>
                </a:rPr>
                <a:t>He (×10</a:t>
              </a:r>
              <a:r>
                <a:rPr lang="en-US" altLang="ja-JP" sz="2000" b="1" baseline="30000" dirty="0">
                  <a:solidFill>
                    <a:srgbClr val="00B050"/>
                  </a:solidFill>
                  <a:latin typeface="Times New Roman" panose="02020603050405020304" pitchFamily="18" charset="0"/>
                  <a:cs typeface="Times New Roman" panose="02020603050405020304" pitchFamily="18" charset="0"/>
                </a:rPr>
                <a:t>-12</a:t>
              </a:r>
              <a:r>
                <a:rPr lang="en-US" altLang="ja-JP" sz="2000" b="1" dirty="0">
                  <a:solidFill>
                    <a:srgbClr val="00B050"/>
                  </a:solidFill>
                  <a:latin typeface="Times New Roman" panose="02020603050405020304" pitchFamily="18" charset="0"/>
                  <a:cs typeface="Times New Roman" panose="02020603050405020304" pitchFamily="18" charset="0"/>
                </a:rPr>
                <a:t>)</a:t>
              </a:r>
              <a:endParaRPr kumimoji="1" lang="ja-JP" altLang="en-US" sz="2000" b="1" dirty="0">
                <a:solidFill>
                  <a:srgbClr val="00B050"/>
                </a:solidFill>
                <a:latin typeface="Times New Roman" panose="02020603050405020304" pitchFamily="18" charset="0"/>
                <a:cs typeface="Times New Roman" panose="02020603050405020304" pitchFamily="18" charset="0"/>
              </a:endParaRPr>
            </a:p>
          </p:txBody>
        </p:sp>
        <p:sp>
          <p:nvSpPr>
            <p:cNvPr id="9" name="テキスト ボックス 8">
              <a:extLst>
                <a:ext uri="{FF2B5EF4-FFF2-40B4-BE49-F238E27FC236}">
                  <a16:creationId xmlns:a16="http://schemas.microsoft.com/office/drawing/2014/main" id="{4D8E5509-66E8-A0C1-3283-32713FA158B0}"/>
                </a:ext>
              </a:extLst>
            </p:cNvPr>
            <p:cNvSpPr txBox="1"/>
            <p:nvPr/>
          </p:nvSpPr>
          <p:spPr>
            <a:xfrm>
              <a:off x="7101501" y="4159285"/>
              <a:ext cx="1747224" cy="400110"/>
            </a:xfrm>
            <a:prstGeom prst="rect">
              <a:avLst/>
            </a:prstGeom>
            <a:solidFill>
              <a:schemeClr val="bg1"/>
            </a:solidFill>
            <a:ln>
              <a:solidFill>
                <a:schemeClr val="tx1"/>
              </a:solidFill>
            </a:ln>
          </p:spPr>
          <p:txBody>
            <a:bodyPr wrap="square" rtlCol="0">
              <a:spAutoFit/>
            </a:bodyPr>
            <a:lstStyle/>
            <a:p>
              <a:pPr algn="ctr"/>
              <a:r>
                <a:rPr lang="en-US" altLang="ja-JP" sz="2000" b="1" dirty="0">
                  <a:solidFill>
                    <a:srgbClr val="00B050"/>
                  </a:solidFill>
                  <a:latin typeface="Times New Roman" panose="02020603050405020304" pitchFamily="18" charset="0"/>
                  <a:cs typeface="Times New Roman" panose="02020603050405020304" pitchFamily="18" charset="0"/>
                </a:rPr>
                <a:t>triton (×10</a:t>
              </a:r>
              <a:r>
                <a:rPr lang="en-US" altLang="ja-JP" sz="2000" b="1" baseline="30000" dirty="0">
                  <a:solidFill>
                    <a:srgbClr val="00B050"/>
                  </a:solidFill>
                  <a:latin typeface="Times New Roman" panose="02020603050405020304" pitchFamily="18" charset="0"/>
                  <a:cs typeface="Times New Roman" panose="02020603050405020304" pitchFamily="18" charset="0"/>
                </a:rPr>
                <a:t>-8</a:t>
              </a:r>
              <a:r>
                <a:rPr lang="en-US" altLang="ja-JP" sz="2000" b="1" dirty="0">
                  <a:solidFill>
                    <a:srgbClr val="00B050"/>
                  </a:solidFill>
                  <a:latin typeface="Times New Roman" panose="02020603050405020304" pitchFamily="18" charset="0"/>
                  <a:cs typeface="Times New Roman" panose="02020603050405020304" pitchFamily="18" charset="0"/>
                </a:rPr>
                <a:t>)</a:t>
              </a:r>
              <a:endParaRPr kumimoji="1" lang="ja-JP" altLang="en-US" sz="2000" b="1" dirty="0">
                <a:solidFill>
                  <a:srgbClr val="00B050"/>
                </a:solidFill>
                <a:latin typeface="Times New Roman" panose="02020603050405020304" pitchFamily="18" charset="0"/>
                <a:cs typeface="Times New Roman" panose="02020603050405020304" pitchFamily="18" charset="0"/>
              </a:endParaRPr>
            </a:p>
          </p:txBody>
        </p:sp>
        <p:sp>
          <p:nvSpPr>
            <p:cNvPr id="11" name="テキスト ボックス 10">
              <a:extLst>
                <a:ext uri="{FF2B5EF4-FFF2-40B4-BE49-F238E27FC236}">
                  <a16:creationId xmlns:a16="http://schemas.microsoft.com/office/drawing/2014/main" id="{D61176D1-1A3B-A7C1-7209-CFD62F17A866}"/>
                </a:ext>
              </a:extLst>
            </p:cNvPr>
            <p:cNvSpPr txBox="1"/>
            <p:nvPr/>
          </p:nvSpPr>
          <p:spPr>
            <a:xfrm>
              <a:off x="6727111" y="3283409"/>
              <a:ext cx="2039384" cy="400110"/>
            </a:xfrm>
            <a:prstGeom prst="rect">
              <a:avLst/>
            </a:prstGeom>
            <a:solidFill>
              <a:schemeClr val="bg1"/>
            </a:solidFill>
            <a:ln>
              <a:solidFill>
                <a:schemeClr val="tx1"/>
              </a:solidFill>
            </a:ln>
          </p:spPr>
          <p:txBody>
            <a:bodyPr wrap="square" rtlCol="0">
              <a:spAutoFit/>
            </a:bodyPr>
            <a:lstStyle/>
            <a:p>
              <a:pPr algn="ctr"/>
              <a:r>
                <a:rPr lang="en-US" altLang="ja-JP" sz="2000" b="1" dirty="0">
                  <a:solidFill>
                    <a:srgbClr val="00B050"/>
                  </a:solidFill>
                  <a:latin typeface="Times New Roman" panose="02020603050405020304" pitchFamily="18" charset="0"/>
                  <a:cs typeface="Times New Roman" panose="02020603050405020304" pitchFamily="18" charset="0"/>
                </a:rPr>
                <a:t>deuteron (×10</a:t>
              </a:r>
              <a:r>
                <a:rPr lang="en-US" altLang="ja-JP" sz="2000" b="1" baseline="30000" dirty="0">
                  <a:solidFill>
                    <a:srgbClr val="00B050"/>
                  </a:solidFill>
                  <a:latin typeface="Times New Roman" panose="02020603050405020304" pitchFamily="18" charset="0"/>
                  <a:cs typeface="Times New Roman" panose="02020603050405020304" pitchFamily="18" charset="0"/>
                </a:rPr>
                <a:t>-4</a:t>
              </a:r>
              <a:r>
                <a:rPr lang="en-US" altLang="ja-JP" sz="2000" b="1" dirty="0">
                  <a:solidFill>
                    <a:srgbClr val="00B050"/>
                  </a:solidFill>
                  <a:latin typeface="Times New Roman" panose="02020603050405020304" pitchFamily="18" charset="0"/>
                  <a:cs typeface="Times New Roman" panose="02020603050405020304" pitchFamily="18" charset="0"/>
                </a:rPr>
                <a:t>)</a:t>
              </a:r>
              <a:endParaRPr kumimoji="1" lang="ja-JP" altLang="en-US" sz="2000" b="1" dirty="0">
                <a:solidFill>
                  <a:srgbClr val="00B050"/>
                </a:solidFill>
                <a:latin typeface="Times New Roman" panose="02020603050405020304" pitchFamily="18" charset="0"/>
                <a:cs typeface="Times New Roman" panose="02020603050405020304" pitchFamily="18" charset="0"/>
              </a:endParaRPr>
            </a:p>
          </p:txBody>
        </p:sp>
        <p:sp>
          <p:nvSpPr>
            <p:cNvPr id="24" name="テキスト ボックス 23">
              <a:extLst>
                <a:ext uri="{FF2B5EF4-FFF2-40B4-BE49-F238E27FC236}">
                  <a16:creationId xmlns:a16="http://schemas.microsoft.com/office/drawing/2014/main" id="{4D0D93D9-848C-DEBC-D175-722A1A85DC43}"/>
                </a:ext>
              </a:extLst>
            </p:cNvPr>
            <p:cNvSpPr txBox="1"/>
            <p:nvPr/>
          </p:nvSpPr>
          <p:spPr>
            <a:xfrm>
              <a:off x="6283892" y="2654993"/>
              <a:ext cx="1073252" cy="400110"/>
            </a:xfrm>
            <a:prstGeom prst="rect">
              <a:avLst/>
            </a:prstGeom>
            <a:solidFill>
              <a:schemeClr val="bg1"/>
            </a:solidFill>
            <a:ln>
              <a:solidFill>
                <a:schemeClr val="tx1"/>
              </a:solidFill>
            </a:ln>
          </p:spPr>
          <p:txBody>
            <a:bodyPr wrap="square" rtlCol="0">
              <a:spAutoFit/>
            </a:bodyPr>
            <a:lstStyle/>
            <a:p>
              <a:pPr algn="ctr"/>
              <a:r>
                <a:rPr kumimoji="1" lang="en-US" altLang="ja-JP" sz="2000" b="1" dirty="0">
                  <a:solidFill>
                    <a:srgbClr val="00B050"/>
                  </a:solidFill>
                  <a:latin typeface="Times New Roman" panose="02020603050405020304" pitchFamily="18" charset="0"/>
                  <a:cs typeface="Times New Roman" panose="02020603050405020304" pitchFamily="18" charset="0"/>
                </a:rPr>
                <a:t>proton</a:t>
              </a:r>
              <a:endParaRPr kumimoji="1" lang="ja-JP" altLang="en-US" sz="2000" b="1" dirty="0">
                <a:solidFill>
                  <a:srgbClr val="00B050"/>
                </a:solidFill>
                <a:latin typeface="Times New Roman" panose="02020603050405020304" pitchFamily="18" charset="0"/>
                <a:cs typeface="Times New Roman" panose="02020603050405020304" pitchFamily="18" charset="0"/>
              </a:endParaRPr>
            </a:p>
          </p:txBody>
        </p:sp>
      </p:grpSp>
    </p:spTree>
    <p:extLst>
      <p:ext uri="{BB962C8B-B14F-4D97-AF65-F5344CB8AC3E}">
        <p14:creationId xmlns:p14="http://schemas.microsoft.com/office/powerpoint/2010/main" val="1600922236"/>
      </p:ext>
    </p:extLst>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タイトル 1">
            <a:extLst>
              <a:ext uri="{FF2B5EF4-FFF2-40B4-BE49-F238E27FC236}">
                <a16:creationId xmlns:a16="http://schemas.microsoft.com/office/drawing/2014/main" id="{1F1A309A-F454-E537-1114-C8179CD2CFCE}"/>
              </a:ext>
            </a:extLst>
          </p:cNvPr>
          <p:cNvSpPr>
            <a:spLocks noGrp="1"/>
          </p:cNvSpPr>
          <p:nvPr>
            <p:ph type="title"/>
          </p:nvPr>
        </p:nvSpPr>
        <p:spPr>
          <a:xfrm>
            <a:off x="500063" y="1000124"/>
            <a:ext cx="7929562" cy="427983"/>
          </a:xfrm>
        </p:spPr>
        <p:txBody>
          <a:bodyPr/>
          <a:lstStyle/>
          <a:p>
            <a:r>
              <a:rPr kumimoji="1" lang="ja-JP" altLang="en-US" sz="3600" dirty="0">
                <a:latin typeface="Times New Roman" panose="02020603050405020304" pitchFamily="18" charset="0"/>
                <a:ea typeface="ＭＳ ゴシック" panose="020B0609070205080204" pitchFamily="49" charset="-128"/>
                <a:cs typeface="Times New Roman" panose="02020603050405020304" pitchFamily="18" charset="0"/>
              </a:rPr>
              <a:t>計算結果 </a:t>
            </a:r>
            <a:r>
              <a:rPr kumimoji="1" lang="en-US" altLang="ja-JP" sz="3600" dirty="0">
                <a:latin typeface="Times New Roman" panose="02020603050405020304" pitchFamily="18" charset="0"/>
                <a:ea typeface="ＭＳ ゴシック" panose="020B0609070205080204" pitchFamily="49" charset="-128"/>
                <a:cs typeface="Times New Roman" panose="02020603050405020304" pitchFamily="18" charset="0"/>
              </a:rPr>
              <a:t>Al(α,x) 230 MeV/u, </a:t>
            </a:r>
            <a:r>
              <a:rPr kumimoji="1" lang="el-GR" altLang="ja-JP" sz="3600" dirty="0">
                <a:latin typeface="Times New Roman" panose="02020603050405020304" pitchFamily="18" charset="0"/>
                <a:ea typeface="ＭＳ ゴシック" panose="020B0609070205080204" pitchFamily="49" charset="-128"/>
                <a:cs typeface="Times New Roman" panose="02020603050405020304" pitchFamily="18" charset="0"/>
              </a:rPr>
              <a:t>θ</a:t>
            </a:r>
            <a:r>
              <a:rPr kumimoji="1" lang="en-US" altLang="ja-JP" sz="3600" dirty="0">
                <a:latin typeface="Times New Roman" panose="02020603050405020304" pitchFamily="18" charset="0"/>
                <a:ea typeface="ＭＳ ゴシック" panose="020B0609070205080204" pitchFamily="49" charset="-128"/>
                <a:cs typeface="Times New Roman" panose="02020603050405020304" pitchFamily="18" charset="0"/>
              </a:rPr>
              <a:t> </a:t>
            </a:r>
            <a:r>
              <a:rPr lang="en-US" altLang="ja-JP" sz="3600" dirty="0">
                <a:latin typeface="Times New Roman" panose="02020603050405020304" pitchFamily="18" charset="0"/>
                <a:ea typeface="ＭＳ ゴシック" panose="020B0609070205080204" pitchFamily="49" charset="-128"/>
                <a:cs typeface="Times New Roman" panose="02020603050405020304" pitchFamily="18" charset="0"/>
              </a:rPr>
              <a:t>= 40</a:t>
            </a:r>
            <a:r>
              <a:rPr kumimoji="1" lang="en-US" altLang="ja-JP" sz="3600" dirty="0">
                <a:latin typeface="Century" panose="02040604050505020304" pitchFamily="18" charset="0"/>
                <a:ea typeface="ＭＳ ゴシック" panose="020B0609070205080204" pitchFamily="49" charset="-128"/>
                <a:cs typeface="Times New Roman" panose="02020603050405020304" pitchFamily="18" charset="0"/>
              </a:rPr>
              <a:t>˚</a:t>
            </a:r>
            <a:endParaRPr kumimoji="1" lang="ja-JP" altLang="en-US" sz="3600" dirty="0">
              <a:latin typeface="Times New Roman" panose="02020603050405020304" pitchFamily="18" charset="0"/>
              <a:ea typeface="ＭＳ ゴシック" panose="020B0609070205080204" pitchFamily="49" charset="-128"/>
              <a:cs typeface="Times New Roman" panose="02020603050405020304" pitchFamily="18" charset="0"/>
            </a:endParaRPr>
          </a:p>
        </p:txBody>
      </p:sp>
      <p:sp>
        <p:nvSpPr>
          <p:cNvPr id="3" name="スライド番号プレースホルダー 2">
            <a:extLst>
              <a:ext uri="{FF2B5EF4-FFF2-40B4-BE49-F238E27FC236}">
                <a16:creationId xmlns:a16="http://schemas.microsoft.com/office/drawing/2014/main" id="{3D4DF0E7-89A0-DCD1-0052-34D44BDB4FD8}"/>
              </a:ext>
            </a:extLst>
          </p:cNvPr>
          <p:cNvSpPr>
            <a:spLocks noGrp="1"/>
          </p:cNvSpPr>
          <p:nvPr>
            <p:ph type="sldNum" sz="quarter" idx="11"/>
          </p:nvPr>
        </p:nvSpPr>
        <p:spPr/>
        <p:txBody>
          <a:bodyPr/>
          <a:lstStyle/>
          <a:p>
            <a:fld id="{2211DAF9-AAB5-44DD-A5E4-C4C1DB5B2C1E}" type="slidenum">
              <a:rPr kumimoji="1" lang="ja-JP" altLang="en-US" smtClean="0"/>
              <a:t>21</a:t>
            </a:fld>
            <a:endParaRPr kumimoji="1" lang="ja-JP" altLang="en-US"/>
          </a:p>
        </p:txBody>
      </p:sp>
      <p:grpSp>
        <p:nvGrpSpPr>
          <p:cNvPr id="34" name="グループ化 33">
            <a:extLst>
              <a:ext uri="{FF2B5EF4-FFF2-40B4-BE49-F238E27FC236}">
                <a16:creationId xmlns:a16="http://schemas.microsoft.com/office/drawing/2014/main" id="{46A916DB-E0D3-FDC3-B693-5B94A468CB89}"/>
              </a:ext>
            </a:extLst>
          </p:cNvPr>
          <p:cNvGrpSpPr/>
          <p:nvPr/>
        </p:nvGrpSpPr>
        <p:grpSpPr>
          <a:xfrm>
            <a:off x="332563" y="1432162"/>
            <a:ext cx="8423883" cy="5392485"/>
            <a:chOff x="332563" y="1432162"/>
            <a:chExt cx="8423883" cy="5392485"/>
          </a:xfrm>
        </p:grpSpPr>
        <p:pic>
          <p:nvPicPr>
            <p:cNvPr id="33" name="図 32">
              <a:extLst>
                <a:ext uri="{FF2B5EF4-FFF2-40B4-BE49-F238E27FC236}">
                  <a16:creationId xmlns:a16="http://schemas.microsoft.com/office/drawing/2014/main" id="{8B442CD7-A97E-A6EF-83E5-E64F3A78645F}"/>
                </a:ext>
              </a:extLst>
            </p:cNvPr>
            <p:cNvPicPr>
              <a:picLocks/>
            </p:cNvPicPr>
            <p:nvPr/>
          </p:nvPicPr>
          <p:blipFill rotWithShape="1">
            <a:blip r:embed="rId2"/>
            <a:srcRect l="348" t="893" b="718"/>
            <a:stretch/>
          </p:blipFill>
          <p:spPr>
            <a:xfrm>
              <a:off x="756000" y="1563832"/>
              <a:ext cx="7236000" cy="4909157"/>
            </a:xfrm>
            <a:prstGeom prst="rect">
              <a:avLst/>
            </a:prstGeom>
          </p:spPr>
        </p:pic>
        <p:grpSp>
          <p:nvGrpSpPr>
            <p:cNvPr id="6" name="グループ化 5">
              <a:extLst>
                <a:ext uri="{FF2B5EF4-FFF2-40B4-BE49-F238E27FC236}">
                  <a16:creationId xmlns:a16="http://schemas.microsoft.com/office/drawing/2014/main" id="{2746823B-12E4-1FC8-BCF5-7A38F6C8F98F}"/>
                </a:ext>
              </a:extLst>
            </p:cNvPr>
            <p:cNvGrpSpPr/>
            <p:nvPr/>
          </p:nvGrpSpPr>
          <p:grpSpPr>
            <a:xfrm>
              <a:off x="332563" y="1432162"/>
              <a:ext cx="8423883" cy="5392485"/>
              <a:chOff x="424842" y="1516052"/>
              <a:chExt cx="8423883" cy="5392485"/>
            </a:xfrm>
          </p:grpSpPr>
          <p:grpSp>
            <p:nvGrpSpPr>
              <p:cNvPr id="10" name="グループ化 9">
                <a:extLst>
                  <a:ext uri="{FF2B5EF4-FFF2-40B4-BE49-F238E27FC236}">
                    <a16:creationId xmlns:a16="http://schemas.microsoft.com/office/drawing/2014/main" id="{E66D9A93-54B9-2460-7843-B1815EB88945}"/>
                  </a:ext>
                </a:extLst>
              </p:cNvPr>
              <p:cNvGrpSpPr/>
              <p:nvPr/>
            </p:nvGrpSpPr>
            <p:grpSpPr>
              <a:xfrm>
                <a:off x="424842" y="1516052"/>
                <a:ext cx="8148316" cy="5392485"/>
                <a:chOff x="562680" y="1516053"/>
                <a:chExt cx="3778677" cy="5356777"/>
              </a:xfrm>
            </p:grpSpPr>
            <p:grpSp>
              <p:nvGrpSpPr>
                <p:cNvPr id="28" name="グループ化 27">
                  <a:extLst>
                    <a:ext uri="{FF2B5EF4-FFF2-40B4-BE49-F238E27FC236}">
                      <a16:creationId xmlns:a16="http://schemas.microsoft.com/office/drawing/2014/main" id="{95436F60-F699-2F93-998B-03587950AEE1}"/>
                    </a:ext>
                  </a:extLst>
                </p:cNvPr>
                <p:cNvGrpSpPr/>
                <p:nvPr/>
              </p:nvGrpSpPr>
              <p:grpSpPr>
                <a:xfrm>
                  <a:off x="562680" y="1516053"/>
                  <a:ext cx="3420949" cy="5356777"/>
                  <a:chOff x="634598" y="1649615"/>
                  <a:chExt cx="3420949" cy="5356777"/>
                </a:xfrm>
              </p:grpSpPr>
              <p:sp>
                <p:nvSpPr>
                  <p:cNvPr id="30" name="テキスト ボックス 29">
                    <a:extLst>
                      <a:ext uri="{FF2B5EF4-FFF2-40B4-BE49-F238E27FC236}">
                        <a16:creationId xmlns:a16="http://schemas.microsoft.com/office/drawing/2014/main" id="{54A30B0D-E06C-6FFE-93B4-514164BEA7EF}"/>
                      </a:ext>
                    </a:extLst>
                  </p:cNvPr>
                  <p:cNvSpPr txBox="1"/>
                  <p:nvPr/>
                </p:nvSpPr>
                <p:spPr>
                  <a:xfrm>
                    <a:off x="988604" y="6606282"/>
                    <a:ext cx="3066943" cy="400110"/>
                  </a:xfrm>
                  <a:prstGeom prst="rect">
                    <a:avLst/>
                  </a:prstGeom>
                  <a:noFill/>
                </p:spPr>
                <p:txBody>
                  <a:bodyPr wrap="square" rtlCol="0">
                    <a:spAutoFit/>
                  </a:bodyPr>
                  <a:lstStyle/>
                  <a:p>
                    <a:pPr algn="ctr"/>
                    <a:r>
                      <a:rPr kumimoji="1" lang="en-US" altLang="ja-JP" sz="2000" b="1" dirty="0">
                        <a:latin typeface="Times New Roman" panose="02020603050405020304" pitchFamily="18" charset="0"/>
                        <a:cs typeface="Times New Roman" panose="02020603050405020304" pitchFamily="18" charset="0"/>
                      </a:rPr>
                      <a:t>Energy [ MeV ]</a:t>
                    </a:r>
                    <a:endParaRPr kumimoji="1" lang="ja-JP" altLang="en-US" sz="2000" b="1" dirty="0">
                      <a:latin typeface="Times New Roman" panose="02020603050405020304" pitchFamily="18" charset="0"/>
                      <a:cs typeface="Times New Roman" panose="02020603050405020304" pitchFamily="18" charset="0"/>
                    </a:endParaRPr>
                  </a:p>
                </p:txBody>
              </p:sp>
              <p:sp>
                <p:nvSpPr>
                  <p:cNvPr id="31" name="テキスト ボックス 30">
                    <a:extLst>
                      <a:ext uri="{FF2B5EF4-FFF2-40B4-BE49-F238E27FC236}">
                        <a16:creationId xmlns:a16="http://schemas.microsoft.com/office/drawing/2014/main" id="{F53EB78D-E2E3-57A1-A163-289104C659FF}"/>
                      </a:ext>
                    </a:extLst>
                  </p:cNvPr>
                  <p:cNvSpPr txBox="1"/>
                  <p:nvPr/>
                </p:nvSpPr>
                <p:spPr>
                  <a:xfrm rot="16200000">
                    <a:off x="-1750963" y="4035176"/>
                    <a:ext cx="4956668" cy="185546"/>
                  </a:xfrm>
                  <a:prstGeom prst="rect">
                    <a:avLst/>
                  </a:prstGeom>
                  <a:noFill/>
                </p:spPr>
                <p:txBody>
                  <a:bodyPr wrap="square" rtlCol="0">
                    <a:spAutoFit/>
                  </a:bodyPr>
                  <a:lstStyle/>
                  <a:p>
                    <a:pPr algn="ctr"/>
                    <a:r>
                      <a:rPr lang="en-US" altLang="ja-JP" sz="2000" b="1" dirty="0">
                        <a:latin typeface="Times New Roman" panose="02020603050405020304" pitchFamily="18" charset="0"/>
                        <a:cs typeface="Times New Roman" panose="02020603050405020304" pitchFamily="18" charset="0"/>
                      </a:rPr>
                      <a:t>DDX</a:t>
                    </a:r>
                    <a:r>
                      <a:rPr kumimoji="1" lang="en-US" altLang="ja-JP" sz="2000" b="1" dirty="0">
                        <a:latin typeface="Times New Roman" panose="02020603050405020304" pitchFamily="18" charset="0"/>
                        <a:cs typeface="Times New Roman" panose="02020603050405020304" pitchFamily="18" charset="0"/>
                      </a:rPr>
                      <a:t> [ mb / </a:t>
                    </a:r>
                    <a:r>
                      <a:rPr kumimoji="1" lang="en-US" altLang="ja-JP" sz="2000" b="1" dirty="0" err="1">
                        <a:latin typeface="Times New Roman" panose="02020603050405020304" pitchFamily="18" charset="0"/>
                        <a:cs typeface="Times New Roman" panose="02020603050405020304" pitchFamily="18" charset="0"/>
                      </a:rPr>
                      <a:t>sr</a:t>
                    </a:r>
                    <a:r>
                      <a:rPr kumimoji="1" lang="en-US" altLang="ja-JP" sz="2000" b="1" dirty="0">
                        <a:latin typeface="Times New Roman" panose="02020603050405020304" pitchFamily="18" charset="0"/>
                        <a:cs typeface="Times New Roman" panose="02020603050405020304" pitchFamily="18" charset="0"/>
                      </a:rPr>
                      <a:t> / MeV ]</a:t>
                    </a:r>
                    <a:endParaRPr kumimoji="1" lang="ja-JP" altLang="en-US" sz="2000" b="1" dirty="0">
                      <a:latin typeface="Times New Roman" panose="02020603050405020304" pitchFamily="18" charset="0"/>
                      <a:cs typeface="Times New Roman" panose="02020603050405020304" pitchFamily="18" charset="0"/>
                    </a:endParaRPr>
                  </a:p>
                </p:txBody>
              </p:sp>
            </p:grpSp>
            <p:sp>
              <p:nvSpPr>
                <p:cNvPr id="29" name="テキスト ボックス 28">
                  <a:extLst>
                    <a:ext uri="{FF2B5EF4-FFF2-40B4-BE49-F238E27FC236}">
                      <a16:creationId xmlns:a16="http://schemas.microsoft.com/office/drawing/2014/main" id="{79C677D0-D96F-26A3-26B3-B73785D20AA4}"/>
                    </a:ext>
                  </a:extLst>
                </p:cNvPr>
                <p:cNvSpPr txBox="1"/>
                <p:nvPr/>
              </p:nvSpPr>
              <p:spPr>
                <a:xfrm>
                  <a:off x="3492207" y="5807021"/>
                  <a:ext cx="849150" cy="397461"/>
                </a:xfrm>
                <a:prstGeom prst="rect">
                  <a:avLst/>
                </a:prstGeom>
                <a:solidFill>
                  <a:schemeClr val="bg1"/>
                </a:solidFill>
                <a:ln>
                  <a:solidFill>
                    <a:schemeClr val="tx1"/>
                  </a:solidFill>
                </a:ln>
              </p:spPr>
              <p:txBody>
                <a:bodyPr wrap="square" rtlCol="0">
                  <a:spAutoFit/>
                </a:bodyPr>
                <a:lstStyle/>
                <a:p>
                  <a:pPr algn="ctr"/>
                  <a:r>
                    <a:rPr kumimoji="1" lang="en-US" altLang="ja-JP" sz="2000" b="1" dirty="0">
                      <a:solidFill>
                        <a:srgbClr val="00B050"/>
                      </a:solidFill>
                      <a:latin typeface="Times New Roman" panose="02020603050405020304" pitchFamily="18" charset="0"/>
                      <a:cs typeface="Times New Roman" panose="02020603050405020304" pitchFamily="18" charset="0"/>
                    </a:rPr>
                    <a:t>alpha </a:t>
                  </a:r>
                  <a:r>
                    <a:rPr lang="en-US" altLang="ja-JP" sz="2000" b="1" dirty="0">
                      <a:solidFill>
                        <a:srgbClr val="00B050"/>
                      </a:solidFill>
                      <a:latin typeface="Times New Roman" panose="02020603050405020304" pitchFamily="18" charset="0"/>
                      <a:cs typeface="Times New Roman" panose="02020603050405020304" pitchFamily="18" charset="0"/>
                    </a:rPr>
                    <a:t>(×10</a:t>
                  </a:r>
                  <a:r>
                    <a:rPr lang="en-US" altLang="ja-JP" sz="2000" b="1" baseline="30000" dirty="0">
                      <a:solidFill>
                        <a:srgbClr val="00B050"/>
                      </a:solidFill>
                      <a:latin typeface="Times New Roman" panose="02020603050405020304" pitchFamily="18" charset="0"/>
                      <a:cs typeface="Times New Roman" panose="02020603050405020304" pitchFamily="18" charset="0"/>
                    </a:rPr>
                    <a:t>-16</a:t>
                  </a:r>
                  <a:r>
                    <a:rPr lang="en-US" altLang="ja-JP" sz="2000" b="1" dirty="0">
                      <a:solidFill>
                        <a:srgbClr val="00B050"/>
                      </a:solidFill>
                      <a:latin typeface="Times New Roman" panose="02020603050405020304" pitchFamily="18" charset="0"/>
                      <a:cs typeface="Times New Roman" panose="02020603050405020304" pitchFamily="18" charset="0"/>
                    </a:rPr>
                    <a:t>)</a:t>
                  </a:r>
                  <a:endParaRPr kumimoji="1" lang="ja-JP" altLang="en-US" sz="2000" b="1" dirty="0">
                    <a:solidFill>
                      <a:srgbClr val="00B050"/>
                    </a:solidFill>
                    <a:latin typeface="Times New Roman" panose="02020603050405020304" pitchFamily="18" charset="0"/>
                    <a:cs typeface="Times New Roman" panose="02020603050405020304" pitchFamily="18" charset="0"/>
                  </a:endParaRPr>
                </a:p>
              </p:txBody>
            </p:sp>
          </p:grpSp>
          <p:sp>
            <p:nvSpPr>
              <p:cNvPr id="11" name="テキスト ボックス 10">
                <a:extLst>
                  <a:ext uri="{FF2B5EF4-FFF2-40B4-BE49-F238E27FC236}">
                    <a16:creationId xmlns:a16="http://schemas.microsoft.com/office/drawing/2014/main" id="{6B693087-67DD-8C04-08D1-F288CDF6F986}"/>
                  </a:ext>
                </a:extLst>
              </p:cNvPr>
              <p:cNvSpPr txBox="1"/>
              <p:nvPr/>
            </p:nvSpPr>
            <p:spPr>
              <a:xfrm>
                <a:off x="7190722" y="4977947"/>
                <a:ext cx="1658003" cy="400110"/>
              </a:xfrm>
              <a:prstGeom prst="rect">
                <a:avLst/>
              </a:prstGeom>
              <a:solidFill>
                <a:schemeClr val="bg1"/>
              </a:solidFill>
              <a:ln>
                <a:solidFill>
                  <a:schemeClr val="tx1"/>
                </a:solidFill>
              </a:ln>
            </p:spPr>
            <p:txBody>
              <a:bodyPr wrap="square" rtlCol="0">
                <a:spAutoFit/>
              </a:bodyPr>
              <a:lstStyle/>
              <a:p>
                <a:pPr algn="ctr"/>
                <a:r>
                  <a:rPr lang="en-US" altLang="ja-JP" sz="2000" b="1" baseline="30000" dirty="0">
                    <a:solidFill>
                      <a:srgbClr val="00B050"/>
                    </a:solidFill>
                    <a:latin typeface="Times New Roman" panose="02020603050405020304" pitchFamily="18" charset="0"/>
                    <a:cs typeface="Times New Roman" panose="02020603050405020304" pitchFamily="18" charset="0"/>
                  </a:rPr>
                  <a:t>3</a:t>
                </a:r>
                <a:r>
                  <a:rPr lang="en-US" altLang="ja-JP" sz="2000" b="1" dirty="0">
                    <a:solidFill>
                      <a:srgbClr val="00B050"/>
                    </a:solidFill>
                    <a:latin typeface="Times New Roman" panose="02020603050405020304" pitchFamily="18" charset="0"/>
                    <a:cs typeface="Times New Roman" panose="02020603050405020304" pitchFamily="18" charset="0"/>
                  </a:rPr>
                  <a:t>He (×10</a:t>
                </a:r>
                <a:r>
                  <a:rPr lang="en-US" altLang="ja-JP" sz="2000" b="1" baseline="30000" dirty="0">
                    <a:solidFill>
                      <a:srgbClr val="00B050"/>
                    </a:solidFill>
                    <a:latin typeface="Times New Roman" panose="02020603050405020304" pitchFamily="18" charset="0"/>
                    <a:cs typeface="Times New Roman" panose="02020603050405020304" pitchFamily="18" charset="0"/>
                  </a:rPr>
                  <a:t>-12</a:t>
                </a:r>
                <a:r>
                  <a:rPr lang="en-US" altLang="ja-JP" sz="2000" b="1" dirty="0">
                    <a:solidFill>
                      <a:srgbClr val="00B050"/>
                    </a:solidFill>
                    <a:latin typeface="Times New Roman" panose="02020603050405020304" pitchFamily="18" charset="0"/>
                    <a:cs typeface="Times New Roman" panose="02020603050405020304" pitchFamily="18" charset="0"/>
                  </a:rPr>
                  <a:t>)</a:t>
                </a:r>
                <a:endParaRPr kumimoji="1" lang="ja-JP" altLang="en-US" sz="2000" b="1" dirty="0">
                  <a:solidFill>
                    <a:srgbClr val="00B050"/>
                  </a:solidFill>
                  <a:latin typeface="Times New Roman" panose="02020603050405020304" pitchFamily="18" charset="0"/>
                  <a:cs typeface="Times New Roman" panose="02020603050405020304" pitchFamily="18" charset="0"/>
                </a:endParaRPr>
              </a:p>
            </p:txBody>
          </p:sp>
          <p:sp>
            <p:nvSpPr>
              <p:cNvPr id="12" name="テキスト ボックス 11">
                <a:extLst>
                  <a:ext uri="{FF2B5EF4-FFF2-40B4-BE49-F238E27FC236}">
                    <a16:creationId xmlns:a16="http://schemas.microsoft.com/office/drawing/2014/main" id="{AA5C660B-4F30-3411-FE8D-B130B79C3C5B}"/>
                  </a:ext>
                </a:extLst>
              </p:cNvPr>
              <p:cNvSpPr txBox="1"/>
              <p:nvPr/>
            </p:nvSpPr>
            <p:spPr>
              <a:xfrm>
                <a:off x="7101501" y="4159285"/>
                <a:ext cx="1747224" cy="400110"/>
              </a:xfrm>
              <a:prstGeom prst="rect">
                <a:avLst/>
              </a:prstGeom>
              <a:solidFill>
                <a:schemeClr val="bg1"/>
              </a:solidFill>
              <a:ln>
                <a:solidFill>
                  <a:schemeClr val="tx1"/>
                </a:solidFill>
              </a:ln>
            </p:spPr>
            <p:txBody>
              <a:bodyPr wrap="square" rtlCol="0">
                <a:spAutoFit/>
              </a:bodyPr>
              <a:lstStyle/>
              <a:p>
                <a:pPr algn="ctr"/>
                <a:r>
                  <a:rPr lang="en-US" altLang="ja-JP" sz="2000" b="1" dirty="0">
                    <a:solidFill>
                      <a:srgbClr val="00B050"/>
                    </a:solidFill>
                    <a:latin typeface="Times New Roman" panose="02020603050405020304" pitchFamily="18" charset="0"/>
                    <a:cs typeface="Times New Roman" panose="02020603050405020304" pitchFamily="18" charset="0"/>
                  </a:rPr>
                  <a:t>triton (×10</a:t>
                </a:r>
                <a:r>
                  <a:rPr lang="en-US" altLang="ja-JP" sz="2000" b="1" baseline="30000" dirty="0">
                    <a:solidFill>
                      <a:srgbClr val="00B050"/>
                    </a:solidFill>
                    <a:latin typeface="Times New Roman" panose="02020603050405020304" pitchFamily="18" charset="0"/>
                    <a:cs typeface="Times New Roman" panose="02020603050405020304" pitchFamily="18" charset="0"/>
                  </a:rPr>
                  <a:t>-8</a:t>
                </a:r>
                <a:r>
                  <a:rPr lang="en-US" altLang="ja-JP" sz="2000" b="1" dirty="0">
                    <a:solidFill>
                      <a:srgbClr val="00B050"/>
                    </a:solidFill>
                    <a:latin typeface="Times New Roman" panose="02020603050405020304" pitchFamily="18" charset="0"/>
                    <a:cs typeface="Times New Roman" panose="02020603050405020304" pitchFamily="18" charset="0"/>
                  </a:rPr>
                  <a:t>)</a:t>
                </a:r>
                <a:endParaRPr kumimoji="1" lang="ja-JP" altLang="en-US" sz="2000" b="1" dirty="0">
                  <a:solidFill>
                    <a:srgbClr val="00B050"/>
                  </a:solidFill>
                  <a:latin typeface="Times New Roman" panose="02020603050405020304" pitchFamily="18" charset="0"/>
                  <a:cs typeface="Times New Roman" panose="02020603050405020304" pitchFamily="18" charset="0"/>
                </a:endParaRPr>
              </a:p>
            </p:txBody>
          </p:sp>
          <p:sp>
            <p:nvSpPr>
              <p:cNvPr id="24" name="テキスト ボックス 23">
                <a:extLst>
                  <a:ext uri="{FF2B5EF4-FFF2-40B4-BE49-F238E27FC236}">
                    <a16:creationId xmlns:a16="http://schemas.microsoft.com/office/drawing/2014/main" id="{6E547951-EFF1-6C41-8D58-BF73B6F7779A}"/>
                  </a:ext>
                </a:extLst>
              </p:cNvPr>
              <p:cNvSpPr txBox="1"/>
              <p:nvPr/>
            </p:nvSpPr>
            <p:spPr>
              <a:xfrm>
                <a:off x="6727111" y="3283409"/>
                <a:ext cx="2039384" cy="400110"/>
              </a:xfrm>
              <a:prstGeom prst="rect">
                <a:avLst/>
              </a:prstGeom>
              <a:solidFill>
                <a:schemeClr val="bg1"/>
              </a:solidFill>
              <a:ln>
                <a:solidFill>
                  <a:schemeClr val="tx1"/>
                </a:solidFill>
              </a:ln>
            </p:spPr>
            <p:txBody>
              <a:bodyPr wrap="square" rtlCol="0">
                <a:spAutoFit/>
              </a:bodyPr>
              <a:lstStyle/>
              <a:p>
                <a:pPr algn="ctr"/>
                <a:r>
                  <a:rPr lang="en-US" altLang="ja-JP" sz="2000" b="1" dirty="0">
                    <a:solidFill>
                      <a:srgbClr val="00B050"/>
                    </a:solidFill>
                    <a:latin typeface="Times New Roman" panose="02020603050405020304" pitchFamily="18" charset="0"/>
                    <a:cs typeface="Times New Roman" panose="02020603050405020304" pitchFamily="18" charset="0"/>
                  </a:rPr>
                  <a:t>deuteron (×10</a:t>
                </a:r>
                <a:r>
                  <a:rPr lang="en-US" altLang="ja-JP" sz="2000" b="1" baseline="30000" dirty="0">
                    <a:solidFill>
                      <a:srgbClr val="00B050"/>
                    </a:solidFill>
                    <a:latin typeface="Times New Roman" panose="02020603050405020304" pitchFamily="18" charset="0"/>
                    <a:cs typeface="Times New Roman" panose="02020603050405020304" pitchFamily="18" charset="0"/>
                  </a:rPr>
                  <a:t>-4</a:t>
                </a:r>
                <a:r>
                  <a:rPr lang="en-US" altLang="ja-JP" sz="2000" b="1" dirty="0">
                    <a:solidFill>
                      <a:srgbClr val="00B050"/>
                    </a:solidFill>
                    <a:latin typeface="Times New Roman" panose="02020603050405020304" pitchFamily="18" charset="0"/>
                    <a:cs typeface="Times New Roman" panose="02020603050405020304" pitchFamily="18" charset="0"/>
                  </a:rPr>
                  <a:t>)</a:t>
                </a:r>
                <a:endParaRPr kumimoji="1" lang="ja-JP" altLang="en-US" sz="2000" b="1" dirty="0">
                  <a:solidFill>
                    <a:srgbClr val="00B050"/>
                  </a:solidFill>
                  <a:latin typeface="Times New Roman" panose="02020603050405020304" pitchFamily="18" charset="0"/>
                  <a:cs typeface="Times New Roman" panose="02020603050405020304" pitchFamily="18" charset="0"/>
                </a:endParaRPr>
              </a:p>
            </p:txBody>
          </p:sp>
          <p:sp>
            <p:nvSpPr>
              <p:cNvPr id="25" name="テキスト ボックス 24">
                <a:extLst>
                  <a:ext uri="{FF2B5EF4-FFF2-40B4-BE49-F238E27FC236}">
                    <a16:creationId xmlns:a16="http://schemas.microsoft.com/office/drawing/2014/main" id="{D3487D4D-C266-7A7A-0440-3981D96853ED}"/>
                  </a:ext>
                </a:extLst>
              </p:cNvPr>
              <p:cNvSpPr txBox="1"/>
              <p:nvPr/>
            </p:nvSpPr>
            <p:spPr>
              <a:xfrm>
                <a:off x="6283892" y="2654993"/>
                <a:ext cx="1073252" cy="400110"/>
              </a:xfrm>
              <a:prstGeom prst="rect">
                <a:avLst/>
              </a:prstGeom>
              <a:solidFill>
                <a:schemeClr val="bg1"/>
              </a:solidFill>
              <a:ln>
                <a:solidFill>
                  <a:schemeClr val="tx1"/>
                </a:solidFill>
              </a:ln>
            </p:spPr>
            <p:txBody>
              <a:bodyPr wrap="square" rtlCol="0">
                <a:spAutoFit/>
              </a:bodyPr>
              <a:lstStyle/>
              <a:p>
                <a:pPr algn="ctr"/>
                <a:r>
                  <a:rPr kumimoji="1" lang="en-US" altLang="ja-JP" sz="2000" b="1" dirty="0">
                    <a:solidFill>
                      <a:srgbClr val="00B050"/>
                    </a:solidFill>
                    <a:latin typeface="Times New Roman" panose="02020603050405020304" pitchFamily="18" charset="0"/>
                    <a:cs typeface="Times New Roman" panose="02020603050405020304" pitchFamily="18" charset="0"/>
                  </a:rPr>
                  <a:t>proton</a:t>
                </a:r>
                <a:endParaRPr kumimoji="1" lang="ja-JP" altLang="en-US" sz="2000" b="1" dirty="0">
                  <a:solidFill>
                    <a:srgbClr val="00B050"/>
                  </a:solidFill>
                  <a:latin typeface="Times New Roman" panose="02020603050405020304" pitchFamily="18" charset="0"/>
                  <a:cs typeface="Times New Roman" panose="02020603050405020304" pitchFamily="18" charset="0"/>
                </a:endParaRPr>
              </a:p>
            </p:txBody>
          </p:sp>
        </p:grpSp>
      </p:grpSp>
    </p:spTree>
    <p:extLst>
      <p:ext uri="{BB962C8B-B14F-4D97-AF65-F5344CB8AC3E}">
        <p14:creationId xmlns:p14="http://schemas.microsoft.com/office/powerpoint/2010/main" val="2188805055"/>
      </p:ext>
    </p:extLst>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タイトル 1">
            <a:extLst>
              <a:ext uri="{FF2B5EF4-FFF2-40B4-BE49-F238E27FC236}">
                <a16:creationId xmlns:a16="http://schemas.microsoft.com/office/drawing/2014/main" id="{1F1A309A-F454-E537-1114-C8179CD2CFCE}"/>
              </a:ext>
            </a:extLst>
          </p:cNvPr>
          <p:cNvSpPr>
            <a:spLocks noGrp="1"/>
          </p:cNvSpPr>
          <p:nvPr>
            <p:ph type="title"/>
          </p:nvPr>
        </p:nvSpPr>
        <p:spPr>
          <a:xfrm>
            <a:off x="500063" y="1000124"/>
            <a:ext cx="7929562" cy="427983"/>
          </a:xfrm>
        </p:spPr>
        <p:txBody>
          <a:bodyPr/>
          <a:lstStyle/>
          <a:p>
            <a:r>
              <a:rPr kumimoji="1" lang="ja-JP" altLang="en-US" sz="3600" dirty="0">
                <a:latin typeface="Times New Roman" panose="02020603050405020304" pitchFamily="18" charset="0"/>
                <a:ea typeface="ＭＳ ゴシック" panose="020B0609070205080204" pitchFamily="49" charset="-128"/>
                <a:cs typeface="Times New Roman" panose="02020603050405020304" pitchFamily="18" charset="0"/>
              </a:rPr>
              <a:t>計算結果 </a:t>
            </a:r>
            <a:r>
              <a:rPr kumimoji="1" lang="en-US" altLang="ja-JP" sz="3600" dirty="0">
                <a:latin typeface="Times New Roman" panose="02020603050405020304" pitchFamily="18" charset="0"/>
                <a:ea typeface="ＭＳ ゴシック" panose="020B0609070205080204" pitchFamily="49" charset="-128"/>
                <a:cs typeface="Times New Roman" panose="02020603050405020304" pitchFamily="18" charset="0"/>
              </a:rPr>
              <a:t>Al(α,x) 230 MeV/u, </a:t>
            </a:r>
            <a:r>
              <a:rPr kumimoji="1" lang="el-GR" altLang="ja-JP" sz="3600" dirty="0">
                <a:latin typeface="Times New Roman" panose="02020603050405020304" pitchFamily="18" charset="0"/>
                <a:ea typeface="ＭＳ ゴシック" panose="020B0609070205080204" pitchFamily="49" charset="-128"/>
                <a:cs typeface="Times New Roman" panose="02020603050405020304" pitchFamily="18" charset="0"/>
              </a:rPr>
              <a:t>θ</a:t>
            </a:r>
            <a:r>
              <a:rPr kumimoji="1" lang="en-US" altLang="ja-JP" sz="3600" dirty="0">
                <a:latin typeface="Times New Roman" panose="02020603050405020304" pitchFamily="18" charset="0"/>
                <a:ea typeface="ＭＳ ゴシック" panose="020B0609070205080204" pitchFamily="49" charset="-128"/>
                <a:cs typeface="Times New Roman" panose="02020603050405020304" pitchFamily="18" charset="0"/>
              </a:rPr>
              <a:t> </a:t>
            </a:r>
            <a:r>
              <a:rPr lang="en-US" altLang="ja-JP" sz="3600" dirty="0">
                <a:latin typeface="Times New Roman" panose="02020603050405020304" pitchFamily="18" charset="0"/>
                <a:ea typeface="ＭＳ ゴシック" panose="020B0609070205080204" pitchFamily="49" charset="-128"/>
                <a:cs typeface="Times New Roman" panose="02020603050405020304" pitchFamily="18" charset="0"/>
              </a:rPr>
              <a:t>= 60</a:t>
            </a:r>
            <a:r>
              <a:rPr kumimoji="1" lang="en-US" altLang="ja-JP" sz="3600" dirty="0">
                <a:latin typeface="Century" panose="02040604050505020304" pitchFamily="18" charset="0"/>
                <a:ea typeface="ＭＳ ゴシック" panose="020B0609070205080204" pitchFamily="49" charset="-128"/>
                <a:cs typeface="Times New Roman" panose="02020603050405020304" pitchFamily="18" charset="0"/>
              </a:rPr>
              <a:t>˚</a:t>
            </a:r>
            <a:endParaRPr kumimoji="1" lang="ja-JP" altLang="en-US" sz="3600" dirty="0">
              <a:latin typeface="Times New Roman" panose="02020603050405020304" pitchFamily="18" charset="0"/>
              <a:ea typeface="ＭＳ ゴシック" panose="020B0609070205080204" pitchFamily="49" charset="-128"/>
              <a:cs typeface="Times New Roman" panose="02020603050405020304" pitchFamily="18" charset="0"/>
            </a:endParaRPr>
          </a:p>
        </p:txBody>
      </p:sp>
      <p:sp>
        <p:nvSpPr>
          <p:cNvPr id="3" name="スライド番号プレースホルダー 2">
            <a:extLst>
              <a:ext uri="{FF2B5EF4-FFF2-40B4-BE49-F238E27FC236}">
                <a16:creationId xmlns:a16="http://schemas.microsoft.com/office/drawing/2014/main" id="{3D4DF0E7-89A0-DCD1-0052-34D44BDB4FD8}"/>
              </a:ext>
            </a:extLst>
          </p:cNvPr>
          <p:cNvSpPr>
            <a:spLocks noGrp="1"/>
          </p:cNvSpPr>
          <p:nvPr>
            <p:ph type="sldNum" sz="quarter" idx="11"/>
          </p:nvPr>
        </p:nvSpPr>
        <p:spPr/>
        <p:txBody>
          <a:bodyPr/>
          <a:lstStyle/>
          <a:p>
            <a:fld id="{2211DAF9-AAB5-44DD-A5E4-C4C1DB5B2C1E}" type="slidenum">
              <a:rPr kumimoji="1" lang="ja-JP" altLang="en-US" smtClean="0"/>
              <a:t>22</a:t>
            </a:fld>
            <a:endParaRPr kumimoji="1" lang="ja-JP" altLang="en-US"/>
          </a:p>
        </p:txBody>
      </p:sp>
      <p:grpSp>
        <p:nvGrpSpPr>
          <p:cNvPr id="35" name="グループ化 34">
            <a:extLst>
              <a:ext uri="{FF2B5EF4-FFF2-40B4-BE49-F238E27FC236}">
                <a16:creationId xmlns:a16="http://schemas.microsoft.com/office/drawing/2014/main" id="{02C2C822-BC40-A6F7-3FD6-72D7E1B815B0}"/>
              </a:ext>
            </a:extLst>
          </p:cNvPr>
          <p:cNvGrpSpPr/>
          <p:nvPr/>
        </p:nvGrpSpPr>
        <p:grpSpPr>
          <a:xfrm>
            <a:off x="332563" y="1432162"/>
            <a:ext cx="8923569" cy="5392485"/>
            <a:chOff x="332563" y="1432162"/>
            <a:chExt cx="8923569" cy="5392485"/>
          </a:xfrm>
        </p:grpSpPr>
        <p:pic>
          <p:nvPicPr>
            <p:cNvPr id="34" name="図 33">
              <a:extLst>
                <a:ext uri="{FF2B5EF4-FFF2-40B4-BE49-F238E27FC236}">
                  <a16:creationId xmlns:a16="http://schemas.microsoft.com/office/drawing/2014/main" id="{3CEF4A30-5FA1-E19E-6A89-CA37F25DC945}"/>
                </a:ext>
              </a:extLst>
            </p:cNvPr>
            <p:cNvPicPr>
              <a:picLocks/>
            </p:cNvPicPr>
            <p:nvPr/>
          </p:nvPicPr>
          <p:blipFill rotWithShape="1">
            <a:blip r:embed="rId2"/>
            <a:srcRect t="329"/>
            <a:stretch/>
          </p:blipFill>
          <p:spPr>
            <a:xfrm>
              <a:off x="756000" y="1562400"/>
              <a:ext cx="7236000" cy="4910400"/>
            </a:xfrm>
            <a:prstGeom prst="rect">
              <a:avLst/>
            </a:prstGeom>
          </p:spPr>
        </p:pic>
        <p:grpSp>
          <p:nvGrpSpPr>
            <p:cNvPr id="6" name="グループ化 5">
              <a:extLst>
                <a:ext uri="{FF2B5EF4-FFF2-40B4-BE49-F238E27FC236}">
                  <a16:creationId xmlns:a16="http://schemas.microsoft.com/office/drawing/2014/main" id="{1F574CC5-DC0D-AA44-8A50-697B65585DA4}"/>
                </a:ext>
              </a:extLst>
            </p:cNvPr>
            <p:cNvGrpSpPr/>
            <p:nvPr/>
          </p:nvGrpSpPr>
          <p:grpSpPr>
            <a:xfrm>
              <a:off x="332563" y="1432162"/>
              <a:ext cx="8923569" cy="5392485"/>
              <a:chOff x="424842" y="1516052"/>
              <a:chExt cx="8923569" cy="5392485"/>
            </a:xfrm>
          </p:grpSpPr>
          <p:grpSp>
            <p:nvGrpSpPr>
              <p:cNvPr id="7" name="グループ化 6">
                <a:extLst>
                  <a:ext uri="{FF2B5EF4-FFF2-40B4-BE49-F238E27FC236}">
                    <a16:creationId xmlns:a16="http://schemas.microsoft.com/office/drawing/2014/main" id="{AD123113-A8A5-9F73-D9CB-B47BA2576486}"/>
                  </a:ext>
                </a:extLst>
              </p:cNvPr>
              <p:cNvGrpSpPr/>
              <p:nvPr/>
            </p:nvGrpSpPr>
            <p:grpSpPr>
              <a:xfrm>
                <a:off x="424842" y="1516052"/>
                <a:ext cx="7903876" cy="5392485"/>
                <a:chOff x="562680" y="1516053"/>
                <a:chExt cx="3665321" cy="5356777"/>
              </a:xfrm>
            </p:grpSpPr>
            <p:grpSp>
              <p:nvGrpSpPr>
                <p:cNvPr id="29" name="グループ化 28">
                  <a:extLst>
                    <a:ext uri="{FF2B5EF4-FFF2-40B4-BE49-F238E27FC236}">
                      <a16:creationId xmlns:a16="http://schemas.microsoft.com/office/drawing/2014/main" id="{8CC5E31A-E196-B4E3-0CE6-9BBAF0792E34}"/>
                    </a:ext>
                  </a:extLst>
                </p:cNvPr>
                <p:cNvGrpSpPr/>
                <p:nvPr/>
              </p:nvGrpSpPr>
              <p:grpSpPr>
                <a:xfrm>
                  <a:off x="562680" y="1516053"/>
                  <a:ext cx="3420949" cy="5356777"/>
                  <a:chOff x="634598" y="1649615"/>
                  <a:chExt cx="3420949" cy="5356777"/>
                </a:xfrm>
              </p:grpSpPr>
              <p:sp>
                <p:nvSpPr>
                  <p:cNvPr id="31" name="テキスト ボックス 30">
                    <a:extLst>
                      <a:ext uri="{FF2B5EF4-FFF2-40B4-BE49-F238E27FC236}">
                        <a16:creationId xmlns:a16="http://schemas.microsoft.com/office/drawing/2014/main" id="{3C26E041-481B-5A94-3D40-99B91E572BE4}"/>
                      </a:ext>
                    </a:extLst>
                  </p:cNvPr>
                  <p:cNvSpPr txBox="1"/>
                  <p:nvPr/>
                </p:nvSpPr>
                <p:spPr>
                  <a:xfrm>
                    <a:off x="988604" y="6606282"/>
                    <a:ext cx="3066943" cy="400110"/>
                  </a:xfrm>
                  <a:prstGeom prst="rect">
                    <a:avLst/>
                  </a:prstGeom>
                  <a:noFill/>
                </p:spPr>
                <p:txBody>
                  <a:bodyPr wrap="square" rtlCol="0">
                    <a:spAutoFit/>
                  </a:bodyPr>
                  <a:lstStyle/>
                  <a:p>
                    <a:pPr algn="ctr"/>
                    <a:r>
                      <a:rPr kumimoji="1" lang="en-US" altLang="ja-JP" sz="2000" b="1" dirty="0">
                        <a:latin typeface="Times New Roman" panose="02020603050405020304" pitchFamily="18" charset="0"/>
                        <a:cs typeface="Times New Roman" panose="02020603050405020304" pitchFamily="18" charset="0"/>
                      </a:rPr>
                      <a:t>Energy [ MeV ]</a:t>
                    </a:r>
                    <a:endParaRPr kumimoji="1" lang="ja-JP" altLang="en-US" sz="2000" b="1" dirty="0">
                      <a:latin typeface="Times New Roman" panose="02020603050405020304" pitchFamily="18" charset="0"/>
                      <a:cs typeface="Times New Roman" panose="02020603050405020304" pitchFamily="18" charset="0"/>
                    </a:endParaRPr>
                  </a:p>
                </p:txBody>
              </p:sp>
              <p:sp>
                <p:nvSpPr>
                  <p:cNvPr id="32" name="テキスト ボックス 31">
                    <a:extLst>
                      <a:ext uri="{FF2B5EF4-FFF2-40B4-BE49-F238E27FC236}">
                        <a16:creationId xmlns:a16="http://schemas.microsoft.com/office/drawing/2014/main" id="{A635C562-AFD0-00E9-D230-1F414A471822}"/>
                      </a:ext>
                    </a:extLst>
                  </p:cNvPr>
                  <p:cNvSpPr txBox="1"/>
                  <p:nvPr/>
                </p:nvSpPr>
                <p:spPr>
                  <a:xfrm rot="16200000">
                    <a:off x="-1750963" y="4035176"/>
                    <a:ext cx="4956668" cy="185546"/>
                  </a:xfrm>
                  <a:prstGeom prst="rect">
                    <a:avLst/>
                  </a:prstGeom>
                  <a:noFill/>
                </p:spPr>
                <p:txBody>
                  <a:bodyPr wrap="square" rtlCol="0">
                    <a:spAutoFit/>
                  </a:bodyPr>
                  <a:lstStyle/>
                  <a:p>
                    <a:pPr algn="ctr"/>
                    <a:r>
                      <a:rPr lang="en-US" altLang="ja-JP" sz="2000" b="1" dirty="0">
                        <a:latin typeface="Times New Roman" panose="02020603050405020304" pitchFamily="18" charset="0"/>
                        <a:cs typeface="Times New Roman" panose="02020603050405020304" pitchFamily="18" charset="0"/>
                      </a:rPr>
                      <a:t>DDX</a:t>
                    </a:r>
                    <a:r>
                      <a:rPr kumimoji="1" lang="en-US" altLang="ja-JP" sz="2000" b="1" dirty="0">
                        <a:latin typeface="Times New Roman" panose="02020603050405020304" pitchFamily="18" charset="0"/>
                        <a:cs typeface="Times New Roman" panose="02020603050405020304" pitchFamily="18" charset="0"/>
                      </a:rPr>
                      <a:t> [ mb / </a:t>
                    </a:r>
                    <a:r>
                      <a:rPr kumimoji="1" lang="en-US" altLang="ja-JP" sz="2000" b="1" dirty="0" err="1">
                        <a:latin typeface="Times New Roman" panose="02020603050405020304" pitchFamily="18" charset="0"/>
                        <a:cs typeface="Times New Roman" panose="02020603050405020304" pitchFamily="18" charset="0"/>
                      </a:rPr>
                      <a:t>sr</a:t>
                    </a:r>
                    <a:r>
                      <a:rPr kumimoji="1" lang="en-US" altLang="ja-JP" sz="2000" b="1" dirty="0">
                        <a:latin typeface="Times New Roman" panose="02020603050405020304" pitchFamily="18" charset="0"/>
                        <a:cs typeface="Times New Roman" panose="02020603050405020304" pitchFamily="18" charset="0"/>
                      </a:rPr>
                      <a:t> / MeV ]</a:t>
                    </a:r>
                    <a:endParaRPr kumimoji="1" lang="ja-JP" altLang="en-US" sz="2000" b="1" dirty="0">
                      <a:latin typeface="Times New Roman" panose="02020603050405020304" pitchFamily="18" charset="0"/>
                      <a:cs typeface="Times New Roman" panose="02020603050405020304" pitchFamily="18" charset="0"/>
                    </a:endParaRPr>
                  </a:p>
                </p:txBody>
              </p:sp>
            </p:grpSp>
            <p:sp>
              <p:nvSpPr>
                <p:cNvPr id="30" name="テキスト ボックス 29">
                  <a:extLst>
                    <a:ext uri="{FF2B5EF4-FFF2-40B4-BE49-F238E27FC236}">
                      <a16:creationId xmlns:a16="http://schemas.microsoft.com/office/drawing/2014/main" id="{61AD9E34-31F3-A4EA-5CE4-707AC88304EE}"/>
                    </a:ext>
                  </a:extLst>
                </p:cNvPr>
                <p:cNvSpPr txBox="1"/>
                <p:nvPr/>
              </p:nvSpPr>
              <p:spPr>
                <a:xfrm>
                  <a:off x="3378851" y="5815162"/>
                  <a:ext cx="849150" cy="397461"/>
                </a:xfrm>
                <a:prstGeom prst="rect">
                  <a:avLst/>
                </a:prstGeom>
                <a:solidFill>
                  <a:schemeClr val="bg1"/>
                </a:solidFill>
                <a:ln>
                  <a:solidFill>
                    <a:schemeClr val="tx1"/>
                  </a:solidFill>
                </a:ln>
              </p:spPr>
              <p:txBody>
                <a:bodyPr wrap="square" rtlCol="0">
                  <a:spAutoFit/>
                </a:bodyPr>
                <a:lstStyle/>
                <a:p>
                  <a:pPr algn="ctr"/>
                  <a:r>
                    <a:rPr kumimoji="1" lang="en-US" altLang="ja-JP" sz="2000" b="1" dirty="0">
                      <a:solidFill>
                        <a:srgbClr val="00B050"/>
                      </a:solidFill>
                      <a:latin typeface="Times New Roman" panose="02020603050405020304" pitchFamily="18" charset="0"/>
                      <a:cs typeface="Times New Roman" panose="02020603050405020304" pitchFamily="18" charset="0"/>
                    </a:rPr>
                    <a:t>alpha </a:t>
                  </a:r>
                  <a:r>
                    <a:rPr lang="en-US" altLang="ja-JP" sz="2000" b="1" dirty="0">
                      <a:solidFill>
                        <a:srgbClr val="00B050"/>
                      </a:solidFill>
                      <a:latin typeface="Times New Roman" panose="02020603050405020304" pitchFamily="18" charset="0"/>
                      <a:cs typeface="Times New Roman" panose="02020603050405020304" pitchFamily="18" charset="0"/>
                    </a:rPr>
                    <a:t>(×10</a:t>
                  </a:r>
                  <a:r>
                    <a:rPr lang="en-US" altLang="ja-JP" sz="2000" b="1" baseline="30000" dirty="0">
                      <a:solidFill>
                        <a:srgbClr val="00B050"/>
                      </a:solidFill>
                      <a:latin typeface="Times New Roman" panose="02020603050405020304" pitchFamily="18" charset="0"/>
                      <a:cs typeface="Times New Roman" panose="02020603050405020304" pitchFamily="18" charset="0"/>
                    </a:rPr>
                    <a:t>-16</a:t>
                  </a:r>
                  <a:r>
                    <a:rPr lang="en-US" altLang="ja-JP" sz="2000" b="1" dirty="0">
                      <a:solidFill>
                        <a:srgbClr val="00B050"/>
                      </a:solidFill>
                      <a:latin typeface="Times New Roman" panose="02020603050405020304" pitchFamily="18" charset="0"/>
                      <a:cs typeface="Times New Roman" panose="02020603050405020304" pitchFamily="18" charset="0"/>
                    </a:rPr>
                    <a:t>)</a:t>
                  </a:r>
                  <a:endParaRPr kumimoji="1" lang="ja-JP" altLang="en-US" sz="2000" b="1" dirty="0">
                    <a:solidFill>
                      <a:srgbClr val="00B050"/>
                    </a:solidFill>
                    <a:latin typeface="Times New Roman" panose="02020603050405020304" pitchFamily="18" charset="0"/>
                    <a:cs typeface="Times New Roman" panose="02020603050405020304" pitchFamily="18" charset="0"/>
                  </a:endParaRPr>
                </a:p>
              </p:txBody>
            </p:sp>
          </p:grpSp>
          <p:sp>
            <p:nvSpPr>
              <p:cNvPr id="8" name="テキスト ボックス 7">
                <a:extLst>
                  <a:ext uri="{FF2B5EF4-FFF2-40B4-BE49-F238E27FC236}">
                    <a16:creationId xmlns:a16="http://schemas.microsoft.com/office/drawing/2014/main" id="{CFC42C91-8B32-CBEB-2113-FB6FAC41A9B6}"/>
                  </a:ext>
                </a:extLst>
              </p:cNvPr>
              <p:cNvSpPr txBox="1"/>
              <p:nvPr/>
            </p:nvSpPr>
            <p:spPr>
              <a:xfrm>
                <a:off x="7190722" y="5181878"/>
                <a:ext cx="1658003" cy="400110"/>
              </a:xfrm>
              <a:prstGeom prst="rect">
                <a:avLst/>
              </a:prstGeom>
              <a:solidFill>
                <a:schemeClr val="bg1"/>
              </a:solidFill>
              <a:ln>
                <a:solidFill>
                  <a:schemeClr val="tx1"/>
                </a:solidFill>
              </a:ln>
            </p:spPr>
            <p:txBody>
              <a:bodyPr wrap="square" rtlCol="0">
                <a:spAutoFit/>
              </a:bodyPr>
              <a:lstStyle/>
              <a:p>
                <a:pPr algn="ctr"/>
                <a:r>
                  <a:rPr lang="en-US" altLang="ja-JP" sz="2000" b="1" baseline="30000" dirty="0">
                    <a:solidFill>
                      <a:srgbClr val="00B050"/>
                    </a:solidFill>
                    <a:latin typeface="Times New Roman" panose="02020603050405020304" pitchFamily="18" charset="0"/>
                    <a:cs typeface="Times New Roman" panose="02020603050405020304" pitchFamily="18" charset="0"/>
                  </a:rPr>
                  <a:t>3</a:t>
                </a:r>
                <a:r>
                  <a:rPr lang="en-US" altLang="ja-JP" sz="2000" b="1" dirty="0">
                    <a:solidFill>
                      <a:srgbClr val="00B050"/>
                    </a:solidFill>
                    <a:latin typeface="Times New Roman" panose="02020603050405020304" pitchFamily="18" charset="0"/>
                    <a:cs typeface="Times New Roman" panose="02020603050405020304" pitchFamily="18" charset="0"/>
                  </a:rPr>
                  <a:t>He (×10</a:t>
                </a:r>
                <a:r>
                  <a:rPr lang="en-US" altLang="ja-JP" sz="2000" b="1" baseline="30000" dirty="0">
                    <a:solidFill>
                      <a:srgbClr val="00B050"/>
                    </a:solidFill>
                    <a:latin typeface="Times New Roman" panose="02020603050405020304" pitchFamily="18" charset="0"/>
                    <a:cs typeface="Times New Roman" panose="02020603050405020304" pitchFamily="18" charset="0"/>
                  </a:rPr>
                  <a:t>-12</a:t>
                </a:r>
                <a:r>
                  <a:rPr lang="en-US" altLang="ja-JP" sz="2000" b="1" dirty="0">
                    <a:solidFill>
                      <a:srgbClr val="00B050"/>
                    </a:solidFill>
                    <a:latin typeface="Times New Roman" panose="02020603050405020304" pitchFamily="18" charset="0"/>
                    <a:cs typeface="Times New Roman" panose="02020603050405020304" pitchFamily="18" charset="0"/>
                  </a:rPr>
                  <a:t>)</a:t>
                </a:r>
                <a:endParaRPr kumimoji="1" lang="ja-JP" altLang="en-US" sz="2000" b="1" dirty="0">
                  <a:solidFill>
                    <a:srgbClr val="00B050"/>
                  </a:solidFill>
                  <a:latin typeface="Times New Roman" panose="02020603050405020304" pitchFamily="18" charset="0"/>
                  <a:cs typeface="Times New Roman" panose="02020603050405020304" pitchFamily="18" charset="0"/>
                </a:endParaRPr>
              </a:p>
            </p:txBody>
          </p:sp>
          <p:sp>
            <p:nvSpPr>
              <p:cNvPr id="11" name="テキスト ボックス 10">
                <a:extLst>
                  <a:ext uri="{FF2B5EF4-FFF2-40B4-BE49-F238E27FC236}">
                    <a16:creationId xmlns:a16="http://schemas.microsoft.com/office/drawing/2014/main" id="{19A2EF1A-515F-1BDC-FBA9-7B1E4A36A415}"/>
                  </a:ext>
                </a:extLst>
              </p:cNvPr>
              <p:cNvSpPr txBox="1"/>
              <p:nvPr/>
            </p:nvSpPr>
            <p:spPr>
              <a:xfrm>
                <a:off x="7101501" y="4386125"/>
                <a:ext cx="1747224" cy="400110"/>
              </a:xfrm>
              <a:prstGeom prst="rect">
                <a:avLst/>
              </a:prstGeom>
              <a:solidFill>
                <a:schemeClr val="bg1"/>
              </a:solidFill>
              <a:ln>
                <a:solidFill>
                  <a:schemeClr val="tx1"/>
                </a:solidFill>
              </a:ln>
            </p:spPr>
            <p:txBody>
              <a:bodyPr wrap="square" rtlCol="0">
                <a:spAutoFit/>
              </a:bodyPr>
              <a:lstStyle/>
              <a:p>
                <a:pPr algn="ctr"/>
                <a:r>
                  <a:rPr lang="en-US" altLang="ja-JP" sz="2000" b="1" dirty="0">
                    <a:solidFill>
                      <a:srgbClr val="00B050"/>
                    </a:solidFill>
                    <a:latin typeface="Times New Roman" panose="02020603050405020304" pitchFamily="18" charset="0"/>
                    <a:cs typeface="Times New Roman" panose="02020603050405020304" pitchFamily="18" charset="0"/>
                  </a:rPr>
                  <a:t>triton (×10</a:t>
                </a:r>
                <a:r>
                  <a:rPr lang="en-US" altLang="ja-JP" sz="2000" b="1" baseline="30000" dirty="0">
                    <a:solidFill>
                      <a:srgbClr val="00B050"/>
                    </a:solidFill>
                    <a:latin typeface="Times New Roman" panose="02020603050405020304" pitchFamily="18" charset="0"/>
                    <a:cs typeface="Times New Roman" panose="02020603050405020304" pitchFamily="18" charset="0"/>
                  </a:rPr>
                  <a:t>-8</a:t>
                </a:r>
                <a:r>
                  <a:rPr lang="en-US" altLang="ja-JP" sz="2000" b="1" dirty="0">
                    <a:solidFill>
                      <a:srgbClr val="00B050"/>
                    </a:solidFill>
                    <a:latin typeface="Times New Roman" panose="02020603050405020304" pitchFamily="18" charset="0"/>
                    <a:cs typeface="Times New Roman" panose="02020603050405020304" pitchFamily="18" charset="0"/>
                  </a:rPr>
                  <a:t>)</a:t>
                </a:r>
                <a:endParaRPr kumimoji="1" lang="ja-JP" altLang="en-US" sz="2000" b="1" dirty="0">
                  <a:solidFill>
                    <a:srgbClr val="00B050"/>
                  </a:solidFill>
                  <a:latin typeface="Times New Roman" panose="02020603050405020304" pitchFamily="18" charset="0"/>
                  <a:cs typeface="Times New Roman" panose="02020603050405020304" pitchFamily="18" charset="0"/>
                </a:endParaRPr>
              </a:p>
            </p:txBody>
          </p:sp>
          <p:sp>
            <p:nvSpPr>
              <p:cNvPr id="25" name="テキスト ボックス 24">
                <a:extLst>
                  <a:ext uri="{FF2B5EF4-FFF2-40B4-BE49-F238E27FC236}">
                    <a16:creationId xmlns:a16="http://schemas.microsoft.com/office/drawing/2014/main" id="{9A2BA399-34D7-1CC0-1E94-1F3EAD4995A0}"/>
                  </a:ext>
                </a:extLst>
              </p:cNvPr>
              <p:cNvSpPr txBox="1"/>
              <p:nvPr/>
            </p:nvSpPr>
            <p:spPr>
              <a:xfrm>
                <a:off x="7309027" y="3424107"/>
                <a:ext cx="2039384" cy="400110"/>
              </a:xfrm>
              <a:prstGeom prst="rect">
                <a:avLst/>
              </a:prstGeom>
              <a:solidFill>
                <a:schemeClr val="bg1"/>
              </a:solidFill>
              <a:ln>
                <a:solidFill>
                  <a:schemeClr val="tx1"/>
                </a:solidFill>
              </a:ln>
            </p:spPr>
            <p:txBody>
              <a:bodyPr wrap="square" rtlCol="0">
                <a:spAutoFit/>
              </a:bodyPr>
              <a:lstStyle/>
              <a:p>
                <a:pPr algn="ctr"/>
                <a:r>
                  <a:rPr lang="en-US" altLang="ja-JP" sz="2000" b="1" dirty="0">
                    <a:solidFill>
                      <a:srgbClr val="00B050"/>
                    </a:solidFill>
                    <a:latin typeface="Times New Roman" panose="02020603050405020304" pitchFamily="18" charset="0"/>
                    <a:cs typeface="Times New Roman" panose="02020603050405020304" pitchFamily="18" charset="0"/>
                  </a:rPr>
                  <a:t>deuteron (×10</a:t>
                </a:r>
                <a:r>
                  <a:rPr lang="en-US" altLang="ja-JP" sz="2000" b="1" baseline="30000" dirty="0">
                    <a:solidFill>
                      <a:srgbClr val="00B050"/>
                    </a:solidFill>
                    <a:latin typeface="Times New Roman" panose="02020603050405020304" pitchFamily="18" charset="0"/>
                    <a:cs typeface="Times New Roman" panose="02020603050405020304" pitchFamily="18" charset="0"/>
                  </a:rPr>
                  <a:t>-4</a:t>
                </a:r>
                <a:r>
                  <a:rPr lang="en-US" altLang="ja-JP" sz="2000" b="1" dirty="0">
                    <a:solidFill>
                      <a:srgbClr val="00B050"/>
                    </a:solidFill>
                    <a:latin typeface="Times New Roman" panose="02020603050405020304" pitchFamily="18" charset="0"/>
                    <a:cs typeface="Times New Roman" panose="02020603050405020304" pitchFamily="18" charset="0"/>
                  </a:rPr>
                  <a:t>)</a:t>
                </a:r>
                <a:endParaRPr kumimoji="1" lang="ja-JP" altLang="en-US" sz="2000" b="1" dirty="0">
                  <a:solidFill>
                    <a:srgbClr val="00B050"/>
                  </a:solidFill>
                  <a:latin typeface="Times New Roman" panose="02020603050405020304" pitchFamily="18" charset="0"/>
                  <a:cs typeface="Times New Roman" panose="02020603050405020304" pitchFamily="18" charset="0"/>
                </a:endParaRPr>
              </a:p>
            </p:txBody>
          </p:sp>
          <p:sp>
            <p:nvSpPr>
              <p:cNvPr id="28" name="テキスト ボックス 27">
                <a:extLst>
                  <a:ext uri="{FF2B5EF4-FFF2-40B4-BE49-F238E27FC236}">
                    <a16:creationId xmlns:a16="http://schemas.microsoft.com/office/drawing/2014/main" id="{6721397F-705E-C860-8D71-E4BB085B250A}"/>
                  </a:ext>
                </a:extLst>
              </p:cNvPr>
              <p:cNvSpPr txBox="1"/>
              <p:nvPr/>
            </p:nvSpPr>
            <p:spPr>
              <a:xfrm>
                <a:off x="7101501" y="2749006"/>
                <a:ext cx="1073252" cy="400110"/>
              </a:xfrm>
              <a:prstGeom prst="rect">
                <a:avLst/>
              </a:prstGeom>
              <a:solidFill>
                <a:schemeClr val="bg1"/>
              </a:solidFill>
              <a:ln>
                <a:solidFill>
                  <a:schemeClr val="tx1"/>
                </a:solidFill>
              </a:ln>
            </p:spPr>
            <p:txBody>
              <a:bodyPr wrap="square" rtlCol="0">
                <a:spAutoFit/>
              </a:bodyPr>
              <a:lstStyle/>
              <a:p>
                <a:pPr algn="ctr"/>
                <a:r>
                  <a:rPr kumimoji="1" lang="en-US" altLang="ja-JP" sz="2000" b="1" dirty="0">
                    <a:solidFill>
                      <a:srgbClr val="00B050"/>
                    </a:solidFill>
                    <a:latin typeface="Times New Roman" panose="02020603050405020304" pitchFamily="18" charset="0"/>
                    <a:cs typeface="Times New Roman" panose="02020603050405020304" pitchFamily="18" charset="0"/>
                  </a:rPr>
                  <a:t>proton</a:t>
                </a:r>
                <a:endParaRPr kumimoji="1" lang="ja-JP" altLang="en-US" sz="2000" b="1" dirty="0">
                  <a:solidFill>
                    <a:srgbClr val="00B050"/>
                  </a:solidFill>
                  <a:latin typeface="Times New Roman" panose="02020603050405020304" pitchFamily="18" charset="0"/>
                  <a:cs typeface="Times New Roman" panose="02020603050405020304" pitchFamily="18" charset="0"/>
                </a:endParaRPr>
              </a:p>
            </p:txBody>
          </p:sp>
        </p:grpSp>
      </p:grpSp>
    </p:spTree>
    <p:extLst>
      <p:ext uri="{BB962C8B-B14F-4D97-AF65-F5344CB8AC3E}">
        <p14:creationId xmlns:p14="http://schemas.microsoft.com/office/powerpoint/2010/main" val="1921537584"/>
      </p:ext>
    </p:extLst>
  </p:cSld>
  <p:clrMapOvr>
    <a:masterClrMapping/>
  </p:clrMapOvr>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図 4">
            <a:extLst>
              <a:ext uri="{FF2B5EF4-FFF2-40B4-BE49-F238E27FC236}">
                <a16:creationId xmlns:a16="http://schemas.microsoft.com/office/drawing/2014/main" id="{5DFEB3B2-F58C-3A1D-C6F2-CA22FC099BF5}"/>
              </a:ext>
            </a:extLst>
          </p:cNvPr>
          <p:cNvPicPr>
            <a:picLocks/>
          </p:cNvPicPr>
          <p:nvPr/>
        </p:nvPicPr>
        <p:blipFill rotWithShape="1">
          <a:blip r:embed="rId2"/>
          <a:srcRect l="343" t="453"/>
          <a:stretch/>
        </p:blipFill>
        <p:spPr>
          <a:xfrm>
            <a:off x="780810" y="1584652"/>
            <a:ext cx="7211190" cy="4888147"/>
          </a:xfrm>
          <a:prstGeom prst="rect">
            <a:avLst/>
          </a:prstGeom>
        </p:spPr>
      </p:pic>
      <p:sp>
        <p:nvSpPr>
          <p:cNvPr id="2" name="タイトル 1">
            <a:extLst>
              <a:ext uri="{FF2B5EF4-FFF2-40B4-BE49-F238E27FC236}">
                <a16:creationId xmlns:a16="http://schemas.microsoft.com/office/drawing/2014/main" id="{1F1A309A-F454-E537-1114-C8179CD2CFCE}"/>
              </a:ext>
            </a:extLst>
          </p:cNvPr>
          <p:cNvSpPr>
            <a:spLocks noGrp="1"/>
          </p:cNvSpPr>
          <p:nvPr>
            <p:ph type="title"/>
          </p:nvPr>
        </p:nvSpPr>
        <p:spPr>
          <a:xfrm>
            <a:off x="500063" y="1000124"/>
            <a:ext cx="7929562" cy="427983"/>
          </a:xfrm>
        </p:spPr>
        <p:txBody>
          <a:bodyPr/>
          <a:lstStyle/>
          <a:p>
            <a:r>
              <a:rPr kumimoji="1" lang="ja-JP" altLang="en-US" sz="3600" dirty="0">
                <a:latin typeface="Times New Roman" panose="02020603050405020304" pitchFamily="18" charset="0"/>
                <a:ea typeface="ＭＳ ゴシック" panose="020B0609070205080204" pitchFamily="49" charset="-128"/>
                <a:cs typeface="Times New Roman" panose="02020603050405020304" pitchFamily="18" charset="0"/>
              </a:rPr>
              <a:t>計算結果 </a:t>
            </a:r>
            <a:r>
              <a:rPr kumimoji="1" lang="en-US" altLang="ja-JP" sz="3600" dirty="0">
                <a:latin typeface="Times New Roman" panose="02020603050405020304" pitchFamily="18" charset="0"/>
                <a:ea typeface="ＭＳ ゴシック" panose="020B0609070205080204" pitchFamily="49" charset="-128"/>
                <a:cs typeface="Times New Roman" panose="02020603050405020304" pitchFamily="18" charset="0"/>
              </a:rPr>
              <a:t>Al(α,x) </a:t>
            </a:r>
            <a:r>
              <a:rPr lang="en-US" altLang="ja-JP" sz="3600" dirty="0">
                <a:latin typeface="Times New Roman" panose="02020603050405020304" pitchFamily="18" charset="0"/>
                <a:ea typeface="ＭＳ ゴシック" panose="020B0609070205080204" pitchFamily="49" charset="-128"/>
                <a:cs typeface="Times New Roman" panose="02020603050405020304" pitchFamily="18" charset="0"/>
              </a:rPr>
              <a:t>100</a:t>
            </a:r>
            <a:r>
              <a:rPr kumimoji="1" lang="en-US" altLang="ja-JP" sz="3600" dirty="0">
                <a:latin typeface="Times New Roman" panose="02020603050405020304" pitchFamily="18" charset="0"/>
                <a:ea typeface="ＭＳ ゴシック" panose="020B0609070205080204" pitchFamily="49" charset="-128"/>
                <a:cs typeface="Times New Roman" panose="02020603050405020304" pitchFamily="18" charset="0"/>
              </a:rPr>
              <a:t> MeV/u, </a:t>
            </a:r>
            <a:r>
              <a:rPr kumimoji="1" lang="el-GR" altLang="ja-JP" sz="3600" dirty="0">
                <a:latin typeface="Times New Roman" panose="02020603050405020304" pitchFamily="18" charset="0"/>
                <a:ea typeface="ＭＳ ゴシック" panose="020B0609070205080204" pitchFamily="49" charset="-128"/>
                <a:cs typeface="Times New Roman" panose="02020603050405020304" pitchFamily="18" charset="0"/>
              </a:rPr>
              <a:t>θ</a:t>
            </a:r>
            <a:r>
              <a:rPr kumimoji="1" lang="en-US" altLang="ja-JP" sz="3600" dirty="0">
                <a:latin typeface="Times New Roman" panose="02020603050405020304" pitchFamily="18" charset="0"/>
                <a:ea typeface="ＭＳ ゴシック" panose="020B0609070205080204" pitchFamily="49" charset="-128"/>
                <a:cs typeface="Times New Roman" panose="02020603050405020304" pitchFamily="18" charset="0"/>
              </a:rPr>
              <a:t> </a:t>
            </a:r>
            <a:r>
              <a:rPr lang="en-US" altLang="ja-JP" sz="3600" dirty="0">
                <a:latin typeface="Times New Roman" panose="02020603050405020304" pitchFamily="18" charset="0"/>
                <a:ea typeface="ＭＳ ゴシック" panose="020B0609070205080204" pitchFamily="49" charset="-128"/>
                <a:cs typeface="Times New Roman" panose="02020603050405020304" pitchFamily="18" charset="0"/>
              </a:rPr>
              <a:t>= 30</a:t>
            </a:r>
            <a:r>
              <a:rPr kumimoji="1" lang="en-US" altLang="ja-JP" sz="3600" dirty="0">
                <a:latin typeface="Century" panose="02040604050505020304" pitchFamily="18" charset="0"/>
                <a:ea typeface="ＭＳ ゴシック" panose="020B0609070205080204" pitchFamily="49" charset="-128"/>
                <a:cs typeface="Times New Roman" panose="02020603050405020304" pitchFamily="18" charset="0"/>
              </a:rPr>
              <a:t>˚</a:t>
            </a:r>
            <a:endParaRPr kumimoji="1" lang="ja-JP" altLang="en-US" sz="3600" dirty="0">
              <a:latin typeface="Times New Roman" panose="02020603050405020304" pitchFamily="18" charset="0"/>
              <a:ea typeface="ＭＳ ゴシック" panose="020B0609070205080204" pitchFamily="49" charset="-128"/>
              <a:cs typeface="Times New Roman" panose="02020603050405020304" pitchFamily="18" charset="0"/>
            </a:endParaRPr>
          </a:p>
        </p:txBody>
      </p:sp>
      <p:sp>
        <p:nvSpPr>
          <p:cNvPr id="3" name="スライド番号プレースホルダー 2">
            <a:extLst>
              <a:ext uri="{FF2B5EF4-FFF2-40B4-BE49-F238E27FC236}">
                <a16:creationId xmlns:a16="http://schemas.microsoft.com/office/drawing/2014/main" id="{3D4DF0E7-89A0-DCD1-0052-34D44BDB4FD8}"/>
              </a:ext>
            </a:extLst>
          </p:cNvPr>
          <p:cNvSpPr>
            <a:spLocks noGrp="1"/>
          </p:cNvSpPr>
          <p:nvPr>
            <p:ph type="sldNum" sz="quarter" idx="11"/>
          </p:nvPr>
        </p:nvSpPr>
        <p:spPr/>
        <p:txBody>
          <a:bodyPr/>
          <a:lstStyle/>
          <a:p>
            <a:fld id="{2211DAF9-AAB5-44DD-A5E4-C4C1DB5B2C1E}" type="slidenum">
              <a:rPr kumimoji="1" lang="ja-JP" altLang="en-US" smtClean="0"/>
              <a:t>23</a:t>
            </a:fld>
            <a:endParaRPr kumimoji="1" lang="ja-JP" altLang="en-US"/>
          </a:p>
        </p:txBody>
      </p:sp>
      <p:grpSp>
        <p:nvGrpSpPr>
          <p:cNvPr id="6" name="グループ化 5">
            <a:extLst>
              <a:ext uri="{FF2B5EF4-FFF2-40B4-BE49-F238E27FC236}">
                <a16:creationId xmlns:a16="http://schemas.microsoft.com/office/drawing/2014/main" id="{1F574CC5-DC0D-AA44-8A50-697B65585DA4}"/>
              </a:ext>
            </a:extLst>
          </p:cNvPr>
          <p:cNvGrpSpPr/>
          <p:nvPr/>
        </p:nvGrpSpPr>
        <p:grpSpPr>
          <a:xfrm>
            <a:off x="332563" y="1432162"/>
            <a:ext cx="7903876" cy="5392485"/>
            <a:chOff x="424842" y="1516052"/>
            <a:chExt cx="7903876" cy="5392485"/>
          </a:xfrm>
        </p:grpSpPr>
        <p:grpSp>
          <p:nvGrpSpPr>
            <p:cNvPr id="7" name="グループ化 6">
              <a:extLst>
                <a:ext uri="{FF2B5EF4-FFF2-40B4-BE49-F238E27FC236}">
                  <a16:creationId xmlns:a16="http://schemas.microsoft.com/office/drawing/2014/main" id="{AD123113-A8A5-9F73-D9CB-B47BA2576486}"/>
                </a:ext>
              </a:extLst>
            </p:cNvPr>
            <p:cNvGrpSpPr/>
            <p:nvPr/>
          </p:nvGrpSpPr>
          <p:grpSpPr>
            <a:xfrm>
              <a:off x="424842" y="1516052"/>
              <a:ext cx="7903876" cy="5392485"/>
              <a:chOff x="562680" y="1516053"/>
              <a:chExt cx="3665321" cy="5356777"/>
            </a:xfrm>
          </p:grpSpPr>
          <p:grpSp>
            <p:nvGrpSpPr>
              <p:cNvPr id="29" name="グループ化 28">
                <a:extLst>
                  <a:ext uri="{FF2B5EF4-FFF2-40B4-BE49-F238E27FC236}">
                    <a16:creationId xmlns:a16="http://schemas.microsoft.com/office/drawing/2014/main" id="{8CC5E31A-E196-B4E3-0CE6-9BBAF0792E34}"/>
                  </a:ext>
                </a:extLst>
              </p:cNvPr>
              <p:cNvGrpSpPr/>
              <p:nvPr/>
            </p:nvGrpSpPr>
            <p:grpSpPr>
              <a:xfrm>
                <a:off x="562680" y="1516053"/>
                <a:ext cx="3420949" cy="5356777"/>
                <a:chOff x="634598" y="1649615"/>
                <a:chExt cx="3420949" cy="5356777"/>
              </a:xfrm>
            </p:grpSpPr>
            <p:sp>
              <p:nvSpPr>
                <p:cNvPr id="31" name="テキスト ボックス 30">
                  <a:extLst>
                    <a:ext uri="{FF2B5EF4-FFF2-40B4-BE49-F238E27FC236}">
                      <a16:creationId xmlns:a16="http://schemas.microsoft.com/office/drawing/2014/main" id="{3C26E041-481B-5A94-3D40-99B91E572BE4}"/>
                    </a:ext>
                  </a:extLst>
                </p:cNvPr>
                <p:cNvSpPr txBox="1"/>
                <p:nvPr/>
              </p:nvSpPr>
              <p:spPr>
                <a:xfrm>
                  <a:off x="988604" y="6606282"/>
                  <a:ext cx="3066943" cy="400110"/>
                </a:xfrm>
                <a:prstGeom prst="rect">
                  <a:avLst/>
                </a:prstGeom>
                <a:noFill/>
              </p:spPr>
              <p:txBody>
                <a:bodyPr wrap="square" rtlCol="0">
                  <a:spAutoFit/>
                </a:bodyPr>
                <a:lstStyle/>
                <a:p>
                  <a:pPr algn="ctr"/>
                  <a:r>
                    <a:rPr kumimoji="1" lang="en-US" altLang="ja-JP" sz="2000" b="1" dirty="0">
                      <a:latin typeface="Times New Roman" panose="02020603050405020304" pitchFamily="18" charset="0"/>
                      <a:cs typeface="Times New Roman" panose="02020603050405020304" pitchFamily="18" charset="0"/>
                    </a:rPr>
                    <a:t>Energy [ MeV ]</a:t>
                  </a:r>
                  <a:endParaRPr kumimoji="1" lang="ja-JP" altLang="en-US" sz="2000" b="1" dirty="0">
                    <a:latin typeface="Times New Roman" panose="02020603050405020304" pitchFamily="18" charset="0"/>
                    <a:cs typeface="Times New Roman" panose="02020603050405020304" pitchFamily="18" charset="0"/>
                  </a:endParaRPr>
                </a:p>
              </p:txBody>
            </p:sp>
            <p:sp>
              <p:nvSpPr>
                <p:cNvPr id="32" name="テキスト ボックス 31">
                  <a:extLst>
                    <a:ext uri="{FF2B5EF4-FFF2-40B4-BE49-F238E27FC236}">
                      <a16:creationId xmlns:a16="http://schemas.microsoft.com/office/drawing/2014/main" id="{A635C562-AFD0-00E9-D230-1F414A471822}"/>
                    </a:ext>
                  </a:extLst>
                </p:cNvPr>
                <p:cNvSpPr txBox="1"/>
                <p:nvPr/>
              </p:nvSpPr>
              <p:spPr>
                <a:xfrm rot="16200000">
                  <a:off x="-1750963" y="4035176"/>
                  <a:ext cx="4956668" cy="185546"/>
                </a:xfrm>
                <a:prstGeom prst="rect">
                  <a:avLst/>
                </a:prstGeom>
                <a:noFill/>
              </p:spPr>
              <p:txBody>
                <a:bodyPr wrap="square" rtlCol="0">
                  <a:spAutoFit/>
                </a:bodyPr>
                <a:lstStyle/>
                <a:p>
                  <a:pPr algn="ctr"/>
                  <a:r>
                    <a:rPr lang="en-US" altLang="ja-JP" sz="2000" b="1" dirty="0">
                      <a:latin typeface="Times New Roman" panose="02020603050405020304" pitchFamily="18" charset="0"/>
                      <a:cs typeface="Times New Roman" panose="02020603050405020304" pitchFamily="18" charset="0"/>
                    </a:rPr>
                    <a:t>DDX</a:t>
                  </a:r>
                  <a:r>
                    <a:rPr kumimoji="1" lang="en-US" altLang="ja-JP" sz="2000" b="1" dirty="0">
                      <a:latin typeface="Times New Roman" panose="02020603050405020304" pitchFamily="18" charset="0"/>
                      <a:cs typeface="Times New Roman" panose="02020603050405020304" pitchFamily="18" charset="0"/>
                    </a:rPr>
                    <a:t> [ mb / </a:t>
                  </a:r>
                  <a:r>
                    <a:rPr kumimoji="1" lang="en-US" altLang="ja-JP" sz="2000" b="1" dirty="0" err="1">
                      <a:latin typeface="Times New Roman" panose="02020603050405020304" pitchFamily="18" charset="0"/>
                      <a:cs typeface="Times New Roman" panose="02020603050405020304" pitchFamily="18" charset="0"/>
                    </a:rPr>
                    <a:t>sr</a:t>
                  </a:r>
                  <a:r>
                    <a:rPr kumimoji="1" lang="en-US" altLang="ja-JP" sz="2000" b="1" dirty="0">
                      <a:latin typeface="Times New Roman" panose="02020603050405020304" pitchFamily="18" charset="0"/>
                      <a:cs typeface="Times New Roman" panose="02020603050405020304" pitchFamily="18" charset="0"/>
                    </a:rPr>
                    <a:t> / MeV ]</a:t>
                  </a:r>
                  <a:endParaRPr kumimoji="1" lang="ja-JP" altLang="en-US" sz="2000" b="1" dirty="0">
                    <a:latin typeface="Times New Roman" panose="02020603050405020304" pitchFamily="18" charset="0"/>
                    <a:cs typeface="Times New Roman" panose="02020603050405020304" pitchFamily="18" charset="0"/>
                  </a:endParaRPr>
                </a:p>
              </p:txBody>
            </p:sp>
          </p:grpSp>
          <p:sp>
            <p:nvSpPr>
              <p:cNvPr id="30" name="テキスト ボックス 29">
                <a:extLst>
                  <a:ext uri="{FF2B5EF4-FFF2-40B4-BE49-F238E27FC236}">
                    <a16:creationId xmlns:a16="http://schemas.microsoft.com/office/drawing/2014/main" id="{61AD9E34-31F3-A4EA-5CE4-707AC88304EE}"/>
                  </a:ext>
                </a:extLst>
              </p:cNvPr>
              <p:cNvSpPr txBox="1"/>
              <p:nvPr/>
            </p:nvSpPr>
            <p:spPr>
              <a:xfrm>
                <a:off x="3378851" y="5815162"/>
                <a:ext cx="849150" cy="397461"/>
              </a:xfrm>
              <a:prstGeom prst="rect">
                <a:avLst/>
              </a:prstGeom>
              <a:solidFill>
                <a:schemeClr val="bg1"/>
              </a:solidFill>
              <a:ln>
                <a:solidFill>
                  <a:schemeClr val="tx1"/>
                </a:solidFill>
              </a:ln>
            </p:spPr>
            <p:txBody>
              <a:bodyPr wrap="square" rtlCol="0">
                <a:spAutoFit/>
              </a:bodyPr>
              <a:lstStyle/>
              <a:p>
                <a:pPr algn="ctr"/>
                <a:r>
                  <a:rPr kumimoji="1" lang="en-US" altLang="ja-JP" sz="2000" b="1" dirty="0">
                    <a:solidFill>
                      <a:srgbClr val="00B050"/>
                    </a:solidFill>
                    <a:latin typeface="Times New Roman" panose="02020603050405020304" pitchFamily="18" charset="0"/>
                    <a:cs typeface="Times New Roman" panose="02020603050405020304" pitchFamily="18" charset="0"/>
                  </a:rPr>
                  <a:t>alpha </a:t>
                </a:r>
                <a:r>
                  <a:rPr lang="en-US" altLang="ja-JP" sz="2000" b="1" dirty="0">
                    <a:solidFill>
                      <a:srgbClr val="00B050"/>
                    </a:solidFill>
                    <a:latin typeface="Times New Roman" panose="02020603050405020304" pitchFamily="18" charset="0"/>
                    <a:cs typeface="Times New Roman" panose="02020603050405020304" pitchFamily="18" charset="0"/>
                  </a:rPr>
                  <a:t>(×10</a:t>
                </a:r>
                <a:r>
                  <a:rPr lang="en-US" altLang="ja-JP" sz="2000" b="1" baseline="30000" dirty="0">
                    <a:solidFill>
                      <a:srgbClr val="00B050"/>
                    </a:solidFill>
                    <a:latin typeface="Times New Roman" panose="02020603050405020304" pitchFamily="18" charset="0"/>
                    <a:cs typeface="Times New Roman" panose="02020603050405020304" pitchFamily="18" charset="0"/>
                  </a:rPr>
                  <a:t>-16</a:t>
                </a:r>
                <a:r>
                  <a:rPr lang="en-US" altLang="ja-JP" sz="2000" b="1" dirty="0">
                    <a:solidFill>
                      <a:srgbClr val="00B050"/>
                    </a:solidFill>
                    <a:latin typeface="Times New Roman" panose="02020603050405020304" pitchFamily="18" charset="0"/>
                    <a:cs typeface="Times New Roman" panose="02020603050405020304" pitchFamily="18" charset="0"/>
                  </a:rPr>
                  <a:t>)</a:t>
                </a:r>
                <a:endParaRPr kumimoji="1" lang="ja-JP" altLang="en-US" sz="2000" b="1" dirty="0">
                  <a:solidFill>
                    <a:srgbClr val="00B050"/>
                  </a:solidFill>
                  <a:latin typeface="Times New Roman" panose="02020603050405020304" pitchFamily="18" charset="0"/>
                  <a:cs typeface="Times New Roman" panose="02020603050405020304" pitchFamily="18" charset="0"/>
                </a:endParaRPr>
              </a:p>
            </p:txBody>
          </p:sp>
        </p:grpSp>
        <p:sp>
          <p:nvSpPr>
            <p:cNvPr id="8" name="テキスト ボックス 7">
              <a:extLst>
                <a:ext uri="{FF2B5EF4-FFF2-40B4-BE49-F238E27FC236}">
                  <a16:creationId xmlns:a16="http://schemas.microsoft.com/office/drawing/2014/main" id="{CFC42C91-8B32-CBEB-2113-FB6FAC41A9B6}"/>
                </a:ext>
              </a:extLst>
            </p:cNvPr>
            <p:cNvSpPr txBox="1"/>
            <p:nvPr/>
          </p:nvSpPr>
          <p:spPr>
            <a:xfrm>
              <a:off x="6584165" y="4915670"/>
              <a:ext cx="1658003" cy="400110"/>
            </a:xfrm>
            <a:prstGeom prst="rect">
              <a:avLst/>
            </a:prstGeom>
            <a:solidFill>
              <a:schemeClr val="bg1"/>
            </a:solidFill>
            <a:ln>
              <a:solidFill>
                <a:schemeClr val="tx1"/>
              </a:solidFill>
            </a:ln>
          </p:spPr>
          <p:txBody>
            <a:bodyPr wrap="square" rtlCol="0">
              <a:spAutoFit/>
            </a:bodyPr>
            <a:lstStyle/>
            <a:p>
              <a:pPr algn="ctr"/>
              <a:r>
                <a:rPr lang="en-US" altLang="ja-JP" sz="2000" b="1" baseline="30000" dirty="0">
                  <a:solidFill>
                    <a:srgbClr val="00B050"/>
                  </a:solidFill>
                  <a:latin typeface="Times New Roman" panose="02020603050405020304" pitchFamily="18" charset="0"/>
                  <a:cs typeface="Times New Roman" panose="02020603050405020304" pitchFamily="18" charset="0"/>
                </a:rPr>
                <a:t>3</a:t>
              </a:r>
              <a:r>
                <a:rPr lang="en-US" altLang="ja-JP" sz="2000" b="1" dirty="0">
                  <a:solidFill>
                    <a:srgbClr val="00B050"/>
                  </a:solidFill>
                  <a:latin typeface="Times New Roman" panose="02020603050405020304" pitchFamily="18" charset="0"/>
                  <a:cs typeface="Times New Roman" panose="02020603050405020304" pitchFamily="18" charset="0"/>
                </a:rPr>
                <a:t>He (×10</a:t>
              </a:r>
              <a:r>
                <a:rPr lang="en-US" altLang="ja-JP" sz="2000" b="1" baseline="30000" dirty="0">
                  <a:solidFill>
                    <a:srgbClr val="00B050"/>
                  </a:solidFill>
                  <a:latin typeface="Times New Roman" panose="02020603050405020304" pitchFamily="18" charset="0"/>
                  <a:cs typeface="Times New Roman" panose="02020603050405020304" pitchFamily="18" charset="0"/>
                </a:rPr>
                <a:t>-12</a:t>
              </a:r>
              <a:r>
                <a:rPr lang="en-US" altLang="ja-JP" sz="2000" b="1" dirty="0">
                  <a:solidFill>
                    <a:srgbClr val="00B050"/>
                  </a:solidFill>
                  <a:latin typeface="Times New Roman" panose="02020603050405020304" pitchFamily="18" charset="0"/>
                  <a:cs typeface="Times New Roman" panose="02020603050405020304" pitchFamily="18" charset="0"/>
                </a:rPr>
                <a:t>)</a:t>
              </a:r>
              <a:endParaRPr kumimoji="1" lang="ja-JP" altLang="en-US" sz="2000" b="1" dirty="0">
                <a:solidFill>
                  <a:srgbClr val="00B050"/>
                </a:solidFill>
                <a:latin typeface="Times New Roman" panose="02020603050405020304" pitchFamily="18" charset="0"/>
                <a:cs typeface="Times New Roman" panose="02020603050405020304" pitchFamily="18" charset="0"/>
              </a:endParaRPr>
            </a:p>
          </p:txBody>
        </p:sp>
        <p:sp>
          <p:nvSpPr>
            <p:cNvPr id="11" name="テキスト ボックス 10">
              <a:extLst>
                <a:ext uri="{FF2B5EF4-FFF2-40B4-BE49-F238E27FC236}">
                  <a16:creationId xmlns:a16="http://schemas.microsoft.com/office/drawing/2014/main" id="{19A2EF1A-515F-1BDC-FBA9-7B1E4A36A415}"/>
                </a:ext>
              </a:extLst>
            </p:cNvPr>
            <p:cNvSpPr txBox="1"/>
            <p:nvPr/>
          </p:nvSpPr>
          <p:spPr>
            <a:xfrm>
              <a:off x="6089250" y="4183110"/>
              <a:ext cx="1747224" cy="400110"/>
            </a:xfrm>
            <a:prstGeom prst="rect">
              <a:avLst/>
            </a:prstGeom>
            <a:solidFill>
              <a:schemeClr val="bg1"/>
            </a:solidFill>
            <a:ln>
              <a:solidFill>
                <a:schemeClr val="tx1"/>
              </a:solidFill>
            </a:ln>
          </p:spPr>
          <p:txBody>
            <a:bodyPr wrap="square" rtlCol="0">
              <a:spAutoFit/>
            </a:bodyPr>
            <a:lstStyle/>
            <a:p>
              <a:pPr algn="ctr"/>
              <a:r>
                <a:rPr lang="en-US" altLang="ja-JP" sz="2000" b="1" dirty="0">
                  <a:solidFill>
                    <a:srgbClr val="00B050"/>
                  </a:solidFill>
                  <a:latin typeface="Times New Roman" panose="02020603050405020304" pitchFamily="18" charset="0"/>
                  <a:cs typeface="Times New Roman" panose="02020603050405020304" pitchFamily="18" charset="0"/>
                </a:rPr>
                <a:t>triton (×10</a:t>
              </a:r>
              <a:r>
                <a:rPr lang="en-US" altLang="ja-JP" sz="2000" b="1" baseline="30000" dirty="0">
                  <a:solidFill>
                    <a:srgbClr val="00B050"/>
                  </a:solidFill>
                  <a:latin typeface="Times New Roman" panose="02020603050405020304" pitchFamily="18" charset="0"/>
                  <a:cs typeface="Times New Roman" panose="02020603050405020304" pitchFamily="18" charset="0"/>
                </a:rPr>
                <a:t>-8</a:t>
              </a:r>
              <a:r>
                <a:rPr lang="en-US" altLang="ja-JP" sz="2000" b="1" dirty="0">
                  <a:solidFill>
                    <a:srgbClr val="00B050"/>
                  </a:solidFill>
                  <a:latin typeface="Times New Roman" panose="02020603050405020304" pitchFamily="18" charset="0"/>
                  <a:cs typeface="Times New Roman" panose="02020603050405020304" pitchFamily="18" charset="0"/>
                </a:rPr>
                <a:t>)</a:t>
              </a:r>
              <a:endParaRPr kumimoji="1" lang="ja-JP" altLang="en-US" sz="2000" b="1" dirty="0">
                <a:solidFill>
                  <a:srgbClr val="00B050"/>
                </a:solidFill>
                <a:latin typeface="Times New Roman" panose="02020603050405020304" pitchFamily="18" charset="0"/>
                <a:cs typeface="Times New Roman" panose="02020603050405020304" pitchFamily="18" charset="0"/>
              </a:endParaRPr>
            </a:p>
          </p:txBody>
        </p:sp>
        <p:sp>
          <p:nvSpPr>
            <p:cNvPr id="25" name="テキスト ボックス 24">
              <a:extLst>
                <a:ext uri="{FF2B5EF4-FFF2-40B4-BE49-F238E27FC236}">
                  <a16:creationId xmlns:a16="http://schemas.microsoft.com/office/drawing/2014/main" id="{9A2BA399-34D7-1CC0-1E94-1F3EAD4995A0}"/>
                </a:ext>
              </a:extLst>
            </p:cNvPr>
            <p:cNvSpPr txBox="1"/>
            <p:nvPr/>
          </p:nvSpPr>
          <p:spPr>
            <a:xfrm>
              <a:off x="5935729" y="3325581"/>
              <a:ext cx="2039384" cy="400110"/>
            </a:xfrm>
            <a:prstGeom prst="rect">
              <a:avLst/>
            </a:prstGeom>
            <a:solidFill>
              <a:schemeClr val="bg1"/>
            </a:solidFill>
            <a:ln>
              <a:solidFill>
                <a:schemeClr val="tx1"/>
              </a:solidFill>
            </a:ln>
          </p:spPr>
          <p:txBody>
            <a:bodyPr wrap="square" rtlCol="0">
              <a:spAutoFit/>
            </a:bodyPr>
            <a:lstStyle/>
            <a:p>
              <a:pPr algn="ctr"/>
              <a:r>
                <a:rPr lang="en-US" altLang="ja-JP" sz="2000" b="1" dirty="0">
                  <a:solidFill>
                    <a:srgbClr val="00B050"/>
                  </a:solidFill>
                  <a:latin typeface="Times New Roman" panose="02020603050405020304" pitchFamily="18" charset="0"/>
                  <a:cs typeface="Times New Roman" panose="02020603050405020304" pitchFamily="18" charset="0"/>
                </a:rPr>
                <a:t>deuteron (×10</a:t>
              </a:r>
              <a:r>
                <a:rPr lang="en-US" altLang="ja-JP" sz="2000" b="1" baseline="30000" dirty="0">
                  <a:solidFill>
                    <a:srgbClr val="00B050"/>
                  </a:solidFill>
                  <a:latin typeface="Times New Roman" panose="02020603050405020304" pitchFamily="18" charset="0"/>
                  <a:cs typeface="Times New Roman" panose="02020603050405020304" pitchFamily="18" charset="0"/>
                </a:rPr>
                <a:t>-4</a:t>
              </a:r>
              <a:r>
                <a:rPr lang="en-US" altLang="ja-JP" sz="2000" b="1" dirty="0">
                  <a:solidFill>
                    <a:srgbClr val="00B050"/>
                  </a:solidFill>
                  <a:latin typeface="Times New Roman" panose="02020603050405020304" pitchFamily="18" charset="0"/>
                  <a:cs typeface="Times New Roman" panose="02020603050405020304" pitchFamily="18" charset="0"/>
                </a:rPr>
                <a:t>)</a:t>
              </a:r>
              <a:endParaRPr kumimoji="1" lang="ja-JP" altLang="en-US" sz="2000" b="1" dirty="0">
                <a:solidFill>
                  <a:srgbClr val="00B050"/>
                </a:solidFill>
                <a:latin typeface="Times New Roman" panose="02020603050405020304" pitchFamily="18" charset="0"/>
                <a:cs typeface="Times New Roman" panose="02020603050405020304" pitchFamily="18" charset="0"/>
              </a:endParaRPr>
            </a:p>
          </p:txBody>
        </p:sp>
        <p:sp>
          <p:nvSpPr>
            <p:cNvPr id="28" name="テキスト ボックス 27">
              <a:extLst>
                <a:ext uri="{FF2B5EF4-FFF2-40B4-BE49-F238E27FC236}">
                  <a16:creationId xmlns:a16="http://schemas.microsoft.com/office/drawing/2014/main" id="{6721397F-705E-C860-8D71-E4BB085B250A}"/>
                </a:ext>
              </a:extLst>
            </p:cNvPr>
            <p:cNvSpPr txBox="1"/>
            <p:nvPr/>
          </p:nvSpPr>
          <p:spPr>
            <a:xfrm>
              <a:off x="4993920" y="2067942"/>
              <a:ext cx="1073252" cy="400110"/>
            </a:xfrm>
            <a:prstGeom prst="rect">
              <a:avLst/>
            </a:prstGeom>
            <a:solidFill>
              <a:schemeClr val="bg1"/>
            </a:solidFill>
            <a:ln>
              <a:solidFill>
                <a:schemeClr val="tx1"/>
              </a:solidFill>
            </a:ln>
          </p:spPr>
          <p:txBody>
            <a:bodyPr wrap="square" rtlCol="0">
              <a:spAutoFit/>
            </a:bodyPr>
            <a:lstStyle/>
            <a:p>
              <a:pPr algn="ctr"/>
              <a:r>
                <a:rPr kumimoji="1" lang="en-US" altLang="ja-JP" sz="2000" b="1" dirty="0">
                  <a:solidFill>
                    <a:srgbClr val="00B050"/>
                  </a:solidFill>
                  <a:latin typeface="Times New Roman" panose="02020603050405020304" pitchFamily="18" charset="0"/>
                  <a:cs typeface="Times New Roman" panose="02020603050405020304" pitchFamily="18" charset="0"/>
                </a:rPr>
                <a:t>proton</a:t>
              </a:r>
              <a:endParaRPr kumimoji="1" lang="ja-JP" altLang="en-US" sz="2000" b="1" dirty="0">
                <a:solidFill>
                  <a:srgbClr val="00B050"/>
                </a:solidFill>
                <a:latin typeface="Times New Roman" panose="02020603050405020304" pitchFamily="18" charset="0"/>
                <a:cs typeface="Times New Roman" panose="02020603050405020304" pitchFamily="18" charset="0"/>
              </a:endParaRPr>
            </a:p>
          </p:txBody>
        </p:sp>
      </p:grpSp>
    </p:spTree>
    <p:extLst>
      <p:ext uri="{BB962C8B-B14F-4D97-AF65-F5344CB8AC3E}">
        <p14:creationId xmlns:p14="http://schemas.microsoft.com/office/powerpoint/2010/main" val="4150888325"/>
      </p:ext>
    </p:extLst>
  </p:cSld>
  <p:clrMapOvr>
    <a:masterClrMapping/>
  </p:clrMapOvr>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タイトル 1">
            <a:extLst>
              <a:ext uri="{FF2B5EF4-FFF2-40B4-BE49-F238E27FC236}">
                <a16:creationId xmlns:a16="http://schemas.microsoft.com/office/drawing/2014/main" id="{E8B16BAC-8620-C54C-E4C2-CEEE88D20B9F}"/>
              </a:ext>
            </a:extLst>
          </p:cNvPr>
          <p:cNvSpPr>
            <a:spLocks noGrp="1"/>
          </p:cNvSpPr>
          <p:nvPr>
            <p:ph type="title"/>
          </p:nvPr>
        </p:nvSpPr>
        <p:spPr/>
        <p:txBody>
          <a:bodyPr/>
          <a:lstStyle/>
          <a:p>
            <a:r>
              <a:rPr kumimoji="1" lang="ja-JP" altLang="en-US" dirty="0"/>
              <a:t>まとめ</a:t>
            </a:r>
          </a:p>
        </p:txBody>
      </p:sp>
      <p:sp>
        <p:nvSpPr>
          <p:cNvPr id="3" name="スライド番号プレースホルダー 2">
            <a:extLst>
              <a:ext uri="{FF2B5EF4-FFF2-40B4-BE49-F238E27FC236}">
                <a16:creationId xmlns:a16="http://schemas.microsoft.com/office/drawing/2014/main" id="{9E21F72E-8D16-51FD-A7C5-7C6E82AE2A79}"/>
              </a:ext>
            </a:extLst>
          </p:cNvPr>
          <p:cNvSpPr>
            <a:spLocks noGrp="1"/>
          </p:cNvSpPr>
          <p:nvPr>
            <p:ph type="sldNum" sz="quarter" idx="11"/>
          </p:nvPr>
        </p:nvSpPr>
        <p:spPr/>
        <p:txBody>
          <a:bodyPr/>
          <a:lstStyle/>
          <a:p>
            <a:fld id="{2211DAF9-AAB5-44DD-A5E4-C4C1DB5B2C1E}" type="slidenum">
              <a:rPr kumimoji="1" lang="ja-JP" altLang="en-US" smtClean="0"/>
              <a:t>24</a:t>
            </a:fld>
            <a:endParaRPr kumimoji="1" lang="ja-JP" altLang="en-US"/>
          </a:p>
        </p:txBody>
      </p:sp>
      <p:sp>
        <p:nvSpPr>
          <p:cNvPr id="7" name="矢印: 下 6">
            <a:extLst>
              <a:ext uri="{FF2B5EF4-FFF2-40B4-BE49-F238E27FC236}">
                <a16:creationId xmlns:a16="http://schemas.microsoft.com/office/drawing/2014/main" id="{C1BA0BFC-6DF6-2AD8-D652-4BE2C94119F1}"/>
              </a:ext>
            </a:extLst>
          </p:cNvPr>
          <p:cNvSpPr/>
          <p:nvPr/>
        </p:nvSpPr>
        <p:spPr>
          <a:xfrm>
            <a:off x="1414912" y="4113820"/>
            <a:ext cx="221381" cy="250256"/>
          </a:xfrm>
          <a:prstGeom prst="downArrow">
            <a:avLst/>
          </a:prstGeom>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kumimoji="1" lang="ja-JP" altLang="en-US"/>
          </a:p>
        </p:txBody>
      </p:sp>
      <p:grpSp>
        <p:nvGrpSpPr>
          <p:cNvPr id="9" name="グループ化 8">
            <a:extLst>
              <a:ext uri="{FF2B5EF4-FFF2-40B4-BE49-F238E27FC236}">
                <a16:creationId xmlns:a16="http://schemas.microsoft.com/office/drawing/2014/main" id="{F802EFAF-8565-F3CE-A200-69EE8609A373}"/>
              </a:ext>
            </a:extLst>
          </p:cNvPr>
          <p:cNvGrpSpPr/>
          <p:nvPr/>
        </p:nvGrpSpPr>
        <p:grpSpPr>
          <a:xfrm>
            <a:off x="606287" y="1590052"/>
            <a:ext cx="8242438" cy="5412315"/>
            <a:chOff x="606287" y="1590052"/>
            <a:chExt cx="8242438" cy="5412315"/>
          </a:xfrm>
        </p:grpSpPr>
        <p:grpSp>
          <p:nvGrpSpPr>
            <p:cNvPr id="6" name="グループ化 5">
              <a:extLst>
                <a:ext uri="{FF2B5EF4-FFF2-40B4-BE49-F238E27FC236}">
                  <a16:creationId xmlns:a16="http://schemas.microsoft.com/office/drawing/2014/main" id="{9F44E3DA-C188-71DE-47C0-70D5745BEECE}"/>
                </a:ext>
              </a:extLst>
            </p:cNvPr>
            <p:cNvGrpSpPr/>
            <p:nvPr/>
          </p:nvGrpSpPr>
          <p:grpSpPr>
            <a:xfrm>
              <a:off x="606287" y="1590052"/>
              <a:ext cx="8242438" cy="5412315"/>
              <a:chOff x="606287" y="1888435"/>
              <a:chExt cx="8242438" cy="5412315"/>
            </a:xfrm>
          </p:grpSpPr>
          <p:sp>
            <p:nvSpPr>
              <p:cNvPr id="4" name="テキスト ボックス 3">
                <a:extLst>
                  <a:ext uri="{FF2B5EF4-FFF2-40B4-BE49-F238E27FC236}">
                    <a16:creationId xmlns:a16="http://schemas.microsoft.com/office/drawing/2014/main" id="{3B224D95-270C-F350-F4B3-1ED4E45F1A49}"/>
                  </a:ext>
                </a:extLst>
              </p:cNvPr>
              <p:cNvSpPr txBox="1"/>
              <p:nvPr/>
            </p:nvSpPr>
            <p:spPr>
              <a:xfrm>
                <a:off x="606287" y="1888435"/>
                <a:ext cx="8242438" cy="5412315"/>
              </a:xfrm>
              <a:prstGeom prst="rect">
                <a:avLst/>
              </a:prstGeom>
              <a:noFill/>
            </p:spPr>
            <p:txBody>
              <a:bodyPr wrap="square" rtlCol="0">
                <a:spAutoFit/>
              </a:bodyPr>
              <a:lstStyle/>
              <a:p>
                <a:r>
                  <a:rPr kumimoji="1" lang="ja-JP" altLang="en-US" sz="2400" b="1" u="sng" dirty="0">
                    <a:solidFill>
                      <a:srgbClr val="FF0000"/>
                    </a:solidFill>
                    <a:latin typeface="Times New Roman" panose="02020603050405020304" pitchFamily="18" charset="0"/>
                    <a:ea typeface="ＭＳ 明朝" panose="02020609040205080304" pitchFamily="17" charset="-128"/>
                    <a:cs typeface="Times New Roman" panose="02020603050405020304" pitchFamily="18" charset="0"/>
                  </a:rPr>
                  <a:t>数百</a:t>
                </a:r>
                <a:r>
                  <a:rPr lang="en-US" altLang="ja-JP" sz="2400" b="1" u="sng" dirty="0">
                    <a:solidFill>
                      <a:srgbClr val="FF0000"/>
                    </a:solidFill>
                    <a:latin typeface="Times New Roman" panose="02020603050405020304" pitchFamily="18" charset="0"/>
                    <a:ea typeface="ＭＳ 明朝" panose="02020609040205080304" pitchFamily="17" charset="-128"/>
                    <a:cs typeface="Times New Roman" panose="02020603050405020304" pitchFamily="18" charset="0"/>
                  </a:rPr>
                  <a:t>MeV</a:t>
                </a:r>
                <a:r>
                  <a:rPr lang="ja-JP" altLang="en-US" sz="2400" b="1" u="sng" dirty="0">
                    <a:solidFill>
                      <a:srgbClr val="FF0000"/>
                    </a:solidFill>
                    <a:latin typeface="Times New Roman" panose="02020603050405020304" pitchFamily="18" charset="0"/>
                    <a:ea typeface="ＭＳ 明朝" panose="02020609040205080304" pitchFamily="17" charset="-128"/>
                    <a:cs typeface="Times New Roman" panose="02020603050405020304" pitchFamily="18" charset="0"/>
                  </a:rPr>
                  <a:t>の</a:t>
                </a:r>
                <a:r>
                  <a:rPr lang="en-US" altLang="ja-JP" sz="2400" b="1" u="sng" dirty="0">
                    <a:solidFill>
                      <a:srgbClr val="FF0000"/>
                    </a:solidFill>
                    <a:latin typeface="Times New Roman" panose="02020603050405020304" pitchFamily="18" charset="0"/>
                    <a:ea typeface="ＭＳ 明朝" panose="02020609040205080304" pitchFamily="17" charset="-128"/>
                    <a:cs typeface="Times New Roman" panose="02020603050405020304" pitchFamily="18" charset="0"/>
                  </a:rPr>
                  <a:t>α</a:t>
                </a:r>
                <a:r>
                  <a:rPr lang="ja-JP" altLang="en-US" sz="2400" b="1" u="sng" dirty="0">
                    <a:solidFill>
                      <a:srgbClr val="FF0000"/>
                    </a:solidFill>
                    <a:latin typeface="Times New Roman" panose="02020603050405020304" pitchFamily="18" charset="0"/>
                    <a:ea typeface="ＭＳ 明朝" panose="02020609040205080304" pitchFamily="17" charset="-128"/>
                    <a:cs typeface="Times New Roman" panose="02020603050405020304" pitchFamily="18" charset="0"/>
                  </a:rPr>
                  <a:t>粒子入射反応に対する高精度な計算モデルの開発</a:t>
                </a:r>
                <a:endParaRPr kumimoji="1" lang="en-US" altLang="ja-JP" sz="2400" b="1" u="sng" dirty="0">
                  <a:solidFill>
                    <a:srgbClr val="FF0000"/>
                  </a:solidFill>
                  <a:latin typeface="Times New Roman" panose="02020603050405020304" pitchFamily="18" charset="0"/>
                  <a:ea typeface="ＭＳ 明朝" panose="02020609040205080304" pitchFamily="17" charset="-128"/>
                  <a:cs typeface="Times New Roman" panose="02020603050405020304" pitchFamily="18" charset="0"/>
                </a:endParaRPr>
              </a:p>
              <a:p>
                <a:endParaRPr lang="en-US" altLang="ja-JP" sz="2000" dirty="0">
                  <a:latin typeface="Times New Roman" panose="02020603050405020304" pitchFamily="18" charset="0"/>
                  <a:ea typeface="ＭＳ 明朝" panose="02020609040205080304" pitchFamily="17" charset="-128"/>
                  <a:cs typeface="Times New Roman" panose="02020603050405020304" pitchFamily="18" charset="0"/>
                </a:endParaRPr>
              </a:p>
              <a:p>
                <a:r>
                  <a:rPr kumimoji="1" lang="en-US" altLang="ja-JP" sz="2200" dirty="0">
                    <a:latin typeface="Times New Roman" panose="02020603050405020304" pitchFamily="18" charset="0"/>
                    <a:ea typeface="ＭＳ 明朝" panose="02020609040205080304" pitchFamily="17" charset="-128"/>
                    <a:cs typeface="Times New Roman" panose="02020603050405020304" pitchFamily="18" charset="0"/>
                  </a:rPr>
                  <a:t>INC-ELF</a:t>
                </a:r>
                <a:r>
                  <a:rPr kumimoji="1" lang="ja-JP" altLang="en-US" sz="2200" dirty="0">
                    <a:latin typeface="Times New Roman" panose="02020603050405020304" pitchFamily="18" charset="0"/>
                    <a:ea typeface="ＭＳ 明朝" panose="02020609040205080304" pitchFamily="17" charset="-128"/>
                    <a:cs typeface="Times New Roman" panose="02020603050405020304" pitchFamily="18" charset="0"/>
                  </a:rPr>
                  <a:t>は</a:t>
                </a:r>
                <a:r>
                  <a:rPr kumimoji="1" lang="en-US" altLang="ja-JP" sz="2200" dirty="0">
                    <a:latin typeface="Times New Roman" panose="02020603050405020304" pitchFamily="18" charset="0"/>
                    <a:ea typeface="ＭＳ 明朝" panose="02020609040205080304" pitchFamily="17" charset="-128"/>
                    <a:cs typeface="Times New Roman" panose="02020603050405020304" pitchFamily="18" charset="0"/>
                  </a:rPr>
                  <a:t>INC</a:t>
                </a:r>
                <a:r>
                  <a:rPr kumimoji="1" lang="ja-JP" altLang="en-US" sz="2200" dirty="0">
                    <a:latin typeface="Times New Roman" panose="02020603050405020304" pitchFamily="18" charset="0"/>
                    <a:ea typeface="ＭＳ 明朝" panose="02020609040205080304" pitchFamily="17" charset="-128"/>
                    <a:cs typeface="Times New Roman" panose="02020603050405020304" pitchFamily="18" charset="0"/>
                  </a:rPr>
                  <a:t>模型に量子効果等を導入すること</a:t>
                </a:r>
                <a:r>
                  <a:rPr lang="ja-JP" altLang="en-US" sz="2200" dirty="0">
                    <a:latin typeface="Times New Roman" panose="02020603050405020304" pitchFamily="18" charset="0"/>
                    <a:ea typeface="ＭＳ 明朝" panose="02020609040205080304" pitchFamily="17" charset="-128"/>
                    <a:cs typeface="Times New Roman" panose="02020603050405020304" pitchFamily="18" charset="0"/>
                  </a:rPr>
                  <a:t>で</a:t>
                </a:r>
                <a:r>
                  <a:rPr kumimoji="1" lang="ja-JP" altLang="en-US" sz="2200" dirty="0">
                    <a:latin typeface="Times New Roman" panose="02020603050405020304" pitchFamily="18" charset="0"/>
                    <a:ea typeface="ＭＳ 明朝" panose="02020609040205080304" pitchFamily="17" charset="-128"/>
                    <a:cs typeface="Times New Roman" panose="02020603050405020304" pitchFamily="18" charset="0"/>
                  </a:rPr>
                  <a:t>複合粒子放出を</a:t>
                </a:r>
                <a:r>
                  <a:rPr lang="ja-JP" altLang="en-US" sz="2200" dirty="0">
                    <a:latin typeface="Times New Roman" panose="02020603050405020304" pitchFamily="18" charset="0"/>
                    <a:ea typeface="ＭＳ 明朝" panose="02020609040205080304" pitchFamily="17" charset="-128"/>
                    <a:cs typeface="Times New Roman" panose="02020603050405020304" pitchFamily="18" charset="0"/>
                  </a:rPr>
                  <a:t>計算</a:t>
                </a:r>
                <a:endParaRPr lang="en-US" altLang="ja-JP" sz="2200" dirty="0">
                  <a:latin typeface="Times New Roman" panose="02020603050405020304" pitchFamily="18" charset="0"/>
                  <a:ea typeface="ＭＳ 明朝" panose="02020609040205080304" pitchFamily="17" charset="-128"/>
                  <a:cs typeface="Times New Roman" panose="02020603050405020304" pitchFamily="18" charset="0"/>
                </a:endParaRPr>
              </a:p>
              <a:p>
                <a:r>
                  <a:rPr kumimoji="1" lang="ja-JP" altLang="en-US" sz="2200" dirty="0">
                    <a:latin typeface="Times New Roman" panose="02020603050405020304" pitchFamily="18" charset="0"/>
                    <a:ea typeface="ＭＳ 明朝" panose="02020609040205080304" pitchFamily="17" charset="-128"/>
                    <a:cs typeface="Times New Roman" panose="02020603050405020304" pitchFamily="18" charset="0"/>
                  </a:rPr>
                  <a:t>　　</a:t>
                </a:r>
                <a:endParaRPr kumimoji="1" lang="en-US" altLang="ja-JP" sz="2200" dirty="0">
                  <a:latin typeface="Times New Roman" panose="02020603050405020304" pitchFamily="18" charset="0"/>
                  <a:ea typeface="ＭＳ 明朝" panose="02020609040205080304" pitchFamily="17" charset="-128"/>
                  <a:cs typeface="Times New Roman" panose="02020603050405020304" pitchFamily="18" charset="0"/>
                </a:endParaRPr>
              </a:p>
              <a:p>
                <a:r>
                  <a:rPr lang="en-US" altLang="ja-JP" sz="2200" dirty="0">
                    <a:latin typeface="Times New Roman" panose="02020603050405020304" pitchFamily="18" charset="0"/>
                    <a:ea typeface="ＭＳ 明朝" panose="02020609040205080304" pitchFamily="17" charset="-128"/>
                    <a:cs typeface="Times New Roman" panose="02020603050405020304" pitchFamily="18" charset="0"/>
                  </a:rPr>
                  <a:t>α</a:t>
                </a:r>
                <a:r>
                  <a:rPr lang="ja-JP" altLang="en-US" sz="2200" dirty="0">
                    <a:latin typeface="Times New Roman" panose="02020603050405020304" pitchFamily="18" charset="0"/>
                    <a:ea typeface="ＭＳ 明朝" panose="02020609040205080304" pitchFamily="17" charset="-128"/>
                    <a:cs typeface="Times New Roman" panose="02020603050405020304" pitchFamily="18" charset="0"/>
                  </a:rPr>
                  <a:t>粒子入射反応計算モデルに</a:t>
                </a:r>
                <a:r>
                  <a:rPr lang="en-US" altLang="ja-JP" sz="2200" dirty="0">
                    <a:latin typeface="Times New Roman" panose="02020603050405020304" pitchFamily="18" charset="0"/>
                    <a:ea typeface="ＭＳ 明朝" panose="02020609040205080304" pitchFamily="17" charset="-128"/>
                    <a:cs typeface="Times New Roman" panose="02020603050405020304" pitchFamily="18" charset="0"/>
                  </a:rPr>
                  <a:t>INC-ELF</a:t>
                </a:r>
                <a:r>
                  <a:rPr lang="ja-JP" altLang="en-US" sz="2200" dirty="0">
                    <a:latin typeface="Times New Roman" panose="02020603050405020304" pitchFamily="18" charset="0"/>
                    <a:ea typeface="ＭＳ 明朝" panose="02020609040205080304" pitchFamily="17" charset="-128"/>
                    <a:cs typeface="Times New Roman" panose="02020603050405020304" pitchFamily="18" charset="0"/>
                  </a:rPr>
                  <a:t>を改良</a:t>
                </a:r>
                <a:endParaRPr lang="en-US" altLang="ja-JP" sz="2200" dirty="0">
                  <a:latin typeface="Times New Roman" panose="02020603050405020304" pitchFamily="18" charset="0"/>
                  <a:ea typeface="ＭＳ 明朝" panose="02020609040205080304" pitchFamily="17" charset="-128"/>
                  <a:cs typeface="Times New Roman" panose="02020603050405020304" pitchFamily="18" charset="0"/>
                </a:endParaRPr>
              </a:p>
              <a:p>
                <a:endParaRPr kumimoji="1" lang="en-US" altLang="ja-JP" sz="2200" dirty="0">
                  <a:latin typeface="Times New Roman" panose="02020603050405020304" pitchFamily="18" charset="0"/>
                  <a:ea typeface="ＭＳ 明朝" panose="02020609040205080304" pitchFamily="17" charset="-128"/>
                  <a:cs typeface="Times New Roman" panose="02020603050405020304" pitchFamily="18" charset="0"/>
                </a:endParaRPr>
              </a:p>
              <a:p>
                <a:r>
                  <a:rPr lang="en-US" altLang="ja-JP" sz="2200" dirty="0">
                    <a:latin typeface="Times New Roman" panose="02020603050405020304" pitchFamily="18" charset="0"/>
                    <a:ea typeface="ＭＳ 明朝" panose="02020609040205080304" pitchFamily="17" charset="-128"/>
                    <a:cs typeface="Times New Roman" panose="02020603050405020304" pitchFamily="18" charset="0"/>
                  </a:rPr>
                  <a:t>230 MeV/u</a:t>
                </a:r>
                <a:r>
                  <a:rPr lang="ja-JP" altLang="en-US" sz="2200" dirty="0">
                    <a:latin typeface="Times New Roman" panose="02020603050405020304" pitchFamily="18" charset="0"/>
                    <a:ea typeface="ＭＳ 明朝" panose="02020609040205080304" pitchFamily="17" charset="-128"/>
                    <a:cs typeface="Times New Roman" panose="02020603050405020304" pitchFamily="18" charset="0"/>
                  </a:rPr>
                  <a:t>の</a:t>
                </a:r>
                <a:r>
                  <a:rPr lang="en-US" altLang="ja-JP" sz="2200" dirty="0">
                    <a:latin typeface="Times New Roman" panose="02020603050405020304" pitchFamily="18" charset="0"/>
                    <a:ea typeface="ＭＳ 明朝" panose="02020609040205080304" pitchFamily="17" charset="-128"/>
                    <a:cs typeface="Times New Roman" panose="02020603050405020304" pitchFamily="18" charset="0"/>
                  </a:rPr>
                  <a:t>Al(α,x)</a:t>
                </a:r>
                <a:r>
                  <a:rPr lang="ja-JP" altLang="en-US" sz="2200" dirty="0">
                    <a:latin typeface="Times New Roman" panose="02020603050405020304" pitchFamily="18" charset="0"/>
                    <a:ea typeface="ＭＳ 明朝" panose="02020609040205080304" pitchFamily="17" charset="-128"/>
                    <a:cs typeface="Times New Roman" panose="02020603050405020304" pitchFamily="18" charset="0"/>
                  </a:rPr>
                  <a:t>反応の</a:t>
                </a:r>
                <a:r>
                  <a:rPr lang="en-US" altLang="ja-JP" sz="2200" dirty="0">
                    <a:latin typeface="Times New Roman" panose="02020603050405020304" pitchFamily="18" charset="0"/>
                    <a:ea typeface="ＭＳ 明朝" panose="02020609040205080304" pitchFamily="17" charset="-128"/>
                    <a:cs typeface="Times New Roman" panose="02020603050405020304" pitchFamily="18" charset="0"/>
                  </a:rPr>
                  <a:t>DDX</a:t>
                </a:r>
                <a:r>
                  <a:rPr lang="ja-JP" altLang="en-US" sz="2200" dirty="0">
                    <a:latin typeface="Times New Roman" panose="02020603050405020304" pitchFamily="18" charset="0"/>
                    <a:ea typeface="ＭＳ 明朝" panose="02020609040205080304" pitchFamily="17" charset="-128"/>
                    <a:cs typeface="Times New Roman" panose="02020603050405020304" pitchFamily="18" charset="0"/>
                  </a:rPr>
                  <a:t>の実験結果と計算結果を比較</a:t>
                </a:r>
                <a:endParaRPr lang="en-US" altLang="ja-JP" sz="2200" dirty="0">
                  <a:latin typeface="Times New Roman" panose="02020603050405020304" pitchFamily="18" charset="0"/>
                  <a:ea typeface="ＭＳ 明朝" panose="02020609040205080304" pitchFamily="17" charset="-128"/>
                  <a:cs typeface="Times New Roman" panose="02020603050405020304" pitchFamily="18" charset="0"/>
                </a:endParaRPr>
              </a:p>
              <a:p>
                <a:endParaRPr kumimoji="1" lang="en-US" altLang="ja-JP" sz="2200" dirty="0">
                  <a:latin typeface="Times New Roman" panose="02020603050405020304" pitchFamily="18" charset="0"/>
                  <a:ea typeface="ＭＳ 明朝" panose="02020609040205080304" pitchFamily="17" charset="-128"/>
                  <a:cs typeface="Times New Roman" panose="02020603050405020304" pitchFamily="18" charset="0"/>
                </a:endParaRPr>
              </a:p>
              <a:p>
                <a:r>
                  <a:rPr kumimoji="1" lang="en-US" altLang="ja-JP" sz="2000" b="1" u="sng" dirty="0">
                    <a:latin typeface="Times New Roman" panose="02020603050405020304" pitchFamily="18" charset="0"/>
                    <a:ea typeface="ＭＳ 明朝" panose="02020609040205080304" pitchFamily="17" charset="-128"/>
                    <a:cs typeface="Times New Roman" panose="02020603050405020304" pitchFamily="18" charset="0"/>
                  </a:rPr>
                  <a:t>INCL</a:t>
                </a:r>
                <a:r>
                  <a:rPr kumimoji="1" lang="ja-JP" altLang="en-US" sz="2000" b="1" u="sng" dirty="0">
                    <a:latin typeface="Times New Roman" panose="02020603050405020304" pitchFamily="18" charset="0"/>
                    <a:ea typeface="ＭＳ 明朝" panose="02020609040205080304" pitchFamily="17" charset="-128"/>
                    <a:cs typeface="Times New Roman" panose="02020603050405020304" pitchFamily="18" charset="0"/>
                  </a:rPr>
                  <a:t>や</a:t>
                </a:r>
                <a:r>
                  <a:rPr kumimoji="1" lang="en-US" altLang="ja-JP" sz="2000" b="1" u="sng" dirty="0">
                    <a:latin typeface="Times New Roman" panose="02020603050405020304" pitchFamily="18" charset="0"/>
                    <a:ea typeface="ＭＳ 明朝" panose="02020609040205080304" pitchFamily="17" charset="-128"/>
                    <a:cs typeface="Times New Roman" panose="02020603050405020304" pitchFamily="18" charset="0"/>
                  </a:rPr>
                  <a:t>JQMD</a:t>
                </a:r>
                <a:r>
                  <a:rPr lang="ja-JP" altLang="en-US" sz="2000" b="1" u="sng" dirty="0">
                    <a:latin typeface="Times New Roman" panose="02020603050405020304" pitchFamily="18" charset="0"/>
                    <a:ea typeface="ＭＳ 明朝" panose="02020609040205080304" pitchFamily="17" charset="-128"/>
                    <a:cs typeface="Times New Roman" panose="02020603050405020304" pitchFamily="18" charset="0"/>
                  </a:rPr>
                  <a:t>と比較して実験結果の再現性が向上</a:t>
                </a:r>
                <a:endParaRPr lang="en-US" altLang="ja-JP" sz="2000" b="1" u="sng" dirty="0">
                  <a:latin typeface="Times New Roman" panose="02020603050405020304" pitchFamily="18" charset="0"/>
                  <a:ea typeface="ＭＳ 明朝" panose="02020609040205080304" pitchFamily="17" charset="-128"/>
                  <a:cs typeface="Times New Roman" panose="02020603050405020304" pitchFamily="18" charset="0"/>
                </a:endParaRPr>
              </a:p>
              <a:p>
                <a:pPr marL="182563" indent="-182563">
                  <a:lnSpc>
                    <a:spcPts val="2800"/>
                  </a:lnSpc>
                </a:pPr>
                <a:r>
                  <a:rPr kumimoji="1" lang="ja-JP" altLang="en-US" sz="2000" dirty="0">
                    <a:latin typeface="Times New Roman" panose="02020603050405020304" pitchFamily="18" charset="0"/>
                    <a:ea typeface="ＭＳ 明朝" panose="02020609040205080304" pitchFamily="17" charset="-128"/>
                    <a:cs typeface="Times New Roman" panose="02020603050405020304" pitchFamily="18" charset="0"/>
                  </a:rPr>
                  <a:t>・</a:t>
                </a:r>
                <a:r>
                  <a:rPr kumimoji="1" lang="en-US" altLang="ja-JP" sz="2000" dirty="0">
                    <a:latin typeface="Times New Roman" panose="02020603050405020304" pitchFamily="18" charset="0"/>
                    <a:ea typeface="ＭＳ 明朝" panose="02020609040205080304" pitchFamily="17" charset="-128"/>
                    <a:cs typeface="Times New Roman" panose="02020603050405020304" pitchFamily="18" charset="0"/>
                  </a:rPr>
                  <a:t>α</a:t>
                </a:r>
                <a:r>
                  <a:rPr kumimoji="1" lang="ja-JP" altLang="en-US" sz="2000" dirty="0">
                    <a:latin typeface="Times New Roman" panose="02020603050405020304" pitchFamily="18" charset="0"/>
                    <a:ea typeface="ＭＳ 明朝" panose="02020609040205080304" pitchFamily="17" charset="-128"/>
                    <a:cs typeface="Times New Roman" panose="02020603050405020304" pitchFamily="18" charset="0"/>
                  </a:rPr>
                  <a:t>粒子のフラグメンテーション反応は標的核のポテンシャルによって生じる可能性</a:t>
                </a:r>
                <a:endParaRPr kumimoji="1" lang="en-US" altLang="ja-JP" sz="2000" dirty="0">
                  <a:latin typeface="Times New Roman" panose="02020603050405020304" pitchFamily="18" charset="0"/>
                  <a:ea typeface="ＭＳ 明朝" panose="02020609040205080304" pitchFamily="17" charset="-128"/>
                  <a:cs typeface="Times New Roman" panose="02020603050405020304" pitchFamily="18" charset="0"/>
                </a:endParaRPr>
              </a:p>
              <a:p>
                <a:pPr>
                  <a:lnSpc>
                    <a:spcPts val="2800"/>
                  </a:lnSpc>
                </a:pPr>
                <a:r>
                  <a:rPr lang="ja-JP" altLang="en-US" sz="2000" dirty="0">
                    <a:latin typeface="Times New Roman" panose="02020603050405020304" pitchFamily="18" charset="0"/>
                    <a:ea typeface="ＭＳ 明朝" panose="02020609040205080304" pitchFamily="17" charset="-128"/>
                    <a:cs typeface="Times New Roman" panose="02020603050405020304" pitchFamily="18" charset="0"/>
                  </a:rPr>
                  <a:t>・複合粒子は壊れにくい</a:t>
                </a:r>
                <a:endParaRPr lang="en-US" altLang="ja-JP" sz="2000" dirty="0">
                  <a:latin typeface="Times New Roman" panose="02020603050405020304" pitchFamily="18" charset="0"/>
                  <a:ea typeface="ＭＳ 明朝" panose="02020609040205080304" pitchFamily="17" charset="-128"/>
                  <a:cs typeface="Times New Roman" panose="02020603050405020304" pitchFamily="18" charset="0"/>
                </a:endParaRPr>
              </a:p>
              <a:p>
                <a:pPr>
                  <a:lnSpc>
                    <a:spcPts val="2800"/>
                  </a:lnSpc>
                </a:pPr>
                <a:r>
                  <a:rPr kumimoji="1" lang="ja-JP" altLang="en-US" sz="2000" dirty="0">
                    <a:latin typeface="Times New Roman" panose="02020603050405020304" pitchFamily="18" charset="0"/>
                    <a:ea typeface="ＭＳ 明朝" panose="02020609040205080304" pitchFamily="17" charset="-128"/>
                    <a:cs typeface="Times New Roman" panose="02020603050405020304" pitchFamily="18" charset="0"/>
                  </a:rPr>
                  <a:t>・</a:t>
                </a:r>
                <a:r>
                  <a:rPr kumimoji="1" lang="en-US" altLang="ja-JP" sz="2000" dirty="0">
                    <a:latin typeface="Times New Roman" panose="02020603050405020304" pitchFamily="18" charset="0"/>
                    <a:ea typeface="ＭＳ 明朝" panose="02020609040205080304" pitchFamily="17" charset="-128"/>
                    <a:cs typeface="Times New Roman" panose="02020603050405020304" pitchFamily="18" charset="0"/>
                  </a:rPr>
                  <a:t>direct knock out </a:t>
                </a:r>
                <a:r>
                  <a:rPr kumimoji="1" lang="ja-JP" altLang="en-US" sz="2000" dirty="0">
                    <a:latin typeface="Times New Roman" panose="02020603050405020304" pitchFamily="18" charset="0"/>
                    <a:ea typeface="ＭＳ 明朝" panose="02020609040205080304" pitchFamily="17" charset="-128"/>
                    <a:cs typeface="Times New Roman" panose="02020603050405020304" pitchFamily="18" charset="0"/>
                  </a:rPr>
                  <a:t>反応の導入が効果的</a:t>
                </a:r>
                <a:endParaRPr kumimoji="1" lang="en-US" altLang="ja-JP" sz="2000" dirty="0">
                  <a:latin typeface="Times New Roman" panose="02020603050405020304" pitchFamily="18" charset="0"/>
                  <a:ea typeface="ＭＳ 明朝" panose="02020609040205080304" pitchFamily="17" charset="-128"/>
                  <a:cs typeface="Times New Roman" panose="02020603050405020304" pitchFamily="18" charset="0"/>
                </a:endParaRPr>
              </a:p>
            </p:txBody>
          </p:sp>
          <p:sp>
            <p:nvSpPr>
              <p:cNvPr id="5" name="矢印: 下 4">
                <a:extLst>
                  <a:ext uri="{FF2B5EF4-FFF2-40B4-BE49-F238E27FC236}">
                    <a16:creationId xmlns:a16="http://schemas.microsoft.com/office/drawing/2014/main" id="{4A36A5E0-1C51-1A37-5A58-45FC3F1593C4}"/>
                  </a:ext>
                </a:extLst>
              </p:cNvPr>
              <p:cNvSpPr/>
              <p:nvPr/>
            </p:nvSpPr>
            <p:spPr>
              <a:xfrm>
                <a:off x="1414913" y="3676852"/>
                <a:ext cx="221381" cy="250256"/>
              </a:xfrm>
              <a:prstGeom prst="downArrow">
                <a:avLst/>
              </a:prstGeom>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kumimoji="1" lang="ja-JP" altLang="en-US"/>
              </a:p>
            </p:txBody>
          </p:sp>
        </p:grpSp>
        <p:sp>
          <p:nvSpPr>
            <p:cNvPr id="8" name="矢印: 下 7">
              <a:extLst>
                <a:ext uri="{FF2B5EF4-FFF2-40B4-BE49-F238E27FC236}">
                  <a16:creationId xmlns:a16="http://schemas.microsoft.com/office/drawing/2014/main" id="{B25B0CCE-FCA3-D80B-72BB-6BDC71E2AE1E}"/>
                </a:ext>
              </a:extLst>
            </p:cNvPr>
            <p:cNvSpPr/>
            <p:nvPr/>
          </p:nvSpPr>
          <p:spPr>
            <a:xfrm>
              <a:off x="1414911" y="4724043"/>
              <a:ext cx="221381" cy="250256"/>
            </a:xfrm>
            <a:prstGeom prst="downArrow">
              <a:avLst/>
            </a:prstGeom>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kumimoji="1" lang="ja-JP" altLang="en-US"/>
            </a:p>
          </p:txBody>
        </p:sp>
      </p:grpSp>
    </p:spTree>
    <p:extLst>
      <p:ext uri="{BB962C8B-B14F-4D97-AF65-F5344CB8AC3E}">
        <p14:creationId xmlns:p14="http://schemas.microsoft.com/office/powerpoint/2010/main" val="1407992124"/>
      </p:ext>
    </p:extLst>
  </p:cSld>
  <p:clrMapOvr>
    <a:masterClrMapping/>
  </p:clrMapOvr>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タイトル 1">
            <a:extLst>
              <a:ext uri="{FF2B5EF4-FFF2-40B4-BE49-F238E27FC236}">
                <a16:creationId xmlns:a16="http://schemas.microsoft.com/office/drawing/2014/main" id="{5700534B-DACD-F81A-E299-A9ADD7BBCA38}"/>
              </a:ext>
            </a:extLst>
          </p:cNvPr>
          <p:cNvSpPr>
            <a:spLocks noGrp="1"/>
          </p:cNvSpPr>
          <p:nvPr>
            <p:ph type="title"/>
          </p:nvPr>
        </p:nvSpPr>
        <p:spPr/>
        <p:txBody>
          <a:bodyPr/>
          <a:lstStyle/>
          <a:p>
            <a:r>
              <a:rPr kumimoji="1" lang="en-US" altLang="ja-JP" dirty="0">
                <a:latin typeface="Times New Roman" panose="02020603050405020304" pitchFamily="18" charset="0"/>
                <a:ea typeface="ＭＳ ゴシック" panose="020B0609070205080204" pitchFamily="49" charset="-128"/>
                <a:cs typeface="Times New Roman" panose="02020603050405020304" pitchFamily="18" charset="0"/>
              </a:rPr>
              <a:t>α</a:t>
            </a:r>
            <a:r>
              <a:rPr kumimoji="1" lang="ja-JP" altLang="en-US" dirty="0">
                <a:latin typeface="Times New Roman" panose="02020603050405020304" pitchFamily="18" charset="0"/>
                <a:ea typeface="ＭＳ ゴシック" panose="020B0609070205080204" pitchFamily="49" charset="-128"/>
                <a:cs typeface="Times New Roman" panose="02020603050405020304" pitchFamily="18" charset="0"/>
              </a:rPr>
              <a:t>粒子の基底状態</a:t>
            </a:r>
          </a:p>
        </p:txBody>
      </p:sp>
      <p:sp>
        <p:nvSpPr>
          <p:cNvPr id="3" name="スライド番号プレースホルダー 2">
            <a:extLst>
              <a:ext uri="{FF2B5EF4-FFF2-40B4-BE49-F238E27FC236}">
                <a16:creationId xmlns:a16="http://schemas.microsoft.com/office/drawing/2014/main" id="{71CDF4E2-4100-88CA-CFD0-84DEAA4D8D3B}"/>
              </a:ext>
            </a:extLst>
          </p:cNvPr>
          <p:cNvSpPr>
            <a:spLocks noGrp="1"/>
          </p:cNvSpPr>
          <p:nvPr>
            <p:ph type="sldNum" sz="quarter" idx="11"/>
          </p:nvPr>
        </p:nvSpPr>
        <p:spPr/>
        <p:txBody>
          <a:bodyPr/>
          <a:lstStyle/>
          <a:p>
            <a:fld id="{2211DAF9-AAB5-44DD-A5E4-C4C1DB5B2C1E}" type="slidenum">
              <a:rPr kumimoji="1" lang="ja-JP" altLang="en-US" smtClean="0"/>
              <a:t>25</a:t>
            </a:fld>
            <a:endParaRPr kumimoji="1" lang="ja-JP" altLang="en-US"/>
          </a:p>
        </p:txBody>
      </p:sp>
      <mc:AlternateContent xmlns:mc="http://schemas.openxmlformats.org/markup-compatibility/2006" xmlns:a14="http://schemas.microsoft.com/office/drawing/2010/main">
        <mc:Choice Requires="a14">
          <p:sp>
            <p:nvSpPr>
              <p:cNvPr id="9" name="テキスト ボックス 8">
                <a:extLst>
                  <a:ext uri="{FF2B5EF4-FFF2-40B4-BE49-F238E27FC236}">
                    <a16:creationId xmlns:a16="http://schemas.microsoft.com/office/drawing/2014/main" id="{31E233BF-9956-3218-4F5E-F777EEEA029D}"/>
                  </a:ext>
                </a:extLst>
              </p:cNvPr>
              <p:cNvSpPr txBox="1"/>
              <p:nvPr/>
            </p:nvSpPr>
            <p:spPr>
              <a:xfrm>
                <a:off x="357322" y="1688677"/>
                <a:ext cx="3781489" cy="2283574"/>
              </a:xfrm>
              <a:prstGeom prst="rect">
                <a:avLst/>
              </a:prstGeom>
              <a:noFill/>
            </p:spPr>
            <p:txBody>
              <a:bodyPr wrap="square" rtlCol="0">
                <a:spAutoFit/>
              </a:bodyPr>
              <a:lstStyle/>
              <a:p>
                <a:pPr>
                  <a:lnSpc>
                    <a:spcPct val="150000"/>
                  </a:lnSpc>
                </a:pPr>
                <a:r>
                  <a:rPr kumimoji="1" lang="en-US" altLang="ja-JP" sz="2000" b="1" dirty="0">
                    <a:latin typeface="Times New Roman" panose="02020603050405020304" pitchFamily="18" charset="0"/>
                    <a:ea typeface="ＭＳ 明朝" panose="02020609040205080304" pitchFamily="17" charset="-128"/>
                    <a:cs typeface="Times New Roman" panose="02020603050405020304" pitchFamily="18" charset="0"/>
                  </a:rPr>
                  <a:t>α</a:t>
                </a:r>
                <a:r>
                  <a:rPr kumimoji="1" lang="ja-JP" altLang="en-US" sz="2000" b="1" dirty="0">
                    <a:latin typeface="Times New Roman" panose="02020603050405020304" pitchFamily="18" charset="0"/>
                    <a:ea typeface="ＭＳ 明朝" panose="02020609040205080304" pitchFamily="17" charset="-128"/>
                    <a:cs typeface="Times New Roman" panose="02020603050405020304" pitchFamily="18" charset="0"/>
                  </a:rPr>
                  <a:t>粒子内核子の運動量分布</a:t>
                </a:r>
                <a:endParaRPr lang="en-US" altLang="ja-JP" sz="2000" b="1" dirty="0">
                  <a:latin typeface="Times New Roman" panose="02020603050405020304" pitchFamily="18" charset="0"/>
                  <a:ea typeface="ＭＳ 明朝" panose="02020609040205080304" pitchFamily="17" charset="-128"/>
                  <a:cs typeface="Times New Roman" panose="02020603050405020304" pitchFamily="18" charset="0"/>
                </a:endParaRPr>
              </a:p>
              <a:p>
                <a:pPr>
                  <a:lnSpc>
                    <a:spcPct val="150000"/>
                  </a:lnSpc>
                </a:pPr>
                <a:r>
                  <a:rPr kumimoji="1" lang="en-US" altLang="ja-JP" sz="2000" b="1" dirty="0">
                    <a:solidFill>
                      <a:srgbClr val="FF0000"/>
                    </a:solidFill>
                    <a:latin typeface="Times New Roman" panose="02020603050405020304" pitchFamily="18" charset="0"/>
                    <a:ea typeface="ＭＳ 明朝" panose="02020609040205080304" pitchFamily="17" charset="-128"/>
                    <a:cs typeface="Times New Roman" panose="02020603050405020304" pitchFamily="18" charset="0"/>
                  </a:rPr>
                  <a:t>Glauber</a:t>
                </a:r>
                <a:r>
                  <a:rPr kumimoji="1" lang="ja-JP" altLang="en-US" sz="2000" b="1" dirty="0">
                    <a:solidFill>
                      <a:srgbClr val="FF0000"/>
                    </a:solidFill>
                    <a:latin typeface="Times New Roman" panose="02020603050405020304" pitchFamily="18" charset="0"/>
                    <a:ea typeface="ＭＳ 明朝" panose="02020609040205080304" pitchFamily="17" charset="-128"/>
                    <a:cs typeface="Times New Roman" panose="02020603050405020304" pitchFamily="18" charset="0"/>
                  </a:rPr>
                  <a:t>型分布</a:t>
                </a:r>
                <a:endParaRPr kumimoji="1" lang="en-US" altLang="ja-JP" sz="2000" b="1" dirty="0">
                  <a:solidFill>
                    <a:srgbClr val="FF0000"/>
                  </a:solidFill>
                  <a:latin typeface="Times New Roman" panose="02020603050405020304" pitchFamily="18" charset="0"/>
                  <a:ea typeface="ＭＳ 明朝" panose="02020609040205080304" pitchFamily="17" charset="-128"/>
                  <a:cs typeface="Times New Roman" panose="02020603050405020304" pitchFamily="18" charset="0"/>
                </a:endParaRPr>
              </a:p>
              <a:p>
                <a:pPr/>
                <a14:m>
                  <m:oMathPara xmlns:m="http://schemas.openxmlformats.org/officeDocument/2006/math">
                    <m:oMathParaPr>
                      <m:jc m:val="centerGroup"/>
                    </m:oMathParaPr>
                    <m:oMath xmlns:m="http://schemas.openxmlformats.org/officeDocument/2006/math">
                      <m:r>
                        <a:rPr kumimoji="1" lang="ja-JP" altLang="en-US" sz="2000" i="1" smtClean="0">
                          <a:latin typeface="Cambria Math" panose="02040503050406030204" pitchFamily="18" charset="0"/>
                        </a:rPr>
                        <m:t>𝜌</m:t>
                      </m:r>
                      <m:d>
                        <m:dPr>
                          <m:ctrlPr>
                            <a:rPr kumimoji="1" lang="en-US" altLang="ja-JP" sz="2000" b="0" i="1" smtClean="0">
                              <a:latin typeface="Cambria Math" panose="02040503050406030204" pitchFamily="18" charset="0"/>
                            </a:rPr>
                          </m:ctrlPr>
                        </m:dPr>
                        <m:e>
                          <m:sSub>
                            <m:sSubPr>
                              <m:ctrlPr>
                                <a:rPr kumimoji="1" lang="en-US" altLang="ja-JP" sz="2000" b="0" i="1" smtClean="0">
                                  <a:latin typeface="Cambria Math" panose="02040503050406030204" pitchFamily="18" charset="0"/>
                                </a:rPr>
                              </m:ctrlPr>
                            </m:sSubPr>
                            <m:e>
                              <m:r>
                                <a:rPr kumimoji="1" lang="en-US" altLang="ja-JP" sz="2000" b="0" i="1" smtClean="0">
                                  <a:latin typeface="Cambria Math" panose="02040503050406030204" pitchFamily="18" charset="0"/>
                                </a:rPr>
                                <m:t>𝑝</m:t>
                              </m:r>
                            </m:e>
                            <m:sub>
                              <m:r>
                                <a:rPr kumimoji="1" lang="en-US" altLang="ja-JP" sz="2000" b="0" i="1" smtClean="0">
                                  <a:latin typeface="Cambria Math" panose="02040503050406030204" pitchFamily="18" charset="0"/>
                                </a:rPr>
                                <m:t>𝑖</m:t>
                              </m:r>
                            </m:sub>
                          </m:sSub>
                        </m:e>
                      </m:d>
                      <m:r>
                        <a:rPr kumimoji="1" lang="en-US" altLang="ja-JP" sz="2000" b="0" i="1" smtClean="0">
                          <a:latin typeface="Cambria Math" panose="02040503050406030204" pitchFamily="18" charset="0"/>
                        </a:rPr>
                        <m:t>=</m:t>
                      </m:r>
                      <m:sSup>
                        <m:sSupPr>
                          <m:ctrlPr>
                            <a:rPr kumimoji="1" lang="en-US" altLang="ja-JP" sz="2000" b="0" i="1" smtClean="0">
                              <a:latin typeface="Cambria Math" panose="02040503050406030204" pitchFamily="18" charset="0"/>
                            </a:rPr>
                          </m:ctrlPr>
                        </m:sSupPr>
                        <m:e>
                          <m:d>
                            <m:dPr>
                              <m:ctrlPr>
                                <a:rPr kumimoji="1" lang="en-US" altLang="ja-JP" sz="2000" b="0" i="1" smtClean="0">
                                  <a:latin typeface="Cambria Math" panose="02040503050406030204" pitchFamily="18" charset="0"/>
                                </a:rPr>
                              </m:ctrlPr>
                            </m:dPr>
                            <m:e>
                              <m:f>
                                <m:fPr>
                                  <m:ctrlPr>
                                    <a:rPr kumimoji="1" lang="en-US" altLang="ja-JP" sz="2000" b="0" i="1" smtClean="0">
                                      <a:latin typeface="Cambria Math" panose="02040503050406030204" pitchFamily="18" charset="0"/>
                                    </a:rPr>
                                  </m:ctrlPr>
                                </m:fPr>
                                <m:num>
                                  <m:r>
                                    <a:rPr kumimoji="1" lang="ja-JP" altLang="en-US" sz="2000" b="0" i="1" smtClean="0">
                                      <a:latin typeface="Cambria Math" panose="02040503050406030204" pitchFamily="18" charset="0"/>
                                    </a:rPr>
                                    <m:t>𝜋</m:t>
                                  </m:r>
                                  <m:r>
                                    <a:rPr kumimoji="1" lang="en-US" altLang="ja-JP" sz="2000" b="0" i="1" smtClean="0">
                                      <a:latin typeface="Cambria Math" panose="02040503050406030204" pitchFamily="18" charset="0"/>
                                    </a:rPr>
                                    <m:t>𝑅</m:t>
                                  </m:r>
                                </m:num>
                                <m:den>
                                  <m:r>
                                    <a:rPr kumimoji="1" lang="en-US" altLang="ja-JP" sz="2000" b="0" i="1" smtClean="0">
                                      <a:latin typeface="Cambria Math" panose="02040503050406030204" pitchFamily="18" charset="0"/>
                                      <a:ea typeface="Cambria Math" panose="02040503050406030204" pitchFamily="18" charset="0"/>
                                    </a:rPr>
                                    <m:t>ℏ</m:t>
                                  </m:r>
                                </m:den>
                              </m:f>
                            </m:e>
                          </m:d>
                        </m:e>
                        <m:sup>
                          <m:r>
                            <a:rPr kumimoji="1" lang="en-US" altLang="ja-JP" sz="2000" b="0" i="1" smtClean="0">
                              <a:latin typeface="Cambria Math" panose="02040503050406030204" pitchFamily="18" charset="0"/>
                            </a:rPr>
                            <m:t>3</m:t>
                          </m:r>
                        </m:sup>
                      </m:sSup>
                      <m:r>
                        <m:rPr>
                          <m:sty m:val="p"/>
                        </m:rPr>
                        <a:rPr kumimoji="1" lang="en-US" altLang="ja-JP" sz="2000" b="0" i="0" smtClean="0">
                          <a:latin typeface="Cambria Math" panose="02040503050406030204" pitchFamily="18" charset="0"/>
                        </a:rPr>
                        <m:t>exp</m:t>
                      </m:r>
                      <m:r>
                        <a:rPr kumimoji="1" lang="en-US" altLang="ja-JP" sz="2000" b="0" i="1" smtClean="0">
                          <a:latin typeface="Cambria Math" panose="02040503050406030204" pitchFamily="18" charset="0"/>
                        </a:rPr>
                        <m:t>⁡</m:t>
                      </m:r>
                      <m:d>
                        <m:dPr>
                          <m:begChr m:val="{"/>
                          <m:endChr m:val="}"/>
                          <m:ctrlPr>
                            <a:rPr kumimoji="1" lang="en-US" altLang="ja-JP" sz="2000" b="0" i="1" smtClean="0">
                              <a:latin typeface="Cambria Math" panose="02040503050406030204" pitchFamily="18" charset="0"/>
                            </a:rPr>
                          </m:ctrlPr>
                        </m:dPr>
                        <m:e>
                          <m:sSup>
                            <m:sSupPr>
                              <m:ctrlPr>
                                <a:rPr kumimoji="1" lang="en-US" altLang="ja-JP" sz="2000" b="0" i="1" smtClean="0">
                                  <a:latin typeface="Cambria Math" panose="02040503050406030204" pitchFamily="18" charset="0"/>
                                </a:rPr>
                              </m:ctrlPr>
                            </m:sSupPr>
                            <m:e>
                              <m:r>
                                <a:rPr kumimoji="1" lang="en-US" altLang="ja-JP" sz="2000" b="0" i="1" smtClean="0">
                                  <a:latin typeface="Cambria Math" panose="02040503050406030204" pitchFamily="18" charset="0"/>
                                </a:rPr>
                                <m:t>−</m:t>
                              </m:r>
                              <m:d>
                                <m:dPr>
                                  <m:ctrlPr>
                                    <a:rPr kumimoji="1" lang="en-US" altLang="ja-JP" sz="2000" b="0" i="1" smtClean="0">
                                      <a:latin typeface="Cambria Math" panose="02040503050406030204" pitchFamily="18" charset="0"/>
                                    </a:rPr>
                                  </m:ctrlPr>
                                </m:dPr>
                                <m:e>
                                  <m:f>
                                    <m:fPr>
                                      <m:ctrlPr>
                                        <a:rPr kumimoji="1" lang="en-US" altLang="ja-JP" sz="2000" b="0" i="1" smtClean="0">
                                          <a:latin typeface="Cambria Math" panose="02040503050406030204" pitchFamily="18" charset="0"/>
                                        </a:rPr>
                                      </m:ctrlPr>
                                    </m:fPr>
                                    <m:num>
                                      <m:sSub>
                                        <m:sSubPr>
                                          <m:ctrlPr>
                                            <a:rPr kumimoji="1" lang="en-US" altLang="ja-JP" sz="2000" b="0" i="1" smtClean="0">
                                              <a:latin typeface="Cambria Math" panose="02040503050406030204" pitchFamily="18" charset="0"/>
                                            </a:rPr>
                                          </m:ctrlPr>
                                        </m:sSubPr>
                                        <m:e>
                                          <m:r>
                                            <a:rPr kumimoji="1" lang="en-US" altLang="ja-JP" sz="2000" b="0" i="1" smtClean="0">
                                              <a:latin typeface="Cambria Math" panose="02040503050406030204" pitchFamily="18" charset="0"/>
                                            </a:rPr>
                                            <m:t>𝑝</m:t>
                                          </m:r>
                                        </m:e>
                                        <m:sub>
                                          <m:r>
                                            <a:rPr kumimoji="1" lang="en-US" altLang="ja-JP" sz="2000" b="0" i="1" smtClean="0">
                                              <a:latin typeface="Cambria Math" panose="02040503050406030204" pitchFamily="18" charset="0"/>
                                            </a:rPr>
                                            <m:t>𝑖</m:t>
                                          </m:r>
                                        </m:sub>
                                      </m:sSub>
                                      <m:r>
                                        <a:rPr kumimoji="1" lang="en-US" altLang="ja-JP" sz="2000" b="0" i="1" smtClean="0">
                                          <a:latin typeface="Cambria Math" panose="02040503050406030204" pitchFamily="18" charset="0"/>
                                        </a:rPr>
                                        <m:t>𝑅</m:t>
                                      </m:r>
                                    </m:num>
                                    <m:den>
                                      <m:r>
                                        <a:rPr kumimoji="1" lang="en-US" altLang="ja-JP" sz="2000" b="0" i="1" smtClean="0">
                                          <a:latin typeface="Cambria Math" panose="02040503050406030204" pitchFamily="18" charset="0"/>
                                          <a:ea typeface="Cambria Math" panose="02040503050406030204" pitchFamily="18" charset="0"/>
                                        </a:rPr>
                                        <m:t>ℏ</m:t>
                                      </m:r>
                                    </m:den>
                                  </m:f>
                                </m:e>
                              </m:d>
                            </m:e>
                            <m:sup>
                              <m:r>
                                <a:rPr kumimoji="1" lang="en-US" altLang="ja-JP" sz="2000" b="0" i="1" smtClean="0">
                                  <a:latin typeface="Cambria Math" panose="02040503050406030204" pitchFamily="18" charset="0"/>
                                </a:rPr>
                                <m:t>2</m:t>
                              </m:r>
                            </m:sup>
                          </m:sSup>
                        </m:e>
                      </m:d>
                    </m:oMath>
                  </m:oMathPara>
                </a14:m>
                <a:endParaRPr kumimoji="1" lang="en-US" altLang="ja-JP" sz="2000" dirty="0">
                  <a:latin typeface="Times New Roman" panose="02020603050405020304" pitchFamily="18" charset="0"/>
                  <a:ea typeface="ＭＳ 明朝" panose="02020609040205080304" pitchFamily="17" charset="-128"/>
                  <a:cs typeface="Times New Roman" panose="02020603050405020304" pitchFamily="18" charset="0"/>
                </a:endParaRPr>
              </a:p>
              <a:p>
                <a:pPr>
                  <a:lnSpc>
                    <a:spcPct val="150000"/>
                  </a:lnSpc>
                </a:pPr>
                <a14:m>
                  <m:oMathPara xmlns:m="http://schemas.openxmlformats.org/officeDocument/2006/math">
                    <m:oMathParaPr>
                      <m:jc m:val="centerGroup"/>
                    </m:oMathParaPr>
                    <m:oMath xmlns:m="http://schemas.openxmlformats.org/officeDocument/2006/math">
                      <m:r>
                        <a:rPr kumimoji="1" lang="en-US" altLang="ja-JP" sz="2000" b="0" i="1" smtClean="0">
                          <a:latin typeface="Cambria Math" panose="02040503050406030204" pitchFamily="18" charset="0"/>
                        </a:rPr>
                        <m:t>𝑅</m:t>
                      </m:r>
                      <m:r>
                        <a:rPr kumimoji="1" lang="en-US" altLang="ja-JP" sz="2000" b="0" i="1" smtClean="0">
                          <a:latin typeface="Cambria Math" panose="02040503050406030204" pitchFamily="18" charset="0"/>
                        </a:rPr>
                        <m:t>=1.348 </m:t>
                      </m:r>
                      <m:r>
                        <m:rPr>
                          <m:sty m:val="p"/>
                        </m:rPr>
                        <a:rPr kumimoji="1" lang="en-US" altLang="ja-JP" sz="2000" b="0" i="0" smtClean="0">
                          <a:latin typeface="Cambria Math" panose="02040503050406030204" pitchFamily="18" charset="0"/>
                        </a:rPr>
                        <m:t>fm</m:t>
                      </m:r>
                    </m:oMath>
                  </m:oMathPara>
                </a14:m>
                <a:endParaRPr kumimoji="1" lang="ja-JP" altLang="en-US" sz="2000" dirty="0">
                  <a:latin typeface="Times New Roman" panose="02020603050405020304" pitchFamily="18" charset="0"/>
                  <a:ea typeface="ＭＳ 明朝" panose="02020609040205080304" pitchFamily="17" charset="-128"/>
                  <a:cs typeface="Times New Roman" panose="02020603050405020304" pitchFamily="18" charset="0"/>
                </a:endParaRPr>
              </a:p>
            </p:txBody>
          </p:sp>
        </mc:Choice>
        <mc:Fallback xmlns="">
          <p:sp>
            <p:nvSpPr>
              <p:cNvPr id="9" name="テキスト ボックス 8">
                <a:extLst>
                  <a:ext uri="{FF2B5EF4-FFF2-40B4-BE49-F238E27FC236}">
                    <a16:creationId xmlns:a16="http://schemas.microsoft.com/office/drawing/2014/main" id="{31E233BF-9956-3218-4F5E-F777EEEA029D}"/>
                  </a:ext>
                </a:extLst>
              </p:cNvPr>
              <p:cNvSpPr txBox="1">
                <a:spLocks noRot="1" noChangeAspect="1" noMove="1" noResize="1" noEditPoints="1" noAdjustHandles="1" noChangeArrowheads="1" noChangeShapeType="1" noTextEdit="1"/>
              </p:cNvSpPr>
              <p:nvPr/>
            </p:nvSpPr>
            <p:spPr>
              <a:xfrm>
                <a:off x="357322" y="1688677"/>
                <a:ext cx="3781489" cy="2283574"/>
              </a:xfrm>
              <a:prstGeom prst="rect">
                <a:avLst/>
              </a:prstGeom>
              <a:blipFill>
                <a:blip r:embed="rId2"/>
                <a:stretch>
                  <a:fillRect l="-1774"/>
                </a:stretch>
              </a:blipFill>
            </p:spPr>
            <p:txBody>
              <a:bodyPr/>
              <a:lstStyle/>
              <a:p>
                <a:r>
                  <a:rPr lang="ja-JP" altLang="en-US">
                    <a:noFill/>
                  </a:rPr>
                  <a:t> </a:t>
                </a:r>
              </a:p>
            </p:txBody>
          </p:sp>
        </mc:Fallback>
      </mc:AlternateContent>
      <mc:AlternateContent xmlns:mc="http://schemas.openxmlformats.org/markup-compatibility/2006" xmlns:a14="http://schemas.microsoft.com/office/drawing/2010/main">
        <mc:Choice Requires="a14">
          <p:sp>
            <p:nvSpPr>
              <p:cNvPr id="10" name="テキスト ボックス 9">
                <a:extLst>
                  <a:ext uri="{FF2B5EF4-FFF2-40B4-BE49-F238E27FC236}">
                    <a16:creationId xmlns:a16="http://schemas.microsoft.com/office/drawing/2014/main" id="{F372833A-A020-8617-8735-9A0E62EF7058}"/>
                  </a:ext>
                </a:extLst>
              </p:cNvPr>
              <p:cNvSpPr txBox="1"/>
              <p:nvPr/>
            </p:nvSpPr>
            <p:spPr>
              <a:xfrm>
                <a:off x="49827" y="4200722"/>
                <a:ext cx="4407613" cy="1091646"/>
              </a:xfrm>
              <a:prstGeom prst="rect">
                <a:avLst/>
              </a:prstGeom>
              <a:noFill/>
            </p:spPr>
            <p:txBody>
              <a:bodyPr wrap="square" rtlCol="0">
                <a:spAutoFit/>
              </a:bodyPr>
              <a:lstStyle/>
              <a:p>
                <a:r>
                  <a:rPr lang="en-US" altLang="ja-JP" sz="2000" b="1" dirty="0">
                    <a:solidFill>
                      <a:srgbClr val="FF0000"/>
                    </a:solidFill>
                    <a:latin typeface="Times New Roman" panose="02020603050405020304" pitchFamily="18" charset="0"/>
                    <a:ea typeface="ＭＳ 明朝" panose="02020609040205080304" pitchFamily="17" charset="-128"/>
                    <a:cs typeface="Times New Roman" panose="02020603050405020304" pitchFamily="18" charset="0"/>
                  </a:rPr>
                  <a:t>α</a:t>
                </a:r>
                <a:r>
                  <a:rPr lang="ja-JP" altLang="en-US" sz="2000" b="1" dirty="0">
                    <a:solidFill>
                      <a:srgbClr val="FF0000"/>
                    </a:solidFill>
                    <a:latin typeface="Times New Roman" panose="02020603050405020304" pitchFamily="18" charset="0"/>
                    <a:ea typeface="ＭＳ 明朝" panose="02020609040205080304" pitchFamily="17" charset="-128"/>
                    <a:cs typeface="Times New Roman" panose="02020603050405020304" pitchFamily="18" charset="0"/>
                  </a:rPr>
                  <a:t>粒子内核子の実験室系での運動量</a:t>
                </a:r>
                <a:endParaRPr kumimoji="1" lang="en-US" altLang="ja-JP" sz="2000" dirty="0"/>
              </a:p>
              <a:p>
                <a:pPr/>
                <a14:m>
                  <m:oMathPara xmlns:m="http://schemas.openxmlformats.org/officeDocument/2006/math">
                    <m:oMathParaPr>
                      <m:jc m:val="centerGroup"/>
                    </m:oMathParaPr>
                    <m:oMath xmlns:m="http://schemas.openxmlformats.org/officeDocument/2006/math">
                      <m:sSubSup>
                        <m:sSubSupPr>
                          <m:ctrlPr>
                            <a:rPr kumimoji="1" lang="en-US" altLang="ja-JP" sz="2000" b="0" i="1" smtClean="0">
                              <a:latin typeface="Cambria Math" panose="02040503050406030204" pitchFamily="18" charset="0"/>
                            </a:rPr>
                          </m:ctrlPr>
                        </m:sSubSupPr>
                        <m:e>
                          <m:r>
                            <a:rPr kumimoji="1" lang="en-US" altLang="ja-JP" sz="2000" b="1" i="1" smtClean="0">
                              <a:latin typeface="Cambria Math" panose="02040503050406030204" pitchFamily="18" charset="0"/>
                            </a:rPr>
                            <m:t>𝒑</m:t>
                          </m:r>
                        </m:e>
                        <m:sub>
                          <m:r>
                            <a:rPr kumimoji="1" lang="en-US" altLang="ja-JP" sz="2000" b="1" i="1" smtClean="0">
                              <a:latin typeface="Cambria Math" panose="02040503050406030204" pitchFamily="18" charset="0"/>
                            </a:rPr>
                            <m:t>𝒊</m:t>
                          </m:r>
                        </m:sub>
                        <m:sup>
                          <m:r>
                            <a:rPr kumimoji="1" lang="en-US" altLang="ja-JP" sz="2000" b="0" i="1" smtClean="0">
                              <a:latin typeface="Cambria Math" panose="02040503050406030204" pitchFamily="18" charset="0"/>
                            </a:rPr>
                            <m:t>′</m:t>
                          </m:r>
                        </m:sup>
                      </m:sSubSup>
                      <m:r>
                        <a:rPr kumimoji="1" lang="en-US" altLang="ja-JP" sz="2000" b="0" i="1" smtClean="0">
                          <a:latin typeface="Cambria Math" panose="02040503050406030204" pitchFamily="18" charset="0"/>
                        </a:rPr>
                        <m:t>=</m:t>
                      </m:r>
                      <m:sSub>
                        <m:sSubPr>
                          <m:ctrlPr>
                            <a:rPr kumimoji="1" lang="en-US" altLang="ja-JP" sz="2000" b="1" i="1" smtClean="0">
                              <a:latin typeface="Cambria Math" panose="02040503050406030204" pitchFamily="18" charset="0"/>
                            </a:rPr>
                          </m:ctrlPr>
                        </m:sSubPr>
                        <m:e>
                          <m:r>
                            <a:rPr kumimoji="1" lang="en-US" altLang="ja-JP" sz="2000" b="1" i="1" smtClean="0">
                              <a:latin typeface="Cambria Math" panose="02040503050406030204" pitchFamily="18" charset="0"/>
                            </a:rPr>
                            <m:t>𝒑</m:t>
                          </m:r>
                        </m:e>
                        <m:sub>
                          <m:r>
                            <a:rPr kumimoji="1" lang="en-US" altLang="ja-JP" sz="2000" b="1" i="1" smtClean="0">
                              <a:latin typeface="Cambria Math" panose="02040503050406030204" pitchFamily="18" charset="0"/>
                            </a:rPr>
                            <m:t>𝒊</m:t>
                          </m:r>
                        </m:sub>
                      </m:sSub>
                      <m:r>
                        <a:rPr kumimoji="1" lang="en-US" altLang="ja-JP" sz="2000" b="0" i="1" smtClean="0">
                          <a:latin typeface="Cambria Math" panose="02040503050406030204" pitchFamily="18" charset="0"/>
                        </a:rPr>
                        <m:t>+</m:t>
                      </m:r>
                      <m:r>
                        <a:rPr kumimoji="1" lang="ja-JP" altLang="en-US" sz="2000" b="0" i="1" smtClean="0">
                          <a:latin typeface="Cambria Math" panose="02040503050406030204" pitchFamily="18" charset="0"/>
                        </a:rPr>
                        <m:t>𝛾</m:t>
                      </m:r>
                      <m:d>
                        <m:dPr>
                          <m:ctrlPr>
                            <a:rPr kumimoji="1" lang="en-US" altLang="ja-JP" sz="2000" b="0" i="1" smtClean="0">
                              <a:latin typeface="Cambria Math" panose="02040503050406030204" pitchFamily="18" charset="0"/>
                            </a:rPr>
                          </m:ctrlPr>
                        </m:dPr>
                        <m:e>
                          <m:f>
                            <m:fPr>
                              <m:ctrlPr>
                                <a:rPr kumimoji="1" lang="en-US" altLang="ja-JP" sz="2000" b="0" i="1" smtClean="0">
                                  <a:latin typeface="Cambria Math" panose="02040503050406030204" pitchFamily="18" charset="0"/>
                                </a:rPr>
                              </m:ctrlPr>
                            </m:fPr>
                            <m:num>
                              <m:r>
                                <a:rPr kumimoji="1" lang="ja-JP" altLang="en-US" sz="2000" b="0" i="1" smtClean="0">
                                  <a:latin typeface="Cambria Math" panose="02040503050406030204" pitchFamily="18" charset="0"/>
                                </a:rPr>
                                <m:t>𝛾</m:t>
                              </m:r>
                            </m:num>
                            <m:den>
                              <m:r>
                                <a:rPr kumimoji="1" lang="ja-JP" altLang="en-US" sz="2000" b="0" i="1" smtClean="0">
                                  <a:latin typeface="Cambria Math" panose="02040503050406030204" pitchFamily="18" charset="0"/>
                                </a:rPr>
                                <m:t>𝛾</m:t>
                              </m:r>
                              <m:r>
                                <a:rPr kumimoji="1" lang="en-US" altLang="ja-JP" sz="2000" b="0" i="1" smtClean="0">
                                  <a:latin typeface="Cambria Math" panose="02040503050406030204" pitchFamily="18" charset="0"/>
                                </a:rPr>
                                <m:t>+1</m:t>
                              </m:r>
                            </m:den>
                          </m:f>
                          <m:sSub>
                            <m:sSubPr>
                              <m:ctrlPr>
                                <a:rPr kumimoji="1" lang="en-US" altLang="ja-JP" sz="2000" b="1" i="1" smtClean="0">
                                  <a:latin typeface="Cambria Math" panose="02040503050406030204" pitchFamily="18" charset="0"/>
                                </a:rPr>
                              </m:ctrlPr>
                            </m:sSubPr>
                            <m:e>
                              <m:r>
                                <a:rPr kumimoji="1" lang="en-US" altLang="ja-JP" sz="2000" b="1" i="1" smtClean="0">
                                  <a:latin typeface="Cambria Math" panose="02040503050406030204" pitchFamily="18" charset="0"/>
                                </a:rPr>
                                <m:t>𝒑</m:t>
                              </m:r>
                            </m:e>
                            <m:sub>
                              <m:r>
                                <a:rPr kumimoji="1" lang="en-US" altLang="ja-JP" sz="2000" b="1" i="1" smtClean="0">
                                  <a:latin typeface="Cambria Math" panose="02040503050406030204" pitchFamily="18" charset="0"/>
                                </a:rPr>
                                <m:t>𝒊</m:t>
                              </m:r>
                            </m:sub>
                          </m:sSub>
                          <m:r>
                            <a:rPr kumimoji="1" lang="en-US" altLang="ja-JP" sz="2000" b="0" i="1" smtClean="0">
                              <a:latin typeface="Cambria Math" panose="02040503050406030204" pitchFamily="18" charset="0"/>
                              <a:ea typeface="Cambria Math" panose="02040503050406030204" pitchFamily="18" charset="0"/>
                            </a:rPr>
                            <m:t>∙</m:t>
                          </m:r>
                          <m:sSub>
                            <m:sSubPr>
                              <m:ctrlPr>
                                <a:rPr kumimoji="1" lang="en-US" altLang="ja-JP" sz="2000" b="1" i="1" smtClean="0">
                                  <a:latin typeface="Cambria Math" panose="02040503050406030204" pitchFamily="18" charset="0"/>
                                  <a:ea typeface="Cambria Math" panose="02040503050406030204" pitchFamily="18" charset="0"/>
                                </a:rPr>
                              </m:ctrlPr>
                            </m:sSubPr>
                            <m:e>
                              <m:r>
                                <a:rPr kumimoji="1" lang="ja-JP" altLang="en-US" sz="2000" b="1" i="1" smtClean="0">
                                  <a:latin typeface="Cambria Math" panose="02040503050406030204" pitchFamily="18" charset="0"/>
                                  <a:ea typeface="Cambria Math" panose="02040503050406030204" pitchFamily="18" charset="0"/>
                                </a:rPr>
                                <m:t>𝜷</m:t>
                              </m:r>
                            </m:e>
                            <m:sub>
                              <m:r>
                                <a:rPr kumimoji="1" lang="ja-JP" altLang="en-US" sz="2000" b="1" i="1" smtClean="0">
                                  <a:latin typeface="Cambria Math" panose="02040503050406030204" pitchFamily="18" charset="0"/>
                                  <a:ea typeface="Cambria Math" panose="02040503050406030204" pitchFamily="18" charset="0"/>
                                </a:rPr>
                                <m:t>𝜶</m:t>
                              </m:r>
                            </m:sub>
                          </m:sSub>
                          <m:r>
                            <a:rPr kumimoji="1" lang="en-US" altLang="ja-JP" sz="2000" b="0" i="1" smtClean="0">
                              <a:latin typeface="Cambria Math" panose="02040503050406030204" pitchFamily="18" charset="0"/>
                              <a:ea typeface="Cambria Math" panose="02040503050406030204" pitchFamily="18" charset="0"/>
                            </a:rPr>
                            <m:t>−</m:t>
                          </m:r>
                          <m:sSub>
                            <m:sSubPr>
                              <m:ctrlPr>
                                <a:rPr kumimoji="1" lang="en-US" altLang="ja-JP" sz="2000" b="0" i="1" smtClean="0">
                                  <a:latin typeface="Cambria Math" panose="02040503050406030204" pitchFamily="18" charset="0"/>
                                  <a:ea typeface="Cambria Math" panose="02040503050406030204" pitchFamily="18" charset="0"/>
                                </a:rPr>
                              </m:ctrlPr>
                            </m:sSubPr>
                            <m:e>
                              <m:r>
                                <a:rPr kumimoji="1" lang="en-US" altLang="ja-JP" sz="2000" b="0" i="1" smtClean="0">
                                  <a:latin typeface="Cambria Math" panose="02040503050406030204" pitchFamily="18" charset="0"/>
                                  <a:ea typeface="Cambria Math" panose="02040503050406030204" pitchFamily="18" charset="0"/>
                                </a:rPr>
                                <m:t>𝐸</m:t>
                              </m:r>
                            </m:e>
                            <m:sub>
                              <m:r>
                                <a:rPr kumimoji="1" lang="en-US" altLang="ja-JP" sz="2000" b="0" i="1" smtClean="0">
                                  <a:latin typeface="Cambria Math" panose="02040503050406030204" pitchFamily="18" charset="0"/>
                                  <a:ea typeface="Cambria Math" panose="02040503050406030204" pitchFamily="18" charset="0"/>
                                </a:rPr>
                                <m:t>𝑖</m:t>
                              </m:r>
                            </m:sub>
                          </m:sSub>
                        </m:e>
                      </m:d>
                      <m:sSub>
                        <m:sSubPr>
                          <m:ctrlPr>
                            <a:rPr kumimoji="1" lang="en-US" altLang="ja-JP" sz="2000" b="1" i="1" smtClean="0">
                              <a:latin typeface="Cambria Math" panose="02040503050406030204" pitchFamily="18" charset="0"/>
                            </a:rPr>
                          </m:ctrlPr>
                        </m:sSubPr>
                        <m:e>
                          <m:r>
                            <a:rPr kumimoji="1" lang="ja-JP" altLang="en-US" sz="2000" b="1" i="1" smtClean="0">
                              <a:latin typeface="Cambria Math" panose="02040503050406030204" pitchFamily="18" charset="0"/>
                            </a:rPr>
                            <m:t>𝜷</m:t>
                          </m:r>
                        </m:e>
                        <m:sub>
                          <m:r>
                            <a:rPr kumimoji="1" lang="ja-JP" altLang="en-US" sz="2000" b="1" i="1" smtClean="0">
                              <a:latin typeface="Cambria Math" panose="02040503050406030204" pitchFamily="18" charset="0"/>
                            </a:rPr>
                            <m:t>𝜶</m:t>
                          </m:r>
                        </m:sub>
                      </m:sSub>
                    </m:oMath>
                  </m:oMathPara>
                </a14:m>
                <a:endParaRPr kumimoji="1" lang="ja-JP" altLang="en-US" sz="2000" b="1" dirty="0"/>
              </a:p>
            </p:txBody>
          </p:sp>
        </mc:Choice>
        <mc:Fallback xmlns="">
          <p:sp>
            <p:nvSpPr>
              <p:cNvPr id="10" name="テキスト ボックス 9">
                <a:extLst>
                  <a:ext uri="{FF2B5EF4-FFF2-40B4-BE49-F238E27FC236}">
                    <a16:creationId xmlns:a16="http://schemas.microsoft.com/office/drawing/2014/main" id="{F372833A-A020-8617-8735-9A0E62EF7058}"/>
                  </a:ext>
                </a:extLst>
              </p:cNvPr>
              <p:cNvSpPr txBox="1">
                <a:spLocks noRot="1" noChangeAspect="1" noMove="1" noResize="1" noEditPoints="1" noAdjustHandles="1" noChangeArrowheads="1" noChangeShapeType="1" noTextEdit="1"/>
              </p:cNvSpPr>
              <p:nvPr/>
            </p:nvSpPr>
            <p:spPr>
              <a:xfrm>
                <a:off x="49827" y="4200722"/>
                <a:ext cx="4407613" cy="1091646"/>
              </a:xfrm>
              <a:prstGeom prst="rect">
                <a:avLst/>
              </a:prstGeom>
              <a:blipFill>
                <a:blip r:embed="rId3"/>
                <a:stretch>
                  <a:fillRect l="-1383" t="-5028"/>
                </a:stretch>
              </a:blipFill>
            </p:spPr>
            <p:txBody>
              <a:bodyPr/>
              <a:lstStyle/>
              <a:p>
                <a:r>
                  <a:rPr lang="ja-JP" altLang="en-US">
                    <a:noFill/>
                  </a:rPr>
                  <a:t> </a:t>
                </a:r>
              </a:p>
            </p:txBody>
          </p:sp>
        </mc:Fallback>
      </mc:AlternateContent>
      <mc:AlternateContent xmlns:mc="http://schemas.openxmlformats.org/markup-compatibility/2006" xmlns:a14="http://schemas.microsoft.com/office/drawing/2010/main">
        <mc:Choice Requires="a14">
          <p:sp>
            <p:nvSpPr>
              <p:cNvPr id="11" name="テキスト ボックス 10">
                <a:extLst>
                  <a:ext uri="{FF2B5EF4-FFF2-40B4-BE49-F238E27FC236}">
                    <a16:creationId xmlns:a16="http://schemas.microsoft.com/office/drawing/2014/main" id="{A2D22E52-5797-E4E1-6371-6492C7F19767}"/>
                  </a:ext>
                </a:extLst>
              </p:cNvPr>
              <p:cNvSpPr txBox="1"/>
              <p:nvPr/>
            </p:nvSpPr>
            <p:spPr>
              <a:xfrm>
                <a:off x="500063" y="5292368"/>
                <a:ext cx="3401873" cy="1292726"/>
              </a:xfrm>
              <a:prstGeom prst="rect">
                <a:avLst/>
              </a:prstGeom>
              <a:noFill/>
            </p:spPr>
            <p:txBody>
              <a:bodyPr wrap="square" rtlCol="0">
                <a:spAutoFit/>
              </a:bodyPr>
              <a:lstStyle/>
              <a:p>
                <a:pPr/>
                <a14:m>
                  <m:oMathPara xmlns:m="http://schemas.openxmlformats.org/officeDocument/2006/math">
                    <m:oMathParaPr>
                      <m:jc m:val="centerGroup"/>
                    </m:oMathParaPr>
                    <m:oMath xmlns:m="http://schemas.openxmlformats.org/officeDocument/2006/math">
                      <m:r>
                        <a:rPr kumimoji="1" lang="ja-JP" altLang="en-US" i="1" smtClean="0">
                          <a:latin typeface="Cambria Math" panose="02040503050406030204" pitchFamily="18" charset="0"/>
                        </a:rPr>
                        <m:t>𝛾</m:t>
                      </m:r>
                      <m:r>
                        <a:rPr kumimoji="1" lang="en-US" altLang="ja-JP" b="0" i="1" smtClean="0">
                          <a:latin typeface="Cambria Math" panose="02040503050406030204" pitchFamily="18" charset="0"/>
                        </a:rPr>
                        <m:t>=</m:t>
                      </m:r>
                      <m:f>
                        <m:fPr>
                          <m:ctrlPr>
                            <a:rPr kumimoji="1" lang="en-US" altLang="ja-JP" b="0" i="1" smtClean="0">
                              <a:latin typeface="Cambria Math" panose="02040503050406030204" pitchFamily="18" charset="0"/>
                            </a:rPr>
                          </m:ctrlPr>
                        </m:fPr>
                        <m:num>
                          <m:r>
                            <a:rPr kumimoji="1" lang="en-US" altLang="ja-JP" b="0" i="1" smtClean="0">
                              <a:latin typeface="Cambria Math" panose="02040503050406030204" pitchFamily="18" charset="0"/>
                            </a:rPr>
                            <m:t>1</m:t>
                          </m:r>
                        </m:num>
                        <m:den>
                          <m:rad>
                            <m:radPr>
                              <m:degHide m:val="on"/>
                              <m:ctrlPr>
                                <a:rPr kumimoji="1" lang="en-US" altLang="ja-JP" b="0" i="1" smtClean="0">
                                  <a:latin typeface="Cambria Math" panose="02040503050406030204" pitchFamily="18" charset="0"/>
                                </a:rPr>
                              </m:ctrlPr>
                            </m:radPr>
                            <m:deg/>
                            <m:e>
                              <m:r>
                                <a:rPr kumimoji="1" lang="en-US" altLang="ja-JP" b="0" i="1" smtClean="0">
                                  <a:latin typeface="Cambria Math" panose="02040503050406030204" pitchFamily="18" charset="0"/>
                                </a:rPr>
                                <m:t>1−</m:t>
                              </m:r>
                              <m:sSup>
                                <m:sSupPr>
                                  <m:ctrlPr>
                                    <a:rPr kumimoji="1" lang="en-US" altLang="ja-JP" b="0" i="1" smtClean="0">
                                      <a:latin typeface="Cambria Math" panose="02040503050406030204" pitchFamily="18" charset="0"/>
                                    </a:rPr>
                                  </m:ctrlPr>
                                </m:sSupPr>
                                <m:e>
                                  <m:sSub>
                                    <m:sSubPr>
                                      <m:ctrlPr>
                                        <a:rPr kumimoji="1" lang="en-US" altLang="ja-JP" b="0" i="1" smtClean="0">
                                          <a:latin typeface="Cambria Math" panose="02040503050406030204" pitchFamily="18" charset="0"/>
                                        </a:rPr>
                                      </m:ctrlPr>
                                    </m:sSubPr>
                                    <m:e>
                                      <m:r>
                                        <a:rPr kumimoji="1" lang="ja-JP" altLang="en-US" b="1" i="1" smtClean="0">
                                          <a:latin typeface="Cambria Math" panose="02040503050406030204" pitchFamily="18" charset="0"/>
                                        </a:rPr>
                                        <m:t>𝜷</m:t>
                                      </m:r>
                                    </m:e>
                                    <m:sub>
                                      <m:r>
                                        <a:rPr kumimoji="1" lang="ja-JP" altLang="en-US" b="0" i="1" smtClean="0">
                                          <a:latin typeface="Cambria Math" panose="02040503050406030204" pitchFamily="18" charset="0"/>
                                        </a:rPr>
                                        <m:t>𝛼</m:t>
                                      </m:r>
                                    </m:sub>
                                  </m:sSub>
                                </m:e>
                                <m:sup>
                                  <m:r>
                                    <a:rPr kumimoji="1" lang="en-US" altLang="ja-JP" b="0" i="1" smtClean="0">
                                      <a:latin typeface="Cambria Math" panose="02040503050406030204" pitchFamily="18" charset="0"/>
                                    </a:rPr>
                                    <m:t>2</m:t>
                                  </m:r>
                                </m:sup>
                              </m:sSup>
                            </m:e>
                          </m:rad>
                        </m:den>
                      </m:f>
                    </m:oMath>
                  </m:oMathPara>
                </a14:m>
                <a:endParaRPr kumimoji="1" lang="en-US" altLang="ja-JP" dirty="0"/>
              </a:p>
              <a:p>
                <a:pPr/>
                <a14:m>
                  <m:oMathPara xmlns:m="http://schemas.openxmlformats.org/officeDocument/2006/math">
                    <m:oMathParaPr>
                      <m:jc m:val="centerGroup"/>
                    </m:oMathParaPr>
                    <m:oMath xmlns:m="http://schemas.openxmlformats.org/officeDocument/2006/math">
                      <m:sSub>
                        <m:sSubPr>
                          <m:ctrlPr>
                            <a:rPr kumimoji="1" lang="en-US" altLang="ja-JP" i="1" smtClean="0">
                              <a:latin typeface="Cambria Math" panose="02040503050406030204" pitchFamily="18" charset="0"/>
                            </a:rPr>
                          </m:ctrlPr>
                        </m:sSubPr>
                        <m:e>
                          <m:r>
                            <a:rPr kumimoji="1" lang="en-US" altLang="ja-JP" b="0" i="1" smtClean="0">
                              <a:latin typeface="Cambria Math" panose="02040503050406030204" pitchFamily="18" charset="0"/>
                            </a:rPr>
                            <m:t>𝐸</m:t>
                          </m:r>
                        </m:e>
                        <m:sub>
                          <m:r>
                            <a:rPr kumimoji="1" lang="en-US" altLang="ja-JP" b="0" i="1" smtClean="0">
                              <a:latin typeface="Cambria Math" panose="02040503050406030204" pitchFamily="18" charset="0"/>
                            </a:rPr>
                            <m:t>𝑖</m:t>
                          </m:r>
                        </m:sub>
                      </m:sSub>
                      <m:r>
                        <a:rPr kumimoji="1" lang="en-US" altLang="ja-JP" b="0" i="1" smtClean="0">
                          <a:latin typeface="Cambria Math" panose="02040503050406030204" pitchFamily="18" charset="0"/>
                        </a:rPr>
                        <m:t>=</m:t>
                      </m:r>
                      <m:rad>
                        <m:radPr>
                          <m:degHide m:val="on"/>
                          <m:ctrlPr>
                            <a:rPr kumimoji="1" lang="en-US" altLang="ja-JP" b="0" i="1" smtClean="0">
                              <a:latin typeface="Cambria Math" panose="02040503050406030204" pitchFamily="18" charset="0"/>
                            </a:rPr>
                          </m:ctrlPr>
                        </m:radPr>
                        <m:deg/>
                        <m:e>
                          <m:sSup>
                            <m:sSupPr>
                              <m:ctrlPr>
                                <a:rPr kumimoji="1" lang="en-US" altLang="ja-JP" b="0" i="1" smtClean="0">
                                  <a:latin typeface="Cambria Math" panose="02040503050406030204" pitchFamily="18" charset="0"/>
                                </a:rPr>
                              </m:ctrlPr>
                            </m:sSupPr>
                            <m:e>
                              <m:sSub>
                                <m:sSubPr>
                                  <m:ctrlPr>
                                    <a:rPr kumimoji="1" lang="en-US" altLang="ja-JP" b="1" i="1" smtClean="0">
                                      <a:latin typeface="Cambria Math" panose="02040503050406030204" pitchFamily="18" charset="0"/>
                                    </a:rPr>
                                  </m:ctrlPr>
                                </m:sSubPr>
                                <m:e>
                                  <m:r>
                                    <a:rPr kumimoji="1" lang="en-US" altLang="ja-JP" b="1" i="1" smtClean="0">
                                      <a:latin typeface="Cambria Math" panose="02040503050406030204" pitchFamily="18" charset="0"/>
                                    </a:rPr>
                                    <m:t>𝒑</m:t>
                                  </m:r>
                                </m:e>
                                <m:sub>
                                  <m:r>
                                    <a:rPr kumimoji="1" lang="en-US" altLang="ja-JP" b="1" i="1" smtClean="0">
                                      <a:latin typeface="Cambria Math" panose="02040503050406030204" pitchFamily="18" charset="0"/>
                                    </a:rPr>
                                    <m:t>𝒊</m:t>
                                  </m:r>
                                </m:sub>
                              </m:sSub>
                            </m:e>
                            <m:sup>
                              <m:r>
                                <a:rPr kumimoji="1" lang="en-US" altLang="ja-JP" b="0" i="1" smtClean="0">
                                  <a:latin typeface="Cambria Math" panose="02040503050406030204" pitchFamily="18" charset="0"/>
                                </a:rPr>
                                <m:t>2</m:t>
                              </m:r>
                            </m:sup>
                          </m:sSup>
                          <m:r>
                            <a:rPr kumimoji="1" lang="en-US" altLang="ja-JP" b="0" i="1" smtClean="0">
                              <a:latin typeface="Cambria Math" panose="02040503050406030204" pitchFamily="18" charset="0"/>
                            </a:rPr>
                            <m:t>+</m:t>
                          </m:r>
                          <m:sSup>
                            <m:sSupPr>
                              <m:ctrlPr>
                                <a:rPr kumimoji="1" lang="en-US" altLang="ja-JP" b="0" i="1" smtClean="0">
                                  <a:latin typeface="Cambria Math" panose="02040503050406030204" pitchFamily="18" charset="0"/>
                                </a:rPr>
                              </m:ctrlPr>
                            </m:sSupPr>
                            <m:e>
                              <m:sSub>
                                <m:sSubPr>
                                  <m:ctrlPr>
                                    <a:rPr kumimoji="1" lang="en-US" altLang="ja-JP" b="0" i="1" smtClean="0">
                                      <a:latin typeface="Cambria Math" panose="02040503050406030204" pitchFamily="18" charset="0"/>
                                    </a:rPr>
                                  </m:ctrlPr>
                                </m:sSubPr>
                                <m:e>
                                  <m:r>
                                    <a:rPr kumimoji="1" lang="en-US" altLang="ja-JP" b="0" i="1" smtClean="0">
                                      <a:latin typeface="Cambria Math" panose="02040503050406030204" pitchFamily="18" charset="0"/>
                                    </a:rPr>
                                    <m:t>𝑚</m:t>
                                  </m:r>
                                </m:e>
                                <m:sub>
                                  <m:r>
                                    <a:rPr kumimoji="1" lang="en-US" altLang="ja-JP" b="0" i="1" smtClean="0">
                                      <a:latin typeface="Cambria Math" panose="02040503050406030204" pitchFamily="18" charset="0"/>
                                    </a:rPr>
                                    <m:t>𝑖</m:t>
                                  </m:r>
                                </m:sub>
                              </m:sSub>
                            </m:e>
                            <m:sup>
                              <m:r>
                                <a:rPr kumimoji="1" lang="en-US" altLang="ja-JP" b="0" i="1" smtClean="0">
                                  <a:latin typeface="Cambria Math" panose="02040503050406030204" pitchFamily="18" charset="0"/>
                                </a:rPr>
                                <m:t>2</m:t>
                              </m:r>
                            </m:sup>
                          </m:sSup>
                        </m:e>
                      </m:rad>
                    </m:oMath>
                  </m:oMathPara>
                </a14:m>
                <a:endParaRPr kumimoji="1" lang="ja-JP" altLang="en-US" dirty="0"/>
              </a:p>
            </p:txBody>
          </p:sp>
        </mc:Choice>
        <mc:Fallback xmlns="">
          <p:sp>
            <p:nvSpPr>
              <p:cNvPr id="11" name="テキスト ボックス 10">
                <a:extLst>
                  <a:ext uri="{FF2B5EF4-FFF2-40B4-BE49-F238E27FC236}">
                    <a16:creationId xmlns:a16="http://schemas.microsoft.com/office/drawing/2014/main" id="{A2D22E52-5797-E4E1-6371-6492C7F19767}"/>
                  </a:ext>
                </a:extLst>
              </p:cNvPr>
              <p:cNvSpPr txBox="1">
                <a:spLocks noRot="1" noChangeAspect="1" noMove="1" noResize="1" noEditPoints="1" noAdjustHandles="1" noChangeArrowheads="1" noChangeShapeType="1" noTextEdit="1"/>
              </p:cNvSpPr>
              <p:nvPr/>
            </p:nvSpPr>
            <p:spPr>
              <a:xfrm>
                <a:off x="500063" y="5292368"/>
                <a:ext cx="3401873" cy="1292726"/>
              </a:xfrm>
              <a:prstGeom prst="rect">
                <a:avLst/>
              </a:prstGeom>
              <a:blipFill>
                <a:blip r:embed="rId4"/>
                <a:stretch>
                  <a:fillRect b="-1415"/>
                </a:stretch>
              </a:blipFill>
            </p:spPr>
            <p:txBody>
              <a:bodyPr/>
              <a:lstStyle/>
              <a:p>
                <a:r>
                  <a:rPr lang="ja-JP" altLang="en-US">
                    <a:noFill/>
                  </a:rPr>
                  <a:t> </a:t>
                </a:r>
              </a:p>
            </p:txBody>
          </p:sp>
        </mc:Fallback>
      </mc:AlternateContent>
      <p:grpSp>
        <p:nvGrpSpPr>
          <p:cNvPr id="14" name="グループ化 13">
            <a:extLst>
              <a:ext uri="{FF2B5EF4-FFF2-40B4-BE49-F238E27FC236}">
                <a16:creationId xmlns:a16="http://schemas.microsoft.com/office/drawing/2014/main" id="{A06AB191-5156-E7BE-EC6D-98484DB1B8D9}"/>
              </a:ext>
            </a:extLst>
          </p:cNvPr>
          <p:cNvGrpSpPr/>
          <p:nvPr/>
        </p:nvGrpSpPr>
        <p:grpSpPr>
          <a:xfrm>
            <a:off x="4263466" y="2280864"/>
            <a:ext cx="4585259" cy="4150088"/>
            <a:chOff x="4364974" y="1535236"/>
            <a:chExt cx="4677547" cy="4201785"/>
          </a:xfrm>
        </p:grpSpPr>
        <p:grpSp>
          <p:nvGrpSpPr>
            <p:cNvPr id="8" name="グループ化 7">
              <a:extLst>
                <a:ext uri="{FF2B5EF4-FFF2-40B4-BE49-F238E27FC236}">
                  <a16:creationId xmlns:a16="http://schemas.microsoft.com/office/drawing/2014/main" id="{AF5B05EC-429F-F7D5-AF80-67FE3D9C43FB}"/>
                </a:ext>
              </a:extLst>
            </p:cNvPr>
            <p:cNvGrpSpPr/>
            <p:nvPr/>
          </p:nvGrpSpPr>
          <p:grpSpPr>
            <a:xfrm>
              <a:off x="4364974" y="1535236"/>
              <a:ext cx="4677547" cy="3766228"/>
              <a:chOff x="2530166" y="1682726"/>
              <a:chExt cx="6357141" cy="5120169"/>
            </a:xfrm>
          </p:grpSpPr>
          <p:pic>
            <p:nvPicPr>
              <p:cNvPr id="5" name="図 4">
                <a:extLst>
                  <a:ext uri="{FF2B5EF4-FFF2-40B4-BE49-F238E27FC236}">
                    <a16:creationId xmlns:a16="http://schemas.microsoft.com/office/drawing/2014/main" id="{7B995CCA-EEAC-5449-B057-E410A40DEBF6}"/>
                  </a:ext>
                </a:extLst>
              </p:cNvPr>
              <p:cNvPicPr>
                <a:picLocks noChangeAspect="1"/>
              </p:cNvPicPr>
              <p:nvPr/>
            </p:nvPicPr>
            <p:blipFill rotWithShape="1">
              <a:blip r:embed="rId5"/>
              <a:srcRect r="3854"/>
              <a:stretch/>
            </p:blipFill>
            <p:spPr>
              <a:xfrm>
                <a:off x="2788709" y="1682726"/>
                <a:ext cx="6098598" cy="4912854"/>
              </a:xfrm>
              <a:prstGeom prst="rect">
                <a:avLst/>
              </a:prstGeom>
            </p:spPr>
          </p:pic>
          <p:sp>
            <p:nvSpPr>
              <p:cNvPr id="6" name="テキスト ボックス 5">
                <a:extLst>
                  <a:ext uri="{FF2B5EF4-FFF2-40B4-BE49-F238E27FC236}">
                    <a16:creationId xmlns:a16="http://schemas.microsoft.com/office/drawing/2014/main" id="{E142C3CE-7E98-1329-215B-883BE573D2A0}"/>
                  </a:ext>
                </a:extLst>
              </p:cNvPr>
              <p:cNvSpPr txBox="1"/>
              <p:nvPr/>
            </p:nvSpPr>
            <p:spPr>
              <a:xfrm rot="16200000">
                <a:off x="641552" y="3737962"/>
                <a:ext cx="4191856" cy="414628"/>
              </a:xfrm>
              <a:prstGeom prst="rect">
                <a:avLst/>
              </a:prstGeom>
              <a:noFill/>
            </p:spPr>
            <p:txBody>
              <a:bodyPr wrap="square" rtlCol="0">
                <a:spAutoFit/>
              </a:bodyPr>
              <a:lstStyle/>
              <a:p>
                <a:pPr algn="ctr"/>
                <a:r>
                  <a:rPr kumimoji="1" lang="en-US" altLang="ja-JP" sz="2000" dirty="0">
                    <a:latin typeface="Times New Roman" panose="02020603050405020304" pitchFamily="18" charset="0"/>
                    <a:cs typeface="Times New Roman" panose="02020603050405020304" pitchFamily="18" charset="0"/>
                  </a:rPr>
                  <a:t>Density [ (MeV/c)</a:t>
                </a:r>
                <a:r>
                  <a:rPr kumimoji="1" lang="en-US" altLang="ja-JP" sz="2000" baseline="30000" dirty="0">
                    <a:latin typeface="Times New Roman" panose="02020603050405020304" pitchFamily="18" charset="0"/>
                    <a:cs typeface="Times New Roman" panose="02020603050405020304" pitchFamily="18" charset="0"/>
                  </a:rPr>
                  <a:t>3</a:t>
                </a:r>
                <a:r>
                  <a:rPr kumimoji="1" lang="en-US" altLang="ja-JP" sz="2000" dirty="0">
                    <a:latin typeface="Times New Roman" panose="02020603050405020304" pitchFamily="18" charset="0"/>
                    <a:cs typeface="Times New Roman" panose="02020603050405020304" pitchFamily="18" charset="0"/>
                  </a:rPr>
                  <a:t> ]</a:t>
                </a:r>
                <a:endParaRPr kumimoji="1" lang="ja-JP" altLang="en-US" sz="2000" dirty="0">
                  <a:latin typeface="Times New Roman" panose="02020603050405020304" pitchFamily="18" charset="0"/>
                  <a:cs typeface="Times New Roman" panose="02020603050405020304" pitchFamily="18" charset="0"/>
                </a:endParaRPr>
              </a:p>
            </p:txBody>
          </p:sp>
          <p:sp>
            <p:nvSpPr>
              <p:cNvPr id="7" name="テキスト ボックス 6">
                <a:extLst>
                  <a:ext uri="{FF2B5EF4-FFF2-40B4-BE49-F238E27FC236}">
                    <a16:creationId xmlns:a16="http://schemas.microsoft.com/office/drawing/2014/main" id="{55594EF5-9D92-CDB7-9DC9-43F54F319F68}"/>
                  </a:ext>
                </a:extLst>
              </p:cNvPr>
              <p:cNvSpPr txBox="1"/>
              <p:nvPr/>
            </p:nvSpPr>
            <p:spPr>
              <a:xfrm>
                <a:off x="3821986" y="6388267"/>
                <a:ext cx="4911047" cy="414628"/>
              </a:xfrm>
              <a:prstGeom prst="rect">
                <a:avLst/>
              </a:prstGeom>
              <a:noFill/>
            </p:spPr>
            <p:txBody>
              <a:bodyPr wrap="square" rtlCol="0">
                <a:spAutoFit/>
              </a:bodyPr>
              <a:lstStyle/>
              <a:p>
                <a:pPr algn="ctr"/>
                <a:r>
                  <a:rPr lang="en-US" altLang="ja-JP" sz="2000" dirty="0">
                    <a:latin typeface="Times New Roman" panose="02020603050405020304" pitchFamily="18" charset="0"/>
                    <a:cs typeface="Times New Roman" panose="02020603050405020304" pitchFamily="18" charset="0"/>
                  </a:rPr>
                  <a:t>Momentum</a:t>
                </a:r>
                <a:r>
                  <a:rPr kumimoji="1" lang="en-US" altLang="ja-JP" sz="2000" dirty="0">
                    <a:latin typeface="Times New Roman" panose="02020603050405020304" pitchFamily="18" charset="0"/>
                    <a:cs typeface="Times New Roman" panose="02020603050405020304" pitchFamily="18" charset="0"/>
                  </a:rPr>
                  <a:t> [ MeV/c ]</a:t>
                </a:r>
                <a:endParaRPr kumimoji="1" lang="ja-JP" altLang="en-US" sz="2000" dirty="0">
                  <a:latin typeface="Times New Roman" panose="02020603050405020304" pitchFamily="18" charset="0"/>
                  <a:cs typeface="Times New Roman" panose="02020603050405020304" pitchFamily="18" charset="0"/>
                </a:endParaRPr>
              </a:p>
            </p:txBody>
          </p:sp>
        </p:grpSp>
        <p:sp>
          <p:nvSpPr>
            <p:cNvPr id="13" name="テキスト ボックス 12">
              <a:extLst>
                <a:ext uri="{FF2B5EF4-FFF2-40B4-BE49-F238E27FC236}">
                  <a16:creationId xmlns:a16="http://schemas.microsoft.com/office/drawing/2014/main" id="{2813DF82-CE86-FBA7-290A-A8B2AD1F06B6}"/>
                </a:ext>
              </a:extLst>
            </p:cNvPr>
            <p:cNvSpPr txBox="1"/>
            <p:nvPr/>
          </p:nvSpPr>
          <p:spPr>
            <a:xfrm>
              <a:off x="5315488" y="5241436"/>
              <a:ext cx="3613520" cy="495585"/>
            </a:xfrm>
            <a:prstGeom prst="rect">
              <a:avLst/>
            </a:prstGeom>
            <a:noFill/>
          </p:spPr>
          <p:txBody>
            <a:bodyPr wrap="square">
              <a:spAutoFit/>
            </a:bodyPr>
            <a:lstStyle/>
            <a:p>
              <a:pPr algn="ctr">
                <a:lnSpc>
                  <a:spcPct val="150000"/>
                </a:lnSpc>
              </a:pPr>
              <a:r>
                <a:rPr kumimoji="1" lang="en-US" altLang="ja-JP" sz="2000" b="1" dirty="0">
                  <a:solidFill>
                    <a:srgbClr val="00B050"/>
                  </a:solidFill>
                  <a:latin typeface="Times New Roman" panose="02020603050405020304" pitchFamily="18" charset="0"/>
                  <a:ea typeface="ＭＳ 明朝" panose="02020609040205080304" pitchFamily="17" charset="-128"/>
                  <a:cs typeface="Times New Roman" panose="02020603050405020304" pitchFamily="18" charset="0"/>
                </a:rPr>
                <a:t>α</a:t>
              </a:r>
              <a:r>
                <a:rPr kumimoji="1" lang="ja-JP" altLang="en-US" sz="2000" b="1" dirty="0">
                  <a:solidFill>
                    <a:srgbClr val="00B050"/>
                  </a:solidFill>
                  <a:latin typeface="Times New Roman" panose="02020603050405020304" pitchFamily="18" charset="0"/>
                  <a:ea typeface="ＭＳ 明朝" panose="02020609040205080304" pitchFamily="17" charset="-128"/>
                  <a:cs typeface="Times New Roman" panose="02020603050405020304" pitchFamily="18" charset="0"/>
                </a:rPr>
                <a:t>粒子内核子の運動量分布</a:t>
              </a:r>
              <a:endParaRPr lang="en-US" altLang="ja-JP" sz="2000" b="1" dirty="0">
                <a:solidFill>
                  <a:srgbClr val="00B050"/>
                </a:solidFill>
                <a:latin typeface="Times New Roman" panose="02020603050405020304" pitchFamily="18" charset="0"/>
                <a:ea typeface="ＭＳ 明朝" panose="02020609040205080304" pitchFamily="17" charset="-128"/>
                <a:cs typeface="Times New Roman" panose="02020603050405020304" pitchFamily="18" charset="0"/>
              </a:endParaRPr>
            </a:p>
          </p:txBody>
        </p:sp>
      </p:grpSp>
    </p:spTree>
    <p:extLst>
      <p:ext uri="{BB962C8B-B14F-4D97-AF65-F5344CB8AC3E}">
        <p14:creationId xmlns:p14="http://schemas.microsoft.com/office/powerpoint/2010/main" val="1631246091"/>
      </p:ext>
    </p:extLst>
  </p:cSld>
  <p:clrMapOvr>
    <a:masterClrMapping/>
  </p:clrMapOvr>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テキスト ボックス 2">
            <a:extLst>
              <a:ext uri="{FF2B5EF4-FFF2-40B4-BE49-F238E27FC236}">
                <a16:creationId xmlns:a16="http://schemas.microsoft.com/office/drawing/2014/main" id="{26518104-C267-D033-3AD6-B0EC4D960E0F}"/>
              </a:ext>
            </a:extLst>
          </p:cNvPr>
          <p:cNvSpPr txBox="1"/>
          <p:nvPr/>
        </p:nvSpPr>
        <p:spPr>
          <a:xfrm>
            <a:off x="460800" y="914400"/>
            <a:ext cx="7089168" cy="646331"/>
          </a:xfrm>
          <a:prstGeom prst="rect">
            <a:avLst/>
          </a:prstGeom>
          <a:noFill/>
        </p:spPr>
        <p:txBody>
          <a:bodyPr wrap="square" rtlCol="0">
            <a:spAutoFit/>
          </a:bodyPr>
          <a:lstStyle/>
          <a:p>
            <a:r>
              <a:rPr kumimoji="1" lang="ja-JP" altLang="en-US" sz="3600" dirty="0">
                <a:latin typeface="ＭＳ ゴシック" panose="020B0609070205080204" pitchFamily="49" charset="-128"/>
                <a:ea typeface="ＭＳ ゴシック" panose="020B0609070205080204" pitchFamily="49" charset="-128"/>
              </a:rPr>
              <a:t>フラグメンテーション反応</a:t>
            </a:r>
          </a:p>
        </p:txBody>
      </p:sp>
      <p:grpSp>
        <p:nvGrpSpPr>
          <p:cNvPr id="4" name="グループ化 3">
            <a:extLst>
              <a:ext uri="{FF2B5EF4-FFF2-40B4-BE49-F238E27FC236}">
                <a16:creationId xmlns:a16="http://schemas.microsoft.com/office/drawing/2014/main" id="{6C032299-740E-DB00-155D-8C65A2A3EC2F}"/>
              </a:ext>
            </a:extLst>
          </p:cNvPr>
          <p:cNvGrpSpPr/>
          <p:nvPr/>
        </p:nvGrpSpPr>
        <p:grpSpPr>
          <a:xfrm>
            <a:off x="339047" y="1519634"/>
            <a:ext cx="8509678" cy="5632311"/>
            <a:chOff x="719191" y="1081315"/>
            <a:chExt cx="8509678" cy="5632311"/>
          </a:xfrm>
        </p:grpSpPr>
        <p:sp>
          <p:nvSpPr>
            <p:cNvPr id="5" name="テキスト ボックス 4">
              <a:extLst>
                <a:ext uri="{FF2B5EF4-FFF2-40B4-BE49-F238E27FC236}">
                  <a16:creationId xmlns:a16="http://schemas.microsoft.com/office/drawing/2014/main" id="{B291B9BA-AC86-E3D5-CFF3-8D09E3C52E19}"/>
                </a:ext>
              </a:extLst>
            </p:cNvPr>
            <p:cNvSpPr txBox="1"/>
            <p:nvPr/>
          </p:nvSpPr>
          <p:spPr>
            <a:xfrm>
              <a:off x="719191" y="1081315"/>
              <a:ext cx="8509678" cy="5632311"/>
            </a:xfrm>
            <a:prstGeom prst="rect">
              <a:avLst/>
            </a:prstGeom>
            <a:noFill/>
          </p:spPr>
          <p:txBody>
            <a:bodyPr wrap="square" rtlCol="0">
              <a:spAutoFit/>
            </a:bodyPr>
            <a:lstStyle/>
            <a:p>
              <a:r>
                <a:rPr kumimoji="1" lang="ja-JP" altLang="en-US" sz="2400" dirty="0">
                  <a:latin typeface="Times New Roman" panose="02020603050405020304" pitchFamily="18" charset="0"/>
                  <a:ea typeface="ＭＳ ゴシック" panose="020B0609070205080204" pitchFamily="49" charset="-128"/>
                  <a:cs typeface="Times New Roman" panose="02020603050405020304" pitchFamily="18" charset="0"/>
                </a:rPr>
                <a:t>重粒子入射において重粒子がいくつかの粒子に分裂する反応</a:t>
              </a:r>
              <a:endParaRPr kumimoji="1" lang="en-US" altLang="ja-JP" sz="2400" dirty="0">
                <a:latin typeface="Times New Roman" panose="02020603050405020304" pitchFamily="18" charset="0"/>
                <a:ea typeface="ＭＳ ゴシック" panose="020B0609070205080204" pitchFamily="49" charset="-128"/>
                <a:cs typeface="Times New Roman" panose="02020603050405020304" pitchFamily="18" charset="0"/>
              </a:endParaRPr>
            </a:p>
            <a:p>
              <a:endParaRPr kumimoji="1" lang="en-US" altLang="ja-JP" sz="2400" dirty="0">
                <a:latin typeface="Times New Roman" panose="02020603050405020304" pitchFamily="18" charset="0"/>
                <a:ea typeface="ＭＳ ゴシック" panose="020B0609070205080204" pitchFamily="49" charset="-128"/>
                <a:cs typeface="Times New Roman" panose="02020603050405020304" pitchFamily="18" charset="0"/>
              </a:endParaRPr>
            </a:p>
            <a:p>
              <a:r>
                <a:rPr kumimoji="1" lang="ja-JP" altLang="en-US" sz="2400" dirty="0">
                  <a:latin typeface="Times New Roman" panose="02020603050405020304" pitchFamily="18" charset="0"/>
                  <a:ea typeface="ＭＳ ゴシック" panose="020B0609070205080204" pitchFamily="49" charset="-128"/>
                  <a:cs typeface="Times New Roman" panose="02020603050405020304" pitchFamily="18" charset="0"/>
                </a:rPr>
                <a:t>重粒子入射において支配的な役割を持つ</a:t>
              </a:r>
              <a:endParaRPr kumimoji="1" lang="en-US" altLang="ja-JP" sz="2400" dirty="0">
                <a:latin typeface="Times New Roman" panose="02020603050405020304" pitchFamily="18" charset="0"/>
                <a:ea typeface="ＭＳ ゴシック" panose="020B0609070205080204" pitchFamily="49" charset="-128"/>
                <a:cs typeface="Times New Roman" panose="02020603050405020304" pitchFamily="18" charset="0"/>
              </a:endParaRPr>
            </a:p>
            <a:p>
              <a:endParaRPr kumimoji="1" lang="en-US" altLang="ja-JP" sz="2400" dirty="0">
                <a:latin typeface="Times New Roman" panose="02020603050405020304" pitchFamily="18" charset="0"/>
                <a:ea typeface="ＭＳ ゴシック" panose="020B0609070205080204" pitchFamily="49" charset="-128"/>
                <a:cs typeface="Times New Roman" panose="02020603050405020304" pitchFamily="18" charset="0"/>
              </a:endParaRPr>
            </a:p>
            <a:p>
              <a:r>
                <a:rPr kumimoji="1" lang="en-US" altLang="ja-JP" sz="2400" dirty="0">
                  <a:latin typeface="Times New Roman" panose="02020603050405020304" pitchFamily="18" charset="0"/>
                  <a:ea typeface="ＭＳ ゴシック" panose="020B0609070205080204" pitchFamily="49" charset="-128"/>
                  <a:cs typeface="Times New Roman" panose="02020603050405020304" pitchFamily="18" charset="0"/>
                </a:rPr>
                <a:t>AA(Abrasion-Ablation)</a:t>
              </a:r>
              <a:r>
                <a:rPr kumimoji="1" lang="ja-JP" altLang="en-US" sz="2400" dirty="0">
                  <a:latin typeface="Times New Roman" panose="02020603050405020304" pitchFamily="18" charset="0"/>
                  <a:ea typeface="ＭＳ ゴシック" panose="020B0609070205080204" pitchFamily="49" charset="-128"/>
                  <a:cs typeface="Times New Roman" panose="02020603050405020304" pitchFamily="18" charset="0"/>
                </a:rPr>
                <a:t>モデルによって定性的に説明されるも不十分</a:t>
              </a:r>
              <a:endParaRPr kumimoji="1" lang="en-US" altLang="ja-JP" sz="2400" dirty="0">
                <a:latin typeface="Times New Roman" panose="02020603050405020304" pitchFamily="18" charset="0"/>
                <a:ea typeface="ＭＳ ゴシック" panose="020B0609070205080204" pitchFamily="49" charset="-128"/>
                <a:cs typeface="Times New Roman" panose="02020603050405020304" pitchFamily="18" charset="0"/>
              </a:endParaRPr>
            </a:p>
            <a:p>
              <a:endParaRPr lang="en-US" altLang="ja-JP" sz="2400" dirty="0">
                <a:latin typeface="Times New Roman" panose="02020603050405020304" pitchFamily="18" charset="0"/>
                <a:ea typeface="ＭＳ ゴシック" panose="020B0609070205080204" pitchFamily="49" charset="-128"/>
                <a:cs typeface="Times New Roman" panose="02020603050405020304" pitchFamily="18" charset="0"/>
              </a:endParaRPr>
            </a:p>
            <a:p>
              <a:r>
                <a:rPr lang="en-US" altLang="ja-JP" sz="2400" dirty="0">
                  <a:latin typeface="Times New Roman" panose="02020603050405020304" pitchFamily="18" charset="0"/>
                  <a:ea typeface="ＭＳ ゴシック" panose="020B0609070205080204" pitchFamily="49" charset="-128"/>
                  <a:cs typeface="Times New Roman" panose="02020603050405020304" pitchFamily="18" charset="0"/>
                </a:rPr>
                <a:t>J</a:t>
              </a:r>
              <a:r>
                <a:rPr kumimoji="1" lang="en-US" altLang="ja-JP" sz="2400" dirty="0">
                  <a:latin typeface="Times New Roman" panose="02020603050405020304" pitchFamily="18" charset="0"/>
                  <a:ea typeface="ＭＳ ゴシック" panose="020B0609070205080204" pitchFamily="49" charset="-128"/>
                  <a:cs typeface="Times New Roman" panose="02020603050405020304" pitchFamily="18" charset="0"/>
                </a:rPr>
                <a:t>QMD</a:t>
              </a:r>
              <a:r>
                <a:rPr kumimoji="1" lang="ja-JP" altLang="en-US" sz="2400" dirty="0">
                  <a:latin typeface="Times New Roman" panose="02020603050405020304" pitchFamily="18" charset="0"/>
                  <a:ea typeface="ＭＳ ゴシック" panose="020B0609070205080204" pitchFamily="49" charset="-128"/>
                  <a:cs typeface="Times New Roman" panose="02020603050405020304" pitchFamily="18" charset="0"/>
                </a:rPr>
                <a:t>や</a:t>
              </a:r>
              <a:r>
                <a:rPr lang="en-US" altLang="ja-JP" sz="2400" dirty="0">
                  <a:latin typeface="Times New Roman" panose="02020603050405020304" pitchFamily="18" charset="0"/>
                  <a:ea typeface="ＭＳ ゴシック" panose="020B0609070205080204" pitchFamily="49" charset="-128"/>
                  <a:cs typeface="Times New Roman" panose="02020603050405020304" pitchFamily="18" charset="0"/>
                </a:rPr>
                <a:t>INCL</a:t>
              </a:r>
              <a:r>
                <a:rPr lang="ja-JP" altLang="en-US" sz="2400" dirty="0">
                  <a:latin typeface="Times New Roman" panose="02020603050405020304" pitchFamily="18" charset="0"/>
                  <a:ea typeface="ＭＳ ゴシック" panose="020B0609070205080204" pitchFamily="49" charset="-128"/>
                  <a:cs typeface="Times New Roman" panose="02020603050405020304" pitchFamily="18" charset="0"/>
                </a:rPr>
                <a:t>ではコアレッセンスによって再現される</a:t>
              </a:r>
              <a:endParaRPr kumimoji="1" lang="en-US" altLang="ja-JP" sz="2400" dirty="0">
                <a:latin typeface="Times New Roman" panose="02020603050405020304" pitchFamily="18" charset="0"/>
                <a:ea typeface="ＭＳ ゴシック" panose="020B0609070205080204" pitchFamily="49" charset="-128"/>
                <a:cs typeface="Times New Roman" panose="02020603050405020304" pitchFamily="18" charset="0"/>
              </a:endParaRPr>
            </a:p>
            <a:p>
              <a:endParaRPr kumimoji="1" lang="en-US" altLang="ja-JP" sz="2400" dirty="0">
                <a:latin typeface="Times New Roman" panose="02020603050405020304" pitchFamily="18" charset="0"/>
                <a:ea typeface="ＭＳ ゴシック" panose="020B0609070205080204" pitchFamily="49" charset="-128"/>
                <a:cs typeface="Times New Roman" panose="02020603050405020304" pitchFamily="18" charset="0"/>
              </a:endParaRPr>
            </a:p>
            <a:p>
              <a:endParaRPr kumimoji="1" lang="en-US" altLang="ja-JP" sz="2400" dirty="0">
                <a:latin typeface="Times New Roman" panose="02020603050405020304" pitchFamily="18" charset="0"/>
                <a:ea typeface="ＭＳ ゴシック" panose="020B0609070205080204" pitchFamily="49" charset="-128"/>
                <a:cs typeface="Times New Roman" panose="02020603050405020304" pitchFamily="18" charset="0"/>
              </a:endParaRPr>
            </a:p>
            <a:p>
              <a:endParaRPr kumimoji="1" lang="en-US" altLang="ja-JP" sz="2400" dirty="0">
                <a:latin typeface="Times New Roman" panose="02020603050405020304" pitchFamily="18" charset="0"/>
                <a:ea typeface="ＭＳ ゴシック" panose="020B0609070205080204" pitchFamily="49" charset="-128"/>
                <a:cs typeface="Times New Roman" panose="02020603050405020304" pitchFamily="18" charset="0"/>
              </a:endParaRPr>
            </a:p>
            <a:p>
              <a:endParaRPr kumimoji="1" lang="en-US" altLang="ja-JP" sz="2400" dirty="0">
                <a:latin typeface="Times New Roman" panose="02020603050405020304" pitchFamily="18" charset="0"/>
                <a:ea typeface="ＭＳ ゴシック" panose="020B0609070205080204" pitchFamily="49" charset="-128"/>
                <a:cs typeface="Times New Roman" panose="02020603050405020304" pitchFamily="18" charset="0"/>
              </a:endParaRPr>
            </a:p>
            <a:p>
              <a:endParaRPr kumimoji="1" lang="en-US" altLang="ja-JP" sz="2400" dirty="0">
                <a:latin typeface="Times New Roman" panose="02020603050405020304" pitchFamily="18" charset="0"/>
                <a:ea typeface="ＭＳ ゴシック" panose="020B0609070205080204" pitchFamily="49" charset="-128"/>
                <a:cs typeface="Times New Roman" panose="02020603050405020304" pitchFamily="18" charset="0"/>
              </a:endParaRPr>
            </a:p>
            <a:p>
              <a:endParaRPr kumimoji="1" lang="en-US" altLang="ja-JP" sz="2400" dirty="0">
                <a:latin typeface="Times New Roman" panose="02020603050405020304" pitchFamily="18" charset="0"/>
                <a:ea typeface="ＭＳ ゴシック" panose="020B0609070205080204" pitchFamily="49" charset="-128"/>
                <a:cs typeface="Times New Roman" panose="02020603050405020304" pitchFamily="18" charset="0"/>
              </a:endParaRPr>
            </a:p>
            <a:p>
              <a:endParaRPr kumimoji="1" lang="en-US" altLang="ja-JP" sz="2400" dirty="0">
                <a:latin typeface="Times New Roman" panose="02020603050405020304" pitchFamily="18" charset="0"/>
                <a:ea typeface="ＭＳ ゴシック" panose="020B0609070205080204" pitchFamily="49" charset="-128"/>
                <a:cs typeface="Times New Roman" panose="02020603050405020304" pitchFamily="18" charset="0"/>
              </a:endParaRPr>
            </a:p>
          </p:txBody>
        </p:sp>
        <p:grpSp>
          <p:nvGrpSpPr>
            <p:cNvPr id="6" name="グループ化 5">
              <a:extLst>
                <a:ext uri="{FF2B5EF4-FFF2-40B4-BE49-F238E27FC236}">
                  <a16:creationId xmlns:a16="http://schemas.microsoft.com/office/drawing/2014/main" id="{116D8045-19CE-1186-78D6-A93FDEF76E55}"/>
                </a:ext>
              </a:extLst>
            </p:cNvPr>
            <p:cNvGrpSpPr/>
            <p:nvPr/>
          </p:nvGrpSpPr>
          <p:grpSpPr>
            <a:xfrm>
              <a:off x="1963056" y="4015572"/>
              <a:ext cx="6060367" cy="2477849"/>
              <a:chOff x="2267856" y="3485408"/>
              <a:chExt cx="6060367" cy="2477849"/>
            </a:xfrm>
          </p:grpSpPr>
          <p:pic>
            <p:nvPicPr>
              <p:cNvPr id="7" name="図 6" descr="8: Illustration of abrasion-ablation model of peripheral collisions at high energies [16]. ">
                <a:extLst>
                  <a:ext uri="{FF2B5EF4-FFF2-40B4-BE49-F238E27FC236}">
                    <a16:creationId xmlns:a16="http://schemas.microsoft.com/office/drawing/2014/main" id="{E0F8E03F-19E4-C44A-6D46-DFF17DB4D111}"/>
                  </a:ext>
                </a:extLst>
              </p:cNvPr>
              <p:cNvPicPr>
                <a:picLocks noChangeAspect="1"/>
              </p:cNvPicPr>
              <p:nvPr/>
            </p:nvPicPr>
            <p:blipFill>
              <a:blip r:embed="rId2">
                <a:extLst>
                  <a:ext uri="{28A0092B-C50C-407E-A947-70E740481C1C}">
                    <a14:useLocalDpi xmlns:a14="http://schemas.microsoft.com/office/drawing/2010/main" val="0"/>
                  </a:ext>
                </a:extLst>
              </a:blip>
              <a:srcRect/>
              <a:stretch>
                <a:fillRect/>
              </a:stretch>
            </p:blipFill>
            <p:spPr bwMode="auto">
              <a:xfrm>
                <a:off x="2267856" y="3485408"/>
                <a:ext cx="6060367" cy="2236789"/>
              </a:xfrm>
              <a:prstGeom prst="rect">
                <a:avLst/>
              </a:prstGeom>
              <a:noFill/>
              <a:ln>
                <a:noFill/>
              </a:ln>
            </p:spPr>
          </p:pic>
          <p:sp>
            <p:nvSpPr>
              <p:cNvPr id="8" name="テキスト ボックス 7">
                <a:extLst>
                  <a:ext uri="{FF2B5EF4-FFF2-40B4-BE49-F238E27FC236}">
                    <a16:creationId xmlns:a16="http://schemas.microsoft.com/office/drawing/2014/main" id="{869855EB-0F5F-92F3-3AC1-852E5EDAD008}"/>
                  </a:ext>
                </a:extLst>
              </p:cNvPr>
              <p:cNvSpPr txBox="1"/>
              <p:nvPr/>
            </p:nvSpPr>
            <p:spPr>
              <a:xfrm>
                <a:off x="4311672" y="5563147"/>
                <a:ext cx="1972733" cy="400110"/>
              </a:xfrm>
              <a:prstGeom prst="rect">
                <a:avLst/>
              </a:prstGeom>
              <a:noFill/>
            </p:spPr>
            <p:txBody>
              <a:bodyPr wrap="square" rtlCol="0">
                <a:spAutoFit/>
              </a:bodyPr>
              <a:lstStyle/>
              <a:p>
                <a:pPr algn="ctr"/>
                <a:r>
                  <a:rPr kumimoji="1" lang="en-US" altLang="ja-JP" sz="2000" dirty="0">
                    <a:latin typeface="Times New Roman" panose="02020603050405020304" pitchFamily="18" charset="0"/>
                    <a:ea typeface="ＭＳ ゴシック" panose="020B0609070205080204" pitchFamily="49" charset="-128"/>
                    <a:cs typeface="Times New Roman" panose="02020603050405020304" pitchFamily="18" charset="0"/>
                  </a:rPr>
                  <a:t>AA</a:t>
                </a:r>
                <a:r>
                  <a:rPr kumimoji="1" lang="ja-JP" altLang="en-US" sz="2000" dirty="0">
                    <a:latin typeface="Times New Roman" panose="02020603050405020304" pitchFamily="18" charset="0"/>
                    <a:ea typeface="ＭＳ ゴシック" panose="020B0609070205080204" pitchFamily="49" charset="-128"/>
                    <a:cs typeface="Times New Roman" panose="02020603050405020304" pitchFamily="18" charset="0"/>
                  </a:rPr>
                  <a:t>モデル</a:t>
                </a:r>
              </a:p>
            </p:txBody>
          </p:sp>
        </p:grpSp>
      </p:grpSp>
      <p:sp>
        <p:nvSpPr>
          <p:cNvPr id="9" name="スライド番号プレースホルダー 8">
            <a:extLst>
              <a:ext uri="{FF2B5EF4-FFF2-40B4-BE49-F238E27FC236}">
                <a16:creationId xmlns:a16="http://schemas.microsoft.com/office/drawing/2014/main" id="{4453D4A6-B56D-C740-C003-7600DCE934C5}"/>
              </a:ext>
            </a:extLst>
          </p:cNvPr>
          <p:cNvSpPr>
            <a:spLocks noGrp="1"/>
          </p:cNvSpPr>
          <p:nvPr>
            <p:ph type="sldNum" sz="quarter" idx="11"/>
          </p:nvPr>
        </p:nvSpPr>
        <p:spPr/>
        <p:txBody>
          <a:bodyPr/>
          <a:lstStyle/>
          <a:p>
            <a:fld id="{2211DAF9-AAB5-44DD-A5E4-C4C1DB5B2C1E}" type="slidenum">
              <a:rPr kumimoji="1" lang="ja-JP" altLang="en-US" smtClean="0"/>
              <a:t>26</a:t>
            </a:fld>
            <a:endParaRPr kumimoji="1" lang="ja-JP" altLang="en-US"/>
          </a:p>
        </p:txBody>
      </p:sp>
    </p:spTree>
    <p:extLst>
      <p:ext uri="{BB962C8B-B14F-4D97-AF65-F5344CB8AC3E}">
        <p14:creationId xmlns:p14="http://schemas.microsoft.com/office/powerpoint/2010/main" val="1785277900"/>
      </p:ext>
    </p:extLst>
  </p:cSld>
  <p:clrMapOvr>
    <a:masterClrMapping/>
  </p:clrMapOvr>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タイトル 1">
            <a:extLst>
              <a:ext uri="{FF2B5EF4-FFF2-40B4-BE49-F238E27FC236}">
                <a16:creationId xmlns:a16="http://schemas.microsoft.com/office/drawing/2014/main" id="{D0C7EF6B-B30D-4C6B-A76A-2DE236421380}"/>
              </a:ext>
            </a:extLst>
          </p:cNvPr>
          <p:cNvSpPr>
            <a:spLocks noGrp="1"/>
          </p:cNvSpPr>
          <p:nvPr>
            <p:ph type="title"/>
          </p:nvPr>
        </p:nvSpPr>
        <p:spPr/>
        <p:txBody>
          <a:bodyPr/>
          <a:lstStyle/>
          <a:p>
            <a:r>
              <a:rPr kumimoji="1" lang="ja-JP" altLang="en-US" sz="3600" dirty="0">
                <a:latin typeface="ＭＳ ゴシック" panose="020B0609070205080204" pitchFamily="49" charset="-128"/>
                <a:ea typeface="ＭＳ ゴシック" panose="020B0609070205080204" pitchFamily="49" charset="-128"/>
              </a:rPr>
              <a:t>考察</a:t>
            </a:r>
          </a:p>
        </p:txBody>
      </p:sp>
      <p:sp>
        <p:nvSpPr>
          <p:cNvPr id="3" name="スライド番号プレースホルダー 2">
            <a:extLst>
              <a:ext uri="{FF2B5EF4-FFF2-40B4-BE49-F238E27FC236}">
                <a16:creationId xmlns:a16="http://schemas.microsoft.com/office/drawing/2014/main" id="{4BF258B9-4EE6-F4AE-2620-A275BC93B58C}"/>
              </a:ext>
            </a:extLst>
          </p:cNvPr>
          <p:cNvSpPr>
            <a:spLocks noGrp="1"/>
          </p:cNvSpPr>
          <p:nvPr>
            <p:ph type="sldNum" sz="quarter" idx="11"/>
          </p:nvPr>
        </p:nvSpPr>
        <p:spPr/>
        <p:txBody>
          <a:bodyPr/>
          <a:lstStyle/>
          <a:p>
            <a:fld id="{2211DAF9-AAB5-44DD-A5E4-C4C1DB5B2C1E}" type="slidenum">
              <a:rPr kumimoji="1" lang="ja-JP" altLang="en-US" smtClean="0"/>
              <a:t>27</a:t>
            </a:fld>
            <a:endParaRPr kumimoji="1" lang="ja-JP" altLang="en-US"/>
          </a:p>
        </p:txBody>
      </p:sp>
      <p:grpSp>
        <p:nvGrpSpPr>
          <p:cNvPr id="6" name="グループ化 5">
            <a:extLst>
              <a:ext uri="{FF2B5EF4-FFF2-40B4-BE49-F238E27FC236}">
                <a16:creationId xmlns:a16="http://schemas.microsoft.com/office/drawing/2014/main" id="{70EB6248-DBAD-BD01-B507-9BB73A4954F4}"/>
              </a:ext>
            </a:extLst>
          </p:cNvPr>
          <p:cNvGrpSpPr/>
          <p:nvPr/>
        </p:nvGrpSpPr>
        <p:grpSpPr>
          <a:xfrm>
            <a:off x="350552" y="1899504"/>
            <a:ext cx="8442896" cy="4447371"/>
            <a:chOff x="350552" y="1899504"/>
            <a:chExt cx="8442896" cy="4447371"/>
          </a:xfrm>
        </p:grpSpPr>
        <p:sp>
          <p:nvSpPr>
            <p:cNvPr id="4" name="テキスト ボックス 3">
              <a:extLst>
                <a:ext uri="{FF2B5EF4-FFF2-40B4-BE49-F238E27FC236}">
                  <a16:creationId xmlns:a16="http://schemas.microsoft.com/office/drawing/2014/main" id="{6212C515-9908-8FE2-4043-4CE69F976D40}"/>
                </a:ext>
              </a:extLst>
            </p:cNvPr>
            <p:cNvSpPr txBox="1"/>
            <p:nvPr/>
          </p:nvSpPr>
          <p:spPr>
            <a:xfrm>
              <a:off x="350552" y="1899504"/>
              <a:ext cx="8442896" cy="4447371"/>
            </a:xfrm>
            <a:prstGeom prst="rect">
              <a:avLst/>
            </a:prstGeom>
            <a:noFill/>
          </p:spPr>
          <p:txBody>
            <a:bodyPr wrap="square" rtlCol="0">
              <a:spAutoFit/>
            </a:bodyPr>
            <a:lstStyle/>
            <a:p>
              <a:pPr algn="just">
                <a:lnSpc>
                  <a:spcPts val="3600"/>
                </a:lnSpc>
              </a:pPr>
              <a:r>
                <a:rPr lang="ja-JP" altLang="en-US" sz="2400" dirty="0">
                  <a:latin typeface="Times New Roman" panose="02020603050405020304" pitchFamily="18" charset="0"/>
                  <a:ea typeface="ＭＳ 明朝" panose="02020609040205080304" pitchFamily="17" charset="-128"/>
                  <a:cs typeface="Times New Roman" panose="02020603050405020304" pitchFamily="18" charset="0"/>
                </a:rPr>
                <a:t>後方角においても</a:t>
              </a:r>
              <a:r>
                <a:rPr lang="en-US" altLang="ja-JP" sz="2400" dirty="0">
                  <a:latin typeface="Times New Roman" panose="02020603050405020304" pitchFamily="18" charset="0"/>
                  <a:ea typeface="ＭＳ 明朝" panose="02020609040205080304" pitchFamily="17" charset="-128"/>
                  <a:cs typeface="Times New Roman" panose="02020603050405020304" pitchFamily="18" charset="0"/>
                </a:rPr>
                <a:t>INC-ELF</a:t>
              </a:r>
              <a:r>
                <a:rPr lang="ja-JP" altLang="en-US" sz="2400" dirty="0">
                  <a:latin typeface="Times New Roman" panose="02020603050405020304" pitchFamily="18" charset="0"/>
                  <a:ea typeface="ＭＳ 明朝" panose="02020609040205080304" pitchFamily="17" charset="-128"/>
                  <a:cs typeface="Times New Roman" panose="02020603050405020304" pitchFamily="18" charset="0"/>
                </a:rPr>
                <a:t>は</a:t>
              </a:r>
              <a:r>
                <a:rPr lang="en-US" altLang="ja-JP" sz="2400" dirty="0">
                  <a:latin typeface="Times New Roman" panose="02020603050405020304" pitchFamily="18" charset="0"/>
                  <a:ea typeface="ＭＳ 明朝" panose="02020609040205080304" pitchFamily="17" charset="-128"/>
                  <a:cs typeface="Times New Roman" panose="02020603050405020304" pitchFamily="18" charset="0"/>
                </a:rPr>
                <a:t>INCL</a:t>
              </a:r>
              <a:r>
                <a:rPr lang="ja-JP" altLang="en-US" sz="2400" dirty="0">
                  <a:latin typeface="Times New Roman" panose="02020603050405020304" pitchFamily="18" charset="0"/>
                  <a:ea typeface="ＭＳ 明朝" panose="02020609040205080304" pitchFamily="17" charset="-128"/>
                  <a:cs typeface="Times New Roman" panose="02020603050405020304" pitchFamily="18" charset="0"/>
                </a:rPr>
                <a:t>と</a:t>
              </a:r>
              <a:r>
                <a:rPr lang="en-US" altLang="ja-JP" sz="2400" dirty="0">
                  <a:latin typeface="Times New Roman" panose="02020603050405020304" pitchFamily="18" charset="0"/>
                  <a:ea typeface="ＭＳ 明朝" panose="02020609040205080304" pitchFamily="17" charset="-128"/>
                  <a:cs typeface="Times New Roman" panose="02020603050405020304" pitchFamily="18" charset="0"/>
                </a:rPr>
                <a:t>JQMD</a:t>
              </a:r>
              <a:r>
                <a:rPr lang="ja-JP" altLang="en-US" sz="2400" dirty="0">
                  <a:latin typeface="Times New Roman" panose="02020603050405020304" pitchFamily="18" charset="0"/>
                  <a:ea typeface="ＭＳ 明朝" panose="02020609040205080304" pitchFamily="17" charset="-128"/>
                  <a:cs typeface="Times New Roman" panose="02020603050405020304" pitchFamily="18" charset="0"/>
                </a:rPr>
                <a:t>の計算結果よりも</a:t>
              </a:r>
              <a:r>
                <a:rPr lang="ja-JP" altLang="en-US" sz="2400" b="1" u="sng" dirty="0">
                  <a:latin typeface="Times New Roman" panose="02020603050405020304" pitchFamily="18" charset="0"/>
                  <a:ea typeface="ＭＳ 明朝" panose="02020609040205080304" pitchFamily="17" charset="-128"/>
                  <a:cs typeface="Times New Roman" panose="02020603050405020304" pitchFamily="18" charset="0"/>
                </a:rPr>
                <a:t>実験結果の再現性が向上</a:t>
              </a:r>
              <a:endParaRPr lang="en-US" altLang="ja-JP" sz="2400" b="1" u="sng" dirty="0">
                <a:latin typeface="Times New Roman" panose="02020603050405020304" pitchFamily="18" charset="0"/>
                <a:ea typeface="ＭＳ 明朝" panose="02020609040205080304" pitchFamily="17" charset="-128"/>
                <a:cs typeface="Times New Roman" panose="02020603050405020304" pitchFamily="18" charset="0"/>
              </a:endParaRPr>
            </a:p>
            <a:p>
              <a:pPr algn="just"/>
              <a:endParaRPr lang="en-US" altLang="ja-JP" sz="2400" dirty="0">
                <a:latin typeface="Times New Roman" panose="02020603050405020304" pitchFamily="18" charset="0"/>
                <a:ea typeface="ＭＳ 明朝" panose="02020609040205080304" pitchFamily="17" charset="-128"/>
                <a:cs typeface="Times New Roman" panose="02020603050405020304" pitchFamily="18" charset="0"/>
              </a:endParaRPr>
            </a:p>
            <a:p>
              <a:pPr algn="just"/>
              <a:r>
                <a:rPr lang="ja-JP" altLang="en-US" sz="2400" dirty="0">
                  <a:latin typeface="Times New Roman" panose="02020603050405020304" pitchFamily="18" charset="0"/>
                  <a:ea typeface="ＭＳ 明朝" panose="02020609040205080304" pitchFamily="17" charset="-128"/>
                  <a:cs typeface="Times New Roman" panose="02020603050405020304" pitchFamily="18" charset="0"/>
                </a:rPr>
                <a:t>特に、</a:t>
              </a:r>
              <a:r>
                <a:rPr lang="en-US" altLang="ja-JP" sz="2400" dirty="0">
                  <a:latin typeface="Times New Roman" panose="02020603050405020304" pitchFamily="18" charset="0"/>
                  <a:ea typeface="ＭＳ 明朝" panose="02020609040205080304" pitchFamily="17" charset="-128"/>
                  <a:cs typeface="Times New Roman" panose="02020603050405020304" pitchFamily="18" charset="0"/>
                </a:rPr>
                <a:t>triton</a:t>
              </a:r>
              <a:r>
                <a:rPr lang="ja-JP" altLang="en-US" sz="2400" dirty="0">
                  <a:latin typeface="Times New Roman" panose="02020603050405020304" pitchFamily="18" charset="0"/>
                  <a:ea typeface="ＭＳ 明朝" panose="02020609040205080304" pitchFamily="17" charset="-128"/>
                  <a:cs typeface="Times New Roman" panose="02020603050405020304" pitchFamily="18" charset="0"/>
                </a:rPr>
                <a:t>と</a:t>
              </a:r>
              <a:r>
                <a:rPr lang="en-US" altLang="ja-JP" sz="2400" baseline="30000" dirty="0">
                  <a:latin typeface="Times New Roman" panose="02020603050405020304" pitchFamily="18" charset="0"/>
                  <a:ea typeface="ＭＳ 明朝" panose="02020609040205080304" pitchFamily="17" charset="-128"/>
                  <a:cs typeface="Times New Roman" panose="02020603050405020304" pitchFamily="18" charset="0"/>
                </a:rPr>
                <a:t>3</a:t>
              </a:r>
              <a:r>
                <a:rPr lang="en-US" altLang="ja-JP" sz="2400" dirty="0">
                  <a:latin typeface="Times New Roman" panose="02020603050405020304" pitchFamily="18" charset="0"/>
                  <a:ea typeface="ＭＳ 明朝" panose="02020609040205080304" pitchFamily="17" charset="-128"/>
                  <a:cs typeface="Times New Roman" panose="02020603050405020304" pitchFamily="18" charset="0"/>
                </a:rPr>
                <a:t>He</a:t>
              </a:r>
              <a:r>
                <a:rPr lang="ja-JP" altLang="en-US" sz="2400" dirty="0">
                  <a:latin typeface="Times New Roman" panose="02020603050405020304" pitchFamily="18" charset="0"/>
                  <a:ea typeface="ＭＳ 明朝" panose="02020609040205080304" pitchFamily="17" charset="-128"/>
                  <a:cs typeface="Times New Roman" panose="02020603050405020304" pitchFamily="18" charset="0"/>
                </a:rPr>
                <a:t>の再現性が向上</a:t>
              </a:r>
              <a:endParaRPr lang="en-US" altLang="ja-JP" sz="2400" dirty="0">
                <a:latin typeface="Times New Roman" panose="02020603050405020304" pitchFamily="18" charset="0"/>
                <a:ea typeface="ＭＳ 明朝" panose="02020609040205080304" pitchFamily="17" charset="-128"/>
                <a:cs typeface="Times New Roman" panose="02020603050405020304" pitchFamily="18" charset="0"/>
              </a:endParaRPr>
            </a:p>
            <a:p>
              <a:pPr algn="just"/>
              <a:r>
                <a:rPr lang="ja-JP" altLang="en-US" sz="2400" dirty="0">
                  <a:latin typeface="Times New Roman" panose="02020603050405020304" pitchFamily="18" charset="0"/>
                  <a:ea typeface="ＭＳ 明朝" panose="02020609040205080304" pitchFamily="17" charset="-128"/>
                  <a:cs typeface="Times New Roman" panose="02020603050405020304" pitchFamily="18" charset="0"/>
                </a:rPr>
                <a:t>　　</a:t>
              </a:r>
              <a:endParaRPr lang="en-US" altLang="ja-JP" sz="2400" dirty="0">
                <a:latin typeface="Times New Roman" panose="02020603050405020304" pitchFamily="18" charset="0"/>
                <a:ea typeface="ＭＳ 明朝" panose="02020609040205080304" pitchFamily="17" charset="-128"/>
                <a:cs typeface="Times New Roman" panose="02020603050405020304" pitchFamily="18" charset="0"/>
              </a:endParaRPr>
            </a:p>
            <a:p>
              <a:pPr algn="just"/>
              <a:r>
                <a:rPr lang="en-US" altLang="ja-JP" sz="2400" b="1" u="sng" dirty="0">
                  <a:latin typeface="Times New Roman" panose="02020603050405020304" pitchFamily="18" charset="0"/>
                  <a:ea typeface="ＭＳ 明朝" panose="02020609040205080304" pitchFamily="17" charset="-128"/>
                  <a:cs typeface="Times New Roman" panose="02020603050405020304" pitchFamily="18" charset="0"/>
                </a:rPr>
                <a:t>direct knock out </a:t>
              </a:r>
              <a:r>
                <a:rPr lang="ja-JP" altLang="en-US" sz="2400" b="1" u="sng" dirty="0">
                  <a:latin typeface="Times New Roman" panose="02020603050405020304" pitchFamily="18" charset="0"/>
                  <a:ea typeface="ＭＳ 明朝" panose="02020609040205080304" pitchFamily="17" charset="-128"/>
                  <a:cs typeface="Times New Roman" panose="02020603050405020304" pitchFamily="18" charset="0"/>
                </a:rPr>
                <a:t>反応を導入した効果</a:t>
              </a:r>
              <a:endParaRPr lang="en-US" altLang="ja-JP" sz="2400" b="1" u="sng" dirty="0">
                <a:latin typeface="Times New Roman" panose="02020603050405020304" pitchFamily="18" charset="0"/>
                <a:ea typeface="ＭＳ 明朝" panose="02020609040205080304" pitchFamily="17" charset="-128"/>
                <a:cs typeface="Times New Roman" panose="02020603050405020304" pitchFamily="18" charset="0"/>
              </a:endParaRPr>
            </a:p>
            <a:p>
              <a:pPr algn="just"/>
              <a:endParaRPr lang="en-US" altLang="ja-JP" sz="2400" dirty="0">
                <a:latin typeface="Times New Roman" panose="02020603050405020304" pitchFamily="18" charset="0"/>
                <a:ea typeface="ＭＳ 明朝" panose="02020609040205080304" pitchFamily="17" charset="-128"/>
                <a:cs typeface="Times New Roman" panose="02020603050405020304" pitchFamily="18" charset="0"/>
              </a:endParaRPr>
            </a:p>
            <a:p>
              <a:pPr algn="just"/>
              <a:r>
                <a:rPr lang="ja-JP" altLang="en-US" sz="2400" b="1" dirty="0">
                  <a:solidFill>
                    <a:srgbClr val="FF0000"/>
                  </a:solidFill>
                  <a:latin typeface="Times New Roman" panose="02020603050405020304" pitchFamily="18" charset="0"/>
                  <a:ea typeface="ＭＳ 明朝" panose="02020609040205080304" pitchFamily="17" charset="-128"/>
                  <a:cs typeface="Times New Roman" panose="02020603050405020304" pitchFamily="18" charset="0"/>
                </a:rPr>
                <a:t>課題</a:t>
              </a:r>
              <a:endParaRPr lang="en-US" altLang="ja-JP" sz="2400" b="1" dirty="0">
                <a:solidFill>
                  <a:srgbClr val="FF0000"/>
                </a:solidFill>
                <a:latin typeface="Times New Roman" panose="02020603050405020304" pitchFamily="18" charset="0"/>
                <a:ea typeface="ＭＳ 明朝" panose="02020609040205080304" pitchFamily="17" charset="-128"/>
                <a:cs typeface="Times New Roman" panose="02020603050405020304" pitchFamily="18" charset="0"/>
              </a:endParaRPr>
            </a:p>
            <a:p>
              <a:pPr algn="just"/>
              <a:endParaRPr lang="en-US" altLang="ja-JP" sz="700" dirty="0">
                <a:latin typeface="Times New Roman" panose="02020603050405020304" pitchFamily="18" charset="0"/>
                <a:ea typeface="ＭＳ 明朝" panose="02020609040205080304" pitchFamily="17" charset="-128"/>
                <a:cs typeface="Times New Roman" panose="02020603050405020304" pitchFamily="18" charset="0"/>
              </a:endParaRPr>
            </a:p>
            <a:p>
              <a:pPr indent="268288" algn="just"/>
              <a:r>
                <a:rPr lang="en-US" altLang="ja-JP" sz="2400" dirty="0">
                  <a:latin typeface="Times New Roman" panose="02020603050405020304" pitchFamily="18" charset="0"/>
                  <a:ea typeface="ＭＳ 明朝" panose="02020609040205080304" pitchFamily="17" charset="-128"/>
                  <a:cs typeface="Times New Roman" panose="02020603050405020304" pitchFamily="18" charset="0"/>
                </a:rPr>
                <a:t>INC-ELF</a:t>
              </a:r>
              <a:r>
                <a:rPr lang="ja-JP" altLang="en-US" sz="2400" dirty="0">
                  <a:latin typeface="Times New Roman" panose="02020603050405020304" pitchFamily="18" charset="0"/>
                  <a:ea typeface="ＭＳ 明朝" panose="02020609040205080304" pitchFamily="17" charset="-128"/>
                  <a:cs typeface="Times New Roman" panose="02020603050405020304" pitchFamily="18" charset="0"/>
                </a:rPr>
                <a:t>では、高エネルギーの</a:t>
              </a:r>
              <a:r>
                <a:rPr lang="en-US" altLang="ja-JP" sz="2400" dirty="0">
                  <a:latin typeface="Times New Roman" panose="02020603050405020304" pitchFamily="18" charset="0"/>
                  <a:ea typeface="ＭＳ 明朝" panose="02020609040205080304" pitchFamily="17" charset="-128"/>
                  <a:cs typeface="Times New Roman" panose="02020603050405020304" pitchFamily="18" charset="0"/>
                </a:rPr>
                <a:t>α</a:t>
              </a:r>
              <a:r>
                <a:rPr lang="ja-JP" altLang="en-US" sz="2400" dirty="0">
                  <a:latin typeface="Times New Roman" panose="02020603050405020304" pitchFamily="18" charset="0"/>
                  <a:ea typeface="ＭＳ 明朝" panose="02020609040205080304" pitchFamily="17" charset="-128"/>
                  <a:cs typeface="Times New Roman" panose="02020603050405020304" pitchFamily="18" charset="0"/>
                </a:rPr>
                <a:t>粒子が放出されない</a:t>
              </a:r>
              <a:endParaRPr lang="en-US" altLang="ja-JP" sz="2400" dirty="0">
                <a:latin typeface="Times New Roman" panose="02020603050405020304" pitchFamily="18" charset="0"/>
                <a:ea typeface="ＭＳ 明朝" panose="02020609040205080304" pitchFamily="17" charset="-128"/>
                <a:cs typeface="Times New Roman" panose="02020603050405020304" pitchFamily="18" charset="0"/>
              </a:endParaRPr>
            </a:p>
            <a:p>
              <a:pPr algn="just"/>
              <a:r>
                <a:rPr lang="ja-JP" altLang="en-US" sz="2400" dirty="0">
                  <a:latin typeface="Times New Roman" panose="02020603050405020304" pitchFamily="18" charset="0"/>
                  <a:ea typeface="ＭＳ 明朝" panose="02020609040205080304" pitchFamily="17" charset="-128"/>
                  <a:cs typeface="Times New Roman" panose="02020603050405020304" pitchFamily="18" charset="0"/>
                </a:rPr>
                <a:t>　　        </a:t>
              </a:r>
              <a:endParaRPr lang="en-US" altLang="ja-JP" sz="2400" dirty="0">
                <a:latin typeface="Times New Roman" panose="02020603050405020304" pitchFamily="18" charset="0"/>
                <a:ea typeface="ＭＳ 明朝" panose="02020609040205080304" pitchFamily="17" charset="-128"/>
                <a:cs typeface="Times New Roman" panose="02020603050405020304" pitchFamily="18" charset="0"/>
              </a:endParaRPr>
            </a:p>
            <a:p>
              <a:pPr indent="268288" algn="just"/>
              <a:r>
                <a:rPr lang="ja-JP" altLang="en-US" sz="2400" dirty="0">
                  <a:latin typeface="Times New Roman" panose="02020603050405020304" pitchFamily="18" charset="0"/>
                  <a:ea typeface="ＭＳ 明朝" panose="02020609040205080304" pitchFamily="17" charset="-128"/>
                  <a:cs typeface="Times New Roman" panose="02020603050405020304" pitchFamily="18" charset="0"/>
                </a:rPr>
                <a:t>複合粒子－核子衝突の計算モデルの改良の必要性</a:t>
              </a:r>
              <a:endParaRPr lang="en-US" altLang="ja-JP" sz="2400" dirty="0">
                <a:latin typeface="Times New Roman" panose="02020603050405020304" pitchFamily="18" charset="0"/>
                <a:ea typeface="ＭＳ 明朝" panose="02020609040205080304" pitchFamily="17" charset="-128"/>
                <a:cs typeface="Times New Roman" panose="02020603050405020304" pitchFamily="18" charset="0"/>
              </a:endParaRPr>
            </a:p>
          </p:txBody>
        </p:sp>
        <p:sp>
          <p:nvSpPr>
            <p:cNvPr id="5" name="矢印: 下 4">
              <a:extLst>
                <a:ext uri="{FF2B5EF4-FFF2-40B4-BE49-F238E27FC236}">
                  <a16:creationId xmlns:a16="http://schemas.microsoft.com/office/drawing/2014/main" id="{0A032002-02D5-70E9-B7FE-58497CDEA926}"/>
                </a:ext>
              </a:extLst>
            </p:cNvPr>
            <p:cNvSpPr/>
            <p:nvPr/>
          </p:nvSpPr>
          <p:spPr>
            <a:xfrm>
              <a:off x="1588168" y="5544152"/>
              <a:ext cx="259882" cy="265597"/>
            </a:xfrm>
            <a:prstGeom prst="downArrow">
              <a:avLst/>
            </a:prstGeom>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kumimoji="1" lang="ja-JP" altLang="en-US"/>
            </a:p>
          </p:txBody>
        </p:sp>
      </p:grpSp>
      <p:sp>
        <p:nvSpPr>
          <p:cNvPr id="7" name="矢印: 下 6">
            <a:extLst>
              <a:ext uri="{FF2B5EF4-FFF2-40B4-BE49-F238E27FC236}">
                <a16:creationId xmlns:a16="http://schemas.microsoft.com/office/drawing/2014/main" id="{296AA4A5-868B-8E0E-7DDA-DC7A3764D160}"/>
              </a:ext>
            </a:extLst>
          </p:cNvPr>
          <p:cNvSpPr/>
          <p:nvPr/>
        </p:nvSpPr>
        <p:spPr>
          <a:xfrm rot="10800000">
            <a:off x="1058778" y="3646371"/>
            <a:ext cx="259882" cy="265597"/>
          </a:xfrm>
          <a:prstGeom prst="downArrow">
            <a:avLst/>
          </a:prstGeom>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kumimoji="1" lang="ja-JP" altLang="en-US"/>
          </a:p>
        </p:txBody>
      </p:sp>
    </p:spTree>
    <p:extLst>
      <p:ext uri="{BB962C8B-B14F-4D97-AF65-F5344CB8AC3E}">
        <p14:creationId xmlns:p14="http://schemas.microsoft.com/office/powerpoint/2010/main" val="1746890128"/>
      </p:ext>
    </p:extLst>
  </p:cSld>
  <p:clrMapOvr>
    <a:masterClrMapping/>
  </p:clrMapOvr>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タイトル 1">
            <a:extLst>
              <a:ext uri="{FF2B5EF4-FFF2-40B4-BE49-F238E27FC236}">
                <a16:creationId xmlns:a16="http://schemas.microsoft.com/office/drawing/2014/main" id="{9E0CEB6B-6002-61C3-378A-CEF8A92F7866}"/>
              </a:ext>
            </a:extLst>
          </p:cNvPr>
          <p:cNvSpPr>
            <a:spLocks noGrp="1"/>
          </p:cNvSpPr>
          <p:nvPr>
            <p:ph type="title"/>
          </p:nvPr>
        </p:nvSpPr>
        <p:spPr/>
        <p:txBody>
          <a:bodyPr/>
          <a:lstStyle/>
          <a:p>
            <a:r>
              <a:rPr lang="ja-JP" altLang="en-US" sz="3600" dirty="0">
                <a:latin typeface="ＭＳ ゴシック" panose="020B0609070205080204" pitchFamily="49" charset="-128"/>
                <a:ea typeface="ＭＳ ゴシック" panose="020B0609070205080204" pitchFamily="49" charset="-128"/>
              </a:rPr>
              <a:t>考察</a:t>
            </a:r>
            <a:endParaRPr kumimoji="1" lang="ja-JP" altLang="en-US" sz="3600" dirty="0">
              <a:latin typeface="ＭＳ ゴシック" panose="020B0609070205080204" pitchFamily="49" charset="-128"/>
              <a:ea typeface="ＭＳ ゴシック" panose="020B0609070205080204" pitchFamily="49" charset="-128"/>
            </a:endParaRPr>
          </a:p>
        </p:txBody>
      </p:sp>
      <p:sp>
        <p:nvSpPr>
          <p:cNvPr id="3" name="スライド番号プレースホルダー 2">
            <a:extLst>
              <a:ext uri="{FF2B5EF4-FFF2-40B4-BE49-F238E27FC236}">
                <a16:creationId xmlns:a16="http://schemas.microsoft.com/office/drawing/2014/main" id="{FD5BAA23-A2C0-9E07-1E34-3897E8D6221B}"/>
              </a:ext>
            </a:extLst>
          </p:cNvPr>
          <p:cNvSpPr>
            <a:spLocks noGrp="1"/>
          </p:cNvSpPr>
          <p:nvPr>
            <p:ph type="sldNum" sz="quarter" idx="11"/>
          </p:nvPr>
        </p:nvSpPr>
        <p:spPr/>
        <p:txBody>
          <a:bodyPr/>
          <a:lstStyle/>
          <a:p>
            <a:fld id="{2211DAF9-AAB5-44DD-A5E4-C4C1DB5B2C1E}" type="slidenum">
              <a:rPr kumimoji="1" lang="ja-JP" altLang="en-US" smtClean="0"/>
              <a:t>28</a:t>
            </a:fld>
            <a:endParaRPr kumimoji="1" lang="ja-JP" altLang="en-US"/>
          </a:p>
        </p:txBody>
      </p:sp>
      <p:grpSp>
        <p:nvGrpSpPr>
          <p:cNvPr id="10" name="グループ化 9">
            <a:extLst>
              <a:ext uri="{FF2B5EF4-FFF2-40B4-BE49-F238E27FC236}">
                <a16:creationId xmlns:a16="http://schemas.microsoft.com/office/drawing/2014/main" id="{2DD231F2-E9A6-1110-73F9-37A6A7F6B1CA}"/>
              </a:ext>
            </a:extLst>
          </p:cNvPr>
          <p:cNvGrpSpPr/>
          <p:nvPr/>
        </p:nvGrpSpPr>
        <p:grpSpPr>
          <a:xfrm>
            <a:off x="266683" y="1581453"/>
            <a:ext cx="8559267" cy="4924425"/>
            <a:chOff x="266683" y="1581453"/>
            <a:chExt cx="8559267" cy="4924425"/>
          </a:xfrm>
        </p:grpSpPr>
        <p:grpSp>
          <p:nvGrpSpPr>
            <p:cNvPr id="8" name="グループ化 7">
              <a:extLst>
                <a:ext uri="{FF2B5EF4-FFF2-40B4-BE49-F238E27FC236}">
                  <a16:creationId xmlns:a16="http://schemas.microsoft.com/office/drawing/2014/main" id="{22B9EFC4-DA07-ADF2-2274-B1D0980F53D9}"/>
                </a:ext>
              </a:extLst>
            </p:cNvPr>
            <p:cNvGrpSpPr/>
            <p:nvPr/>
          </p:nvGrpSpPr>
          <p:grpSpPr>
            <a:xfrm>
              <a:off x="266683" y="1581453"/>
              <a:ext cx="8559267" cy="4924425"/>
              <a:chOff x="266683" y="1581453"/>
              <a:chExt cx="8559267" cy="4924425"/>
            </a:xfrm>
          </p:grpSpPr>
          <p:grpSp>
            <p:nvGrpSpPr>
              <p:cNvPr id="6" name="グループ化 5">
                <a:extLst>
                  <a:ext uri="{FF2B5EF4-FFF2-40B4-BE49-F238E27FC236}">
                    <a16:creationId xmlns:a16="http://schemas.microsoft.com/office/drawing/2014/main" id="{CDD092C8-55DE-BD15-15E8-ECF5EB17253E}"/>
                  </a:ext>
                </a:extLst>
              </p:cNvPr>
              <p:cNvGrpSpPr/>
              <p:nvPr/>
            </p:nvGrpSpPr>
            <p:grpSpPr>
              <a:xfrm>
                <a:off x="266683" y="1581453"/>
                <a:ext cx="8559267" cy="4924425"/>
                <a:chOff x="266683" y="1581453"/>
                <a:chExt cx="8559267" cy="4924425"/>
              </a:xfrm>
            </p:grpSpPr>
            <p:sp>
              <p:nvSpPr>
                <p:cNvPr id="4" name="テキスト ボックス 3">
                  <a:extLst>
                    <a:ext uri="{FF2B5EF4-FFF2-40B4-BE49-F238E27FC236}">
                      <a16:creationId xmlns:a16="http://schemas.microsoft.com/office/drawing/2014/main" id="{75CD0192-5A8F-E55D-A391-C025E2DF1CEB}"/>
                    </a:ext>
                  </a:extLst>
                </p:cNvPr>
                <p:cNvSpPr txBox="1"/>
                <p:nvPr/>
              </p:nvSpPr>
              <p:spPr>
                <a:xfrm>
                  <a:off x="266683" y="1581453"/>
                  <a:ext cx="8559267" cy="4924425"/>
                </a:xfrm>
                <a:prstGeom prst="rect">
                  <a:avLst/>
                </a:prstGeom>
                <a:noFill/>
              </p:spPr>
              <p:txBody>
                <a:bodyPr wrap="square" rtlCol="0">
                  <a:spAutoFit/>
                </a:bodyPr>
                <a:lstStyle/>
                <a:p>
                  <a:pPr algn="just"/>
                  <a:r>
                    <a:rPr lang="en-US" altLang="ja-JP" sz="2400" b="1" dirty="0">
                      <a:solidFill>
                        <a:srgbClr val="FF0000"/>
                      </a:solidFill>
                      <a:latin typeface="Times New Roman" panose="02020603050405020304" pitchFamily="18" charset="0"/>
                      <a:ea typeface="ＭＳ 明朝" panose="02020609040205080304" pitchFamily="17" charset="-128"/>
                      <a:cs typeface="Times New Roman" panose="02020603050405020304" pitchFamily="18" charset="0"/>
                    </a:rPr>
                    <a:t>INC-ELF</a:t>
                  </a:r>
                </a:p>
                <a:p>
                  <a:pPr marL="893763" indent="-893763" algn="just"/>
                  <a:r>
                    <a:rPr lang="ja-JP" altLang="en-US" sz="2200" dirty="0">
                      <a:latin typeface="Times New Roman" panose="02020603050405020304" pitchFamily="18" charset="0"/>
                      <a:ea typeface="ＭＳ 明朝" panose="02020609040205080304" pitchFamily="17" charset="-128"/>
                      <a:cs typeface="Times New Roman" panose="02020603050405020304" pitchFamily="18" charset="0"/>
                    </a:rPr>
                    <a:t>・・・</a:t>
                  </a:r>
                  <a:r>
                    <a:rPr lang="ja-JP" altLang="en-US" sz="2200" u="sng" dirty="0">
                      <a:latin typeface="Times New Roman" panose="02020603050405020304" pitchFamily="18" charset="0"/>
                      <a:ea typeface="ＭＳ 明朝" panose="02020609040205080304" pitchFamily="17" charset="-128"/>
                      <a:cs typeface="Times New Roman" panose="02020603050405020304" pitchFamily="18" charset="0"/>
                    </a:rPr>
                    <a:t>入射</a:t>
                  </a:r>
                  <a:r>
                    <a:rPr lang="en-US" altLang="ja-JP" sz="2200" u="sng" dirty="0">
                      <a:latin typeface="Times New Roman" panose="02020603050405020304" pitchFamily="18" charset="0"/>
                      <a:ea typeface="ＭＳ 明朝" panose="02020609040205080304" pitchFamily="17" charset="-128"/>
                      <a:cs typeface="Times New Roman" panose="02020603050405020304" pitchFamily="18" charset="0"/>
                    </a:rPr>
                    <a:t>α</a:t>
                  </a:r>
                  <a:r>
                    <a:rPr lang="ja-JP" altLang="en-US" sz="2200" u="sng" dirty="0">
                      <a:latin typeface="Times New Roman" panose="02020603050405020304" pitchFamily="18" charset="0"/>
                      <a:ea typeface="ＭＳ 明朝" panose="02020609040205080304" pitchFamily="17" charset="-128"/>
                      <a:cs typeface="Times New Roman" panose="02020603050405020304" pitchFamily="18" charset="0"/>
                    </a:rPr>
                    <a:t>粒子が入射時に標的核のポテンシャルによって壊れる</a:t>
                  </a:r>
                  <a:endParaRPr lang="en-US" altLang="ja-JP" sz="2200" u="sng" dirty="0">
                    <a:latin typeface="Times New Roman" panose="02020603050405020304" pitchFamily="18" charset="0"/>
                    <a:ea typeface="ＭＳ 明朝" panose="02020609040205080304" pitchFamily="17" charset="-128"/>
                    <a:cs typeface="Times New Roman" panose="02020603050405020304" pitchFamily="18" charset="0"/>
                  </a:endParaRPr>
                </a:p>
                <a:p>
                  <a:pPr marL="893763" indent="-893763" algn="just"/>
                  <a:r>
                    <a:rPr lang="ja-JP" altLang="en-US" sz="2200" dirty="0">
                      <a:latin typeface="Times New Roman" panose="02020603050405020304" pitchFamily="18" charset="0"/>
                      <a:ea typeface="ＭＳ 明朝" panose="02020609040205080304" pitchFamily="17" charset="-128"/>
                      <a:cs typeface="Times New Roman" panose="02020603050405020304" pitchFamily="18" charset="0"/>
                    </a:rPr>
                    <a:t>　　　　　　　　</a:t>
                  </a:r>
                  <a:endParaRPr lang="en-US" altLang="ja-JP" sz="2200" dirty="0">
                    <a:latin typeface="Times New Roman" panose="02020603050405020304" pitchFamily="18" charset="0"/>
                    <a:ea typeface="ＭＳ 明朝" panose="02020609040205080304" pitchFamily="17" charset="-128"/>
                    <a:cs typeface="Times New Roman" panose="02020603050405020304" pitchFamily="18" charset="0"/>
                  </a:endParaRPr>
                </a:p>
                <a:p>
                  <a:pPr marL="893763" algn="just"/>
                  <a:r>
                    <a:rPr lang="ja-JP" altLang="en-US" sz="2200" dirty="0">
                      <a:latin typeface="Times New Roman" panose="02020603050405020304" pitchFamily="18" charset="0"/>
                      <a:ea typeface="ＭＳ 明朝" panose="02020609040205080304" pitchFamily="17" charset="-128"/>
                      <a:cs typeface="Times New Roman" panose="02020603050405020304" pitchFamily="18" charset="0"/>
                    </a:rPr>
                    <a:t>放出角度</a:t>
                  </a:r>
                  <a:r>
                    <a:rPr lang="en-US" altLang="ja-JP" sz="2200" dirty="0">
                      <a:latin typeface="Times New Roman" panose="02020603050405020304" pitchFamily="18" charset="0"/>
                      <a:ea typeface="ＭＳ 明朝" panose="02020609040205080304" pitchFamily="17" charset="-128"/>
                      <a:cs typeface="Times New Roman" panose="02020603050405020304" pitchFamily="18" charset="0"/>
                    </a:rPr>
                    <a:t>15˚</a:t>
                  </a:r>
                  <a:r>
                    <a:rPr lang="ja-JP" altLang="en-US" sz="2200" dirty="0">
                      <a:latin typeface="Times New Roman" panose="02020603050405020304" pitchFamily="18" charset="0"/>
                      <a:ea typeface="ＭＳ 明朝" panose="02020609040205080304" pitchFamily="17" charset="-128"/>
                      <a:cs typeface="Times New Roman" panose="02020603050405020304" pitchFamily="18" charset="0"/>
                    </a:rPr>
                    <a:t>における</a:t>
                  </a:r>
                  <a:r>
                    <a:rPr lang="en-US" altLang="ja-JP" sz="2200" baseline="30000" dirty="0">
                      <a:latin typeface="Times New Roman" panose="02020603050405020304" pitchFamily="18" charset="0"/>
                      <a:ea typeface="ＭＳ 明朝" panose="02020609040205080304" pitchFamily="17" charset="-128"/>
                      <a:cs typeface="Times New Roman" panose="02020603050405020304" pitchFamily="18" charset="0"/>
                    </a:rPr>
                    <a:t>3</a:t>
                  </a:r>
                  <a:r>
                    <a:rPr lang="en-US" altLang="ja-JP" sz="2200" dirty="0">
                      <a:latin typeface="Times New Roman" panose="02020603050405020304" pitchFamily="18" charset="0"/>
                      <a:ea typeface="ＭＳ 明朝" panose="02020609040205080304" pitchFamily="17" charset="-128"/>
                      <a:cs typeface="Times New Roman" panose="02020603050405020304" pitchFamily="18" charset="0"/>
                    </a:rPr>
                    <a:t>He</a:t>
                  </a:r>
                  <a:r>
                    <a:rPr lang="ja-JP" altLang="en-US" sz="2200" dirty="0">
                      <a:latin typeface="Times New Roman" panose="02020603050405020304" pitchFamily="18" charset="0"/>
                      <a:ea typeface="ＭＳ 明朝" panose="02020609040205080304" pitchFamily="17" charset="-128"/>
                      <a:cs typeface="Times New Roman" panose="02020603050405020304" pitchFamily="18" charset="0"/>
                    </a:rPr>
                    <a:t>と</a:t>
                  </a:r>
                  <a:r>
                    <a:rPr lang="en-US" altLang="ja-JP" sz="2200" dirty="0">
                      <a:latin typeface="Times New Roman" panose="02020603050405020304" pitchFamily="18" charset="0"/>
                      <a:ea typeface="ＭＳ 明朝" panose="02020609040205080304" pitchFamily="17" charset="-128"/>
                      <a:cs typeface="Times New Roman" panose="02020603050405020304" pitchFamily="18" charset="0"/>
                    </a:rPr>
                    <a:t>alpha</a:t>
                  </a:r>
                  <a:r>
                    <a:rPr lang="ja-JP" altLang="en-US" sz="2200" dirty="0">
                      <a:latin typeface="Times New Roman" panose="02020603050405020304" pitchFamily="18" charset="0"/>
                      <a:ea typeface="ＭＳ 明朝" panose="02020609040205080304" pitchFamily="17" charset="-128"/>
                      <a:cs typeface="Times New Roman" panose="02020603050405020304" pitchFamily="18" charset="0"/>
                    </a:rPr>
                    <a:t>の高エネルギーのピークの再現性が向上</a:t>
                  </a:r>
                  <a:endParaRPr lang="en-US" altLang="ja-JP" sz="2200" dirty="0">
                    <a:latin typeface="Times New Roman" panose="02020603050405020304" pitchFamily="18" charset="0"/>
                    <a:ea typeface="ＭＳ 明朝" panose="02020609040205080304" pitchFamily="17" charset="-128"/>
                    <a:cs typeface="Times New Roman" panose="02020603050405020304" pitchFamily="18" charset="0"/>
                  </a:endParaRPr>
                </a:p>
                <a:p>
                  <a:pPr algn="just"/>
                  <a:endParaRPr kumimoji="1" lang="en-US" altLang="ja-JP" sz="2200" dirty="0">
                    <a:latin typeface="Times New Roman" panose="02020603050405020304" pitchFamily="18" charset="0"/>
                    <a:ea typeface="ＭＳ 明朝" panose="02020609040205080304" pitchFamily="17" charset="-128"/>
                    <a:cs typeface="Times New Roman" panose="02020603050405020304" pitchFamily="18" charset="0"/>
                  </a:endParaRPr>
                </a:p>
                <a:p>
                  <a:pPr algn="just"/>
                  <a:r>
                    <a:rPr lang="en-US" altLang="ja-JP" sz="2200" dirty="0">
                      <a:latin typeface="Times New Roman" panose="02020603050405020304" pitchFamily="18" charset="0"/>
                      <a:ea typeface="ＭＳ 明朝" panose="02020609040205080304" pitchFamily="17" charset="-128"/>
                      <a:cs typeface="Times New Roman" panose="02020603050405020304" pitchFamily="18" charset="0"/>
                    </a:rPr>
                    <a:t>INCL</a:t>
                  </a:r>
                  <a:r>
                    <a:rPr lang="ja-JP" altLang="en-US" sz="2200" dirty="0">
                      <a:latin typeface="Times New Roman" panose="02020603050405020304" pitchFamily="18" charset="0"/>
                      <a:ea typeface="ＭＳ 明朝" panose="02020609040205080304" pitchFamily="17" charset="-128"/>
                      <a:cs typeface="Times New Roman" panose="02020603050405020304" pitchFamily="18" charset="0"/>
                    </a:rPr>
                    <a:t>や</a:t>
                  </a:r>
                  <a:r>
                    <a:rPr lang="en-US" altLang="ja-JP" sz="2200" dirty="0">
                      <a:latin typeface="Times New Roman" panose="02020603050405020304" pitchFamily="18" charset="0"/>
                      <a:ea typeface="ＭＳ 明朝" panose="02020609040205080304" pitchFamily="17" charset="-128"/>
                      <a:cs typeface="Times New Roman" panose="02020603050405020304" pitchFamily="18" charset="0"/>
                    </a:rPr>
                    <a:t>JQMD</a:t>
                  </a:r>
                  <a:r>
                    <a:rPr lang="ja-JP" altLang="en-US" sz="2200" dirty="0">
                      <a:latin typeface="Times New Roman" panose="02020603050405020304" pitchFamily="18" charset="0"/>
                      <a:ea typeface="ＭＳ 明朝" panose="02020609040205080304" pitchFamily="17" charset="-128"/>
                      <a:cs typeface="Times New Roman" panose="02020603050405020304" pitchFamily="18" charset="0"/>
                    </a:rPr>
                    <a:t>では、</a:t>
                  </a:r>
                  <a:r>
                    <a:rPr lang="en-US" altLang="ja-JP" sz="2200" baseline="30000" dirty="0">
                      <a:latin typeface="Times New Roman" panose="02020603050405020304" pitchFamily="18" charset="0"/>
                      <a:ea typeface="ＭＳ 明朝" panose="02020609040205080304" pitchFamily="17" charset="-128"/>
                      <a:cs typeface="Times New Roman" panose="02020603050405020304" pitchFamily="18" charset="0"/>
                    </a:rPr>
                    <a:t>3</a:t>
                  </a:r>
                  <a:r>
                    <a:rPr lang="en-US" altLang="ja-JP" sz="2200" dirty="0">
                      <a:latin typeface="Times New Roman" panose="02020603050405020304" pitchFamily="18" charset="0"/>
                      <a:ea typeface="ＭＳ 明朝" panose="02020609040205080304" pitchFamily="17" charset="-128"/>
                      <a:cs typeface="Times New Roman" panose="02020603050405020304" pitchFamily="18" charset="0"/>
                    </a:rPr>
                    <a:t>He</a:t>
                  </a:r>
                  <a:r>
                    <a:rPr lang="ja-JP" altLang="en-US" sz="2200" dirty="0">
                      <a:latin typeface="Times New Roman" panose="02020603050405020304" pitchFamily="18" charset="0"/>
                      <a:ea typeface="ＭＳ 明朝" panose="02020609040205080304" pitchFamily="17" charset="-128"/>
                      <a:cs typeface="Times New Roman" panose="02020603050405020304" pitchFamily="18" charset="0"/>
                    </a:rPr>
                    <a:t>と</a:t>
                  </a:r>
                  <a:r>
                    <a:rPr lang="en-US" altLang="ja-JP" sz="2200" dirty="0">
                      <a:latin typeface="Times New Roman" panose="02020603050405020304" pitchFamily="18" charset="0"/>
                      <a:ea typeface="ＭＳ 明朝" panose="02020609040205080304" pitchFamily="17" charset="-128"/>
                      <a:cs typeface="Times New Roman" panose="02020603050405020304" pitchFamily="18" charset="0"/>
                    </a:rPr>
                    <a:t>alpha</a:t>
                  </a:r>
                  <a:r>
                    <a:rPr lang="ja-JP" altLang="en-US" sz="2200" dirty="0">
                      <a:latin typeface="Times New Roman" panose="02020603050405020304" pitchFamily="18" charset="0"/>
                      <a:ea typeface="ＭＳ 明朝" panose="02020609040205080304" pitchFamily="17" charset="-128"/>
                      <a:cs typeface="Times New Roman" panose="02020603050405020304" pitchFamily="18" charset="0"/>
                    </a:rPr>
                    <a:t>の</a:t>
                  </a:r>
                  <a:r>
                    <a:rPr lang="en-US" altLang="ja-JP" sz="2200" dirty="0">
                      <a:latin typeface="Times New Roman" panose="02020603050405020304" pitchFamily="18" charset="0"/>
                      <a:ea typeface="ＭＳ 明朝" panose="02020609040205080304" pitchFamily="17" charset="-128"/>
                      <a:cs typeface="Times New Roman" panose="02020603050405020304" pitchFamily="18" charset="0"/>
                    </a:rPr>
                    <a:t>DDX</a:t>
                  </a:r>
                  <a:r>
                    <a:rPr lang="ja-JP" altLang="en-US" sz="2200" dirty="0">
                      <a:latin typeface="Times New Roman" panose="02020603050405020304" pitchFamily="18" charset="0"/>
                      <a:ea typeface="ＭＳ 明朝" panose="02020609040205080304" pitchFamily="17" charset="-128"/>
                      <a:cs typeface="Times New Roman" panose="02020603050405020304" pitchFamily="18" charset="0"/>
                    </a:rPr>
                    <a:t>を過小評価</a:t>
                  </a:r>
                  <a:endParaRPr lang="en-US" altLang="ja-JP" sz="2200" dirty="0">
                    <a:latin typeface="Times New Roman" panose="02020603050405020304" pitchFamily="18" charset="0"/>
                    <a:ea typeface="ＭＳ 明朝" panose="02020609040205080304" pitchFamily="17" charset="-128"/>
                    <a:cs typeface="Times New Roman" panose="02020603050405020304" pitchFamily="18" charset="0"/>
                  </a:endParaRPr>
                </a:p>
                <a:p>
                  <a:pPr algn="just"/>
                  <a:r>
                    <a:rPr kumimoji="1" lang="ja-JP" altLang="en-US" sz="2200" b="1" dirty="0">
                      <a:latin typeface="Times New Roman" panose="02020603050405020304" pitchFamily="18" charset="0"/>
                      <a:ea typeface="ＭＳ 明朝" panose="02020609040205080304" pitchFamily="17" charset="-128"/>
                      <a:cs typeface="Times New Roman" panose="02020603050405020304" pitchFamily="18" charset="0"/>
                    </a:rPr>
                    <a:t>　　　　　　　　　　　　</a:t>
                  </a:r>
                  <a:endParaRPr kumimoji="1" lang="en-US" altLang="ja-JP" sz="2200" b="1" dirty="0">
                    <a:latin typeface="Times New Roman" panose="02020603050405020304" pitchFamily="18" charset="0"/>
                    <a:ea typeface="ＭＳ 明朝" panose="02020609040205080304" pitchFamily="17" charset="-128"/>
                    <a:cs typeface="Times New Roman" panose="02020603050405020304" pitchFamily="18" charset="0"/>
                  </a:endParaRPr>
                </a:p>
                <a:p>
                  <a:pPr algn="just">
                    <a:tabLst>
                      <a:tab pos="2514600" algn="l"/>
                    </a:tabLst>
                  </a:pPr>
                  <a:r>
                    <a:rPr lang="en-US" altLang="ja-JP" sz="2200" dirty="0">
                      <a:latin typeface="Times New Roman" panose="02020603050405020304" pitchFamily="18" charset="0"/>
                      <a:ea typeface="ＭＳ 明朝" panose="02020609040205080304" pitchFamily="17" charset="-128"/>
                      <a:cs typeface="Times New Roman" panose="02020603050405020304" pitchFamily="18" charset="0"/>
                    </a:rPr>
                    <a:t>	proton</a:t>
                  </a:r>
                  <a:r>
                    <a:rPr lang="ja-JP" altLang="en-US" sz="2200" dirty="0">
                      <a:latin typeface="Times New Roman" panose="02020603050405020304" pitchFamily="18" charset="0"/>
                      <a:ea typeface="ＭＳ 明朝" panose="02020609040205080304" pitchFamily="17" charset="-128"/>
                      <a:cs typeface="Times New Roman" panose="02020603050405020304" pitchFamily="18" charset="0"/>
                    </a:rPr>
                    <a:t>の</a:t>
                  </a:r>
                  <a:r>
                    <a:rPr lang="en-US" altLang="ja-JP" sz="2200" dirty="0">
                      <a:latin typeface="Times New Roman" panose="02020603050405020304" pitchFamily="18" charset="0"/>
                      <a:ea typeface="ＭＳ 明朝" panose="02020609040205080304" pitchFamily="17" charset="-128"/>
                      <a:cs typeface="Times New Roman" panose="02020603050405020304" pitchFamily="18" charset="0"/>
                    </a:rPr>
                    <a:t>DDX</a:t>
                  </a:r>
                  <a:r>
                    <a:rPr lang="ja-JP" altLang="en-US" sz="2200" dirty="0">
                      <a:latin typeface="Times New Roman" panose="02020603050405020304" pitchFamily="18" charset="0"/>
                      <a:ea typeface="ＭＳ 明朝" panose="02020609040205080304" pitchFamily="17" charset="-128"/>
                      <a:cs typeface="Times New Roman" panose="02020603050405020304" pitchFamily="18" charset="0"/>
                    </a:rPr>
                    <a:t>を過大評価</a:t>
                  </a:r>
                  <a:endParaRPr lang="en-US" altLang="ja-JP" sz="2200" dirty="0">
                    <a:latin typeface="Times New Roman" panose="02020603050405020304" pitchFamily="18" charset="0"/>
                    <a:ea typeface="ＭＳ 明朝" panose="02020609040205080304" pitchFamily="17" charset="-128"/>
                    <a:cs typeface="Times New Roman" panose="02020603050405020304" pitchFamily="18" charset="0"/>
                  </a:endParaRPr>
                </a:p>
                <a:p>
                  <a:pPr algn="just">
                    <a:tabLst>
                      <a:tab pos="3498850" algn="l"/>
                    </a:tabLst>
                  </a:pPr>
                  <a:r>
                    <a:rPr lang="en-US" altLang="ja-JP" sz="2200" dirty="0">
                      <a:latin typeface="Times New Roman" panose="02020603050405020304" pitchFamily="18" charset="0"/>
                      <a:ea typeface="ＭＳ 明朝" panose="02020609040205080304" pitchFamily="17" charset="-128"/>
                      <a:cs typeface="Times New Roman" panose="02020603050405020304" pitchFamily="18" charset="0"/>
                    </a:rPr>
                    <a:t>	</a:t>
                  </a:r>
                </a:p>
                <a:p>
                  <a:pPr indent="2514600" algn="just"/>
                  <a:r>
                    <a:rPr lang="ja-JP" altLang="en-US" sz="2200" b="1" dirty="0">
                      <a:latin typeface="Times New Roman" panose="02020603050405020304" pitchFamily="18" charset="0"/>
                      <a:ea typeface="ＭＳ 明朝" panose="02020609040205080304" pitchFamily="17" charset="-128"/>
                      <a:cs typeface="Times New Roman" panose="02020603050405020304" pitchFamily="18" charset="0"/>
                    </a:rPr>
                    <a:t>入射</a:t>
                  </a:r>
                  <a:r>
                    <a:rPr lang="en-US" altLang="ja-JP" sz="2200" b="1" dirty="0">
                      <a:latin typeface="Times New Roman" panose="02020603050405020304" pitchFamily="18" charset="0"/>
                      <a:ea typeface="ＭＳ 明朝" panose="02020609040205080304" pitchFamily="17" charset="-128"/>
                      <a:cs typeface="Times New Roman" panose="02020603050405020304" pitchFamily="18" charset="0"/>
                    </a:rPr>
                    <a:t>α</a:t>
                  </a:r>
                  <a:r>
                    <a:rPr lang="ja-JP" altLang="en-US" sz="2200" b="1" dirty="0">
                      <a:latin typeface="Times New Roman" panose="02020603050405020304" pitchFamily="18" charset="0"/>
                      <a:ea typeface="ＭＳ 明朝" panose="02020609040205080304" pitchFamily="17" charset="-128"/>
                      <a:cs typeface="Times New Roman" panose="02020603050405020304" pitchFamily="18" charset="0"/>
                    </a:rPr>
                    <a:t>粒子が壊れすぎている</a:t>
                  </a:r>
                  <a:endParaRPr lang="en-US" altLang="ja-JP" sz="2200" b="1" dirty="0">
                    <a:latin typeface="Times New Roman" panose="02020603050405020304" pitchFamily="18" charset="0"/>
                    <a:ea typeface="ＭＳ 明朝" panose="02020609040205080304" pitchFamily="17" charset="-128"/>
                    <a:cs typeface="Times New Roman" panose="02020603050405020304" pitchFamily="18" charset="0"/>
                  </a:endParaRPr>
                </a:p>
                <a:p>
                  <a:pPr indent="2514600" algn="just"/>
                  <a:endParaRPr lang="en-US" altLang="ja-JP" sz="2200" dirty="0">
                    <a:latin typeface="Times New Roman" panose="02020603050405020304" pitchFamily="18" charset="0"/>
                    <a:ea typeface="ＭＳ 明朝" panose="02020609040205080304" pitchFamily="17" charset="-128"/>
                    <a:cs typeface="Times New Roman" panose="02020603050405020304" pitchFamily="18" charset="0"/>
                  </a:endParaRPr>
                </a:p>
                <a:p>
                  <a:pPr algn="just"/>
                  <a:r>
                    <a:rPr lang="en-US" altLang="ja-JP" sz="2400" b="1" u="sng" dirty="0">
                      <a:latin typeface="Times New Roman" panose="02020603050405020304" pitchFamily="18" charset="0"/>
                      <a:ea typeface="ＭＳ 明朝" panose="02020609040205080304" pitchFamily="17" charset="-128"/>
                      <a:cs typeface="Times New Roman" panose="02020603050405020304" pitchFamily="18" charset="0"/>
                    </a:rPr>
                    <a:t>α</a:t>
                  </a:r>
                  <a:r>
                    <a:rPr lang="ja-JP" altLang="en-US" sz="2400" b="1" u="sng" dirty="0">
                      <a:latin typeface="Times New Roman" panose="02020603050405020304" pitchFamily="18" charset="0"/>
                      <a:ea typeface="ＭＳ 明朝" panose="02020609040205080304" pitchFamily="17" charset="-128"/>
                      <a:cs typeface="Times New Roman" panose="02020603050405020304" pitchFamily="18" charset="0"/>
                    </a:rPr>
                    <a:t>粒子 </a:t>
                  </a:r>
                  <a:r>
                    <a:rPr lang="en-US" altLang="ja-JP" sz="2400" b="1" u="sng" dirty="0">
                      <a:latin typeface="Times New Roman" panose="02020603050405020304" pitchFamily="18" charset="0"/>
                      <a:ea typeface="ＭＳ 明朝" panose="02020609040205080304" pitchFamily="17" charset="-128"/>
                      <a:cs typeface="Times New Roman" panose="02020603050405020304" pitchFamily="18" charset="0"/>
                    </a:rPr>
                    <a:t>(</a:t>
                  </a:r>
                  <a:r>
                    <a:rPr lang="ja-JP" altLang="en-US" sz="2400" b="1" u="sng" dirty="0">
                      <a:latin typeface="Times New Roman" panose="02020603050405020304" pitchFamily="18" charset="0"/>
                      <a:ea typeface="ＭＳ 明朝" panose="02020609040205080304" pitchFamily="17" charset="-128"/>
                      <a:cs typeface="Times New Roman" panose="02020603050405020304" pitchFamily="18" charset="0"/>
                    </a:rPr>
                    <a:t>および複合粒子</a:t>
                  </a:r>
                  <a:r>
                    <a:rPr lang="en-US" altLang="ja-JP" sz="2400" b="1" u="sng" dirty="0">
                      <a:latin typeface="Times New Roman" panose="02020603050405020304" pitchFamily="18" charset="0"/>
                      <a:ea typeface="ＭＳ 明朝" panose="02020609040205080304" pitchFamily="17" charset="-128"/>
                      <a:cs typeface="Times New Roman" panose="02020603050405020304" pitchFamily="18" charset="0"/>
                    </a:rPr>
                    <a:t>) </a:t>
                  </a:r>
                  <a:r>
                    <a:rPr lang="ja-JP" altLang="en-US" sz="2400" b="1" u="sng" dirty="0">
                      <a:latin typeface="Times New Roman" panose="02020603050405020304" pitchFamily="18" charset="0"/>
                      <a:ea typeface="ＭＳ 明朝" panose="02020609040205080304" pitchFamily="17" charset="-128"/>
                      <a:cs typeface="Times New Roman" panose="02020603050405020304" pitchFamily="18" charset="0"/>
                    </a:rPr>
                    <a:t>は従来の計算モデルで</a:t>
                  </a:r>
                  <a:endParaRPr lang="en-US" altLang="ja-JP" sz="2400" b="1" u="sng" dirty="0">
                    <a:latin typeface="Times New Roman" panose="02020603050405020304" pitchFamily="18" charset="0"/>
                    <a:ea typeface="ＭＳ 明朝" panose="02020609040205080304" pitchFamily="17" charset="-128"/>
                    <a:cs typeface="Times New Roman" panose="02020603050405020304" pitchFamily="18" charset="0"/>
                  </a:endParaRPr>
                </a:p>
                <a:p>
                  <a:pPr indent="3590925" algn="just"/>
                  <a:r>
                    <a:rPr lang="ja-JP" altLang="en-US" sz="2400" b="1" u="sng" dirty="0">
                      <a:latin typeface="Times New Roman" panose="02020603050405020304" pitchFamily="18" charset="0"/>
                      <a:ea typeface="ＭＳ 明朝" panose="02020609040205080304" pitchFamily="17" charset="-128"/>
                      <a:cs typeface="Times New Roman" panose="02020603050405020304" pitchFamily="18" charset="0"/>
                    </a:rPr>
                    <a:t>考えられているよりも壊れにくい</a:t>
                  </a:r>
                  <a:endParaRPr lang="en-US" altLang="ja-JP" sz="2400" b="1" u="sng" dirty="0">
                    <a:latin typeface="Times New Roman" panose="02020603050405020304" pitchFamily="18" charset="0"/>
                    <a:ea typeface="ＭＳ 明朝" panose="02020609040205080304" pitchFamily="17" charset="-128"/>
                    <a:cs typeface="Times New Roman" panose="02020603050405020304" pitchFamily="18" charset="0"/>
                  </a:endParaRPr>
                </a:p>
              </p:txBody>
            </p:sp>
            <p:sp>
              <p:nvSpPr>
                <p:cNvPr id="5" name="矢印: 下 4">
                  <a:extLst>
                    <a:ext uri="{FF2B5EF4-FFF2-40B4-BE49-F238E27FC236}">
                      <a16:creationId xmlns:a16="http://schemas.microsoft.com/office/drawing/2014/main" id="{8AB295AE-EF5F-2854-DA87-C6598991DDD2}"/>
                    </a:ext>
                  </a:extLst>
                </p:cNvPr>
                <p:cNvSpPr/>
                <p:nvPr/>
              </p:nvSpPr>
              <p:spPr>
                <a:xfrm>
                  <a:off x="2358189" y="2376790"/>
                  <a:ext cx="259882" cy="265597"/>
                </a:xfrm>
                <a:prstGeom prst="downArrow">
                  <a:avLst/>
                </a:prstGeom>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kumimoji="1" lang="ja-JP" altLang="en-US"/>
                </a:p>
              </p:txBody>
            </p:sp>
          </p:grpSp>
          <p:sp>
            <p:nvSpPr>
              <p:cNvPr id="7" name="矢印: 下 6">
                <a:extLst>
                  <a:ext uri="{FF2B5EF4-FFF2-40B4-BE49-F238E27FC236}">
                    <a16:creationId xmlns:a16="http://schemas.microsoft.com/office/drawing/2014/main" id="{BE72D0AE-D597-37C1-28F2-68CC49898CB6}"/>
                  </a:ext>
                </a:extLst>
              </p:cNvPr>
              <p:cNvSpPr/>
              <p:nvPr/>
            </p:nvSpPr>
            <p:spPr>
              <a:xfrm>
                <a:off x="3768291" y="4714124"/>
                <a:ext cx="259882" cy="265597"/>
              </a:xfrm>
              <a:prstGeom prst="downArrow">
                <a:avLst/>
              </a:prstGeom>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kumimoji="1" lang="ja-JP" altLang="en-US"/>
              </a:p>
            </p:txBody>
          </p:sp>
        </p:grpSp>
        <p:sp>
          <p:nvSpPr>
            <p:cNvPr id="9" name="十字形 8">
              <a:extLst>
                <a:ext uri="{FF2B5EF4-FFF2-40B4-BE49-F238E27FC236}">
                  <a16:creationId xmlns:a16="http://schemas.microsoft.com/office/drawing/2014/main" id="{9AC5D142-16D1-00DF-4F2E-503506772C76}"/>
                </a:ext>
              </a:extLst>
            </p:cNvPr>
            <p:cNvSpPr/>
            <p:nvPr/>
          </p:nvSpPr>
          <p:spPr>
            <a:xfrm>
              <a:off x="3768291" y="4071487"/>
              <a:ext cx="259882" cy="259882"/>
            </a:xfrm>
            <a:prstGeom prst="plus">
              <a:avLst/>
            </a:prstGeom>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kumimoji="1" lang="ja-JP" altLang="en-US"/>
            </a:p>
          </p:txBody>
        </p:sp>
      </p:grpSp>
    </p:spTree>
    <p:extLst>
      <p:ext uri="{BB962C8B-B14F-4D97-AF65-F5344CB8AC3E}">
        <p14:creationId xmlns:p14="http://schemas.microsoft.com/office/powerpoint/2010/main" val="2530766547"/>
      </p:ext>
    </p:extLst>
  </p:cSld>
  <p:clrMapOvr>
    <a:masterClrMapping/>
  </p:clrMapOvr>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テキスト ボックス 2">
            <a:extLst>
              <a:ext uri="{FF2B5EF4-FFF2-40B4-BE49-F238E27FC236}">
                <a16:creationId xmlns:a16="http://schemas.microsoft.com/office/drawing/2014/main" id="{26518104-C267-D033-3AD6-B0EC4D960E0F}"/>
              </a:ext>
            </a:extLst>
          </p:cNvPr>
          <p:cNvSpPr txBox="1"/>
          <p:nvPr/>
        </p:nvSpPr>
        <p:spPr>
          <a:xfrm>
            <a:off x="460800" y="914400"/>
            <a:ext cx="7089168" cy="646331"/>
          </a:xfrm>
          <a:prstGeom prst="rect">
            <a:avLst/>
          </a:prstGeom>
          <a:noFill/>
        </p:spPr>
        <p:txBody>
          <a:bodyPr wrap="square" rtlCol="0">
            <a:spAutoFit/>
          </a:bodyPr>
          <a:lstStyle/>
          <a:p>
            <a:r>
              <a:rPr kumimoji="1" lang="ja-JP" altLang="en-US" sz="3600" dirty="0">
                <a:latin typeface="ＭＳ ゴシック" panose="020B0609070205080204" pitchFamily="49" charset="-128"/>
                <a:ea typeface="ＭＳ ゴシック" panose="020B0609070205080204" pitchFamily="49" charset="-128"/>
              </a:rPr>
              <a:t>背景</a:t>
            </a:r>
          </a:p>
        </p:txBody>
      </p:sp>
      <p:sp>
        <p:nvSpPr>
          <p:cNvPr id="9" name="テキスト ボックス 8">
            <a:extLst>
              <a:ext uri="{FF2B5EF4-FFF2-40B4-BE49-F238E27FC236}">
                <a16:creationId xmlns:a16="http://schemas.microsoft.com/office/drawing/2014/main" id="{ED3B9D6C-F2D6-116A-C9E5-C692313D13B1}"/>
              </a:ext>
            </a:extLst>
          </p:cNvPr>
          <p:cNvSpPr txBox="1"/>
          <p:nvPr/>
        </p:nvSpPr>
        <p:spPr>
          <a:xfrm>
            <a:off x="281944" y="1491211"/>
            <a:ext cx="9180555" cy="1077218"/>
          </a:xfrm>
          <a:prstGeom prst="rect">
            <a:avLst/>
          </a:prstGeom>
          <a:noFill/>
        </p:spPr>
        <p:txBody>
          <a:bodyPr wrap="square" rtlCol="0">
            <a:spAutoFit/>
          </a:bodyPr>
          <a:lstStyle/>
          <a:p>
            <a:r>
              <a:rPr kumimoji="1" lang="en-US" altLang="ja-JP" sz="2000" dirty="0">
                <a:latin typeface="Times New Roman" panose="02020603050405020304" pitchFamily="18" charset="0"/>
                <a:ea typeface="ＭＳ ゴシック" panose="020B0609070205080204" pitchFamily="49" charset="-128"/>
                <a:cs typeface="Times New Roman" panose="02020603050405020304" pitchFamily="18" charset="0"/>
              </a:rPr>
              <a:t>INC</a:t>
            </a:r>
            <a:r>
              <a:rPr kumimoji="1" lang="ja-JP" altLang="en-US" sz="2000" dirty="0">
                <a:latin typeface="Times New Roman" panose="02020603050405020304" pitchFamily="18" charset="0"/>
                <a:ea typeface="ＭＳ ゴシック" panose="020B0609070205080204" pitchFamily="49" charset="-128"/>
                <a:cs typeface="Times New Roman" panose="02020603050405020304" pitchFamily="18" charset="0"/>
              </a:rPr>
              <a:t>模型・・・原理的には、複合粒子を伴う反応は記述不可</a:t>
            </a:r>
            <a:endParaRPr kumimoji="1" lang="en-US" altLang="ja-JP" sz="2000" dirty="0">
              <a:latin typeface="Times New Roman" panose="02020603050405020304" pitchFamily="18" charset="0"/>
              <a:ea typeface="ＭＳ ゴシック" panose="020B0609070205080204" pitchFamily="49" charset="-128"/>
              <a:cs typeface="Times New Roman" panose="02020603050405020304" pitchFamily="18" charset="0"/>
            </a:endParaRPr>
          </a:p>
          <a:p>
            <a:r>
              <a:rPr kumimoji="1" lang="ja-JP" altLang="en-US" sz="2000" dirty="0">
                <a:latin typeface="Times New Roman" panose="02020603050405020304" pitchFamily="18" charset="0"/>
                <a:ea typeface="ＭＳ ゴシック" panose="020B0609070205080204" pitchFamily="49" charset="-128"/>
                <a:cs typeface="Times New Roman" panose="02020603050405020304" pitchFamily="18" charset="0"/>
              </a:rPr>
              <a:t>　　↓</a:t>
            </a:r>
            <a:endParaRPr kumimoji="1" lang="en-US" altLang="ja-JP" sz="2000" dirty="0">
              <a:latin typeface="Times New Roman" panose="02020603050405020304" pitchFamily="18" charset="0"/>
              <a:ea typeface="ＭＳ ゴシック" panose="020B0609070205080204" pitchFamily="49" charset="-128"/>
              <a:cs typeface="Times New Roman" panose="02020603050405020304" pitchFamily="18" charset="0"/>
            </a:endParaRPr>
          </a:p>
          <a:p>
            <a:r>
              <a:rPr kumimoji="1" lang="en-US" altLang="ja-JP" sz="2400" dirty="0">
                <a:solidFill>
                  <a:srgbClr val="00B050"/>
                </a:solidFill>
                <a:latin typeface="Times New Roman" panose="02020603050405020304" pitchFamily="18" charset="0"/>
                <a:ea typeface="ＭＳ ゴシック" panose="020B0609070205080204" pitchFamily="49" charset="-128"/>
                <a:cs typeface="Times New Roman" panose="02020603050405020304" pitchFamily="18" charset="0"/>
              </a:rPr>
              <a:t>INC-ELF</a:t>
            </a:r>
            <a:r>
              <a:rPr kumimoji="1" lang="ja-JP" altLang="en-US" sz="2400" dirty="0">
                <a:solidFill>
                  <a:srgbClr val="00B050"/>
                </a:solidFill>
                <a:latin typeface="Times New Roman" panose="02020603050405020304" pitchFamily="18" charset="0"/>
                <a:ea typeface="ＭＳ ゴシック" panose="020B0609070205080204" pitchFamily="49" charset="-128"/>
                <a:cs typeface="Times New Roman" panose="02020603050405020304" pitchFamily="18" charset="0"/>
              </a:rPr>
              <a:t>（</a:t>
            </a:r>
            <a:r>
              <a:rPr kumimoji="1" lang="en-US" altLang="ja-JP" sz="2400" dirty="0" err="1">
                <a:solidFill>
                  <a:srgbClr val="00B050"/>
                </a:solidFill>
                <a:latin typeface="Times New Roman" panose="02020603050405020304" pitchFamily="18" charset="0"/>
                <a:ea typeface="ＭＳ ゴシック" panose="020B0609070205080204" pitchFamily="49" charset="-128"/>
                <a:cs typeface="Times New Roman" panose="02020603050405020304" pitchFamily="18" charset="0"/>
              </a:rPr>
              <a:t>IntraNuclear</a:t>
            </a:r>
            <a:r>
              <a:rPr kumimoji="1" lang="en-US" altLang="ja-JP" sz="2400" dirty="0">
                <a:solidFill>
                  <a:srgbClr val="00B050"/>
                </a:solidFill>
                <a:latin typeface="Times New Roman" panose="02020603050405020304" pitchFamily="18" charset="0"/>
                <a:ea typeface="ＭＳ ゴシック" panose="020B0609070205080204" pitchFamily="49" charset="-128"/>
                <a:cs typeface="Times New Roman" panose="02020603050405020304" pitchFamily="18" charset="0"/>
              </a:rPr>
              <a:t> Cascade with Emission of Light Fragment</a:t>
            </a:r>
            <a:r>
              <a:rPr kumimoji="1" lang="ja-JP" altLang="en-US" sz="2400" dirty="0">
                <a:solidFill>
                  <a:srgbClr val="00B050"/>
                </a:solidFill>
                <a:latin typeface="Times New Roman" panose="02020603050405020304" pitchFamily="18" charset="0"/>
                <a:ea typeface="ＭＳ ゴシック" panose="020B0609070205080204" pitchFamily="49" charset="-128"/>
                <a:cs typeface="Times New Roman" panose="02020603050405020304" pitchFamily="18" charset="0"/>
              </a:rPr>
              <a:t>）</a:t>
            </a:r>
            <a:endParaRPr kumimoji="1" lang="en-US" altLang="ja-JP" sz="2400" dirty="0">
              <a:solidFill>
                <a:srgbClr val="00B050"/>
              </a:solidFill>
              <a:latin typeface="Times New Roman" panose="02020603050405020304" pitchFamily="18" charset="0"/>
              <a:ea typeface="ＭＳ ゴシック" panose="020B0609070205080204" pitchFamily="49" charset="-128"/>
              <a:cs typeface="Times New Roman" panose="02020603050405020304" pitchFamily="18" charset="0"/>
            </a:endParaRPr>
          </a:p>
        </p:txBody>
      </p:sp>
      <p:sp>
        <p:nvSpPr>
          <p:cNvPr id="13" name="テキスト ボックス 12">
            <a:extLst>
              <a:ext uri="{FF2B5EF4-FFF2-40B4-BE49-F238E27FC236}">
                <a16:creationId xmlns:a16="http://schemas.microsoft.com/office/drawing/2014/main" id="{D77906E1-CC69-BCEF-3A69-D179E595F660}"/>
              </a:ext>
            </a:extLst>
          </p:cNvPr>
          <p:cNvSpPr txBox="1"/>
          <p:nvPr/>
        </p:nvSpPr>
        <p:spPr>
          <a:xfrm>
            <a:off x="456603" y="2600632"/>
            <a:ext cx="3724979" cy="1323439"/>
          </a:xfrm>
          <a:prstGeom prst="rect">
            <a:avLst/>
          </a:prstGeom>
          <a:noFill/>
        </p:spPr>
        <p:txBody>
          <a:bodyPr wrap="square" rtlCol="0">
            <a:spAutoFit/>
          </a:bodyPr>
          <a:lstStyle/>
          <a:p>
            <a:pPr marL="266700" indent="-266700"/>
            <a:r>
              <a:rPr kumimoji="1" lang="ja-JP" altLang="en-US" sz="2000" dirty="0">
                <a:latin typeface="Times New Roman" panose="02020603050405020304" pitchFamily="18" charset="0"/>
                <a:ea typeface="ＭＳ ゴシック" panose="020B0609070205080204" pitchFamily="49" charset="-128"/>
                <a:cs typeface="Times New Roman" panose="02020603050405020304" pitchFamily="18" charset="0"/>
              </a:rPr>
              <a:t>・量子効果等の導入により　複合粒子放出反応、</a:t>
            </a:r>
            <a:r>
              <a:rPr kumimoji="1" lang="en-US" altLang="ja-JP" sz="2000" dirty="0">
                <a:latin typeface="Times New Roman" panose="02020603050405020304" pitchFamily="18" charset="0"/>
                <a:ea typeface="ＭＳ ゴシック" panose="020B0609070205080204" pitchFamily="49" charset="-128"/>
                <a:cs typeface="Times New Roman" panose="02020603050405020304" pitchFamily="18" charset="0"/>
              </a:rPr>
              <a:t>100</a:t>
            </a:r>
            <a:r>
              <a:rPr kumimoji="1" lang="ja-JP" altLang="en-US" sz="2000" dirty="0">
                <a:latin typeface="Times New Roman" panose="02020603050405020304" pitchFamily="18" charset="0"/>
                <a:ea typeface="ＭＳ ゴシック" panose="020B0609070205080204" pitchFamily="49" charset="-128"/>
                <a:cs typeface="Times New Roman" panose="02020603050405020304" pitchFamily="18" charset="0"/>
              </a:rPr>
              <a:t> </a:t>
            </a:r>
            <a:r>
              <a:rPr kumimoji="1" lang="en-US" altLang="ja-JP" sz="2000" dirty="0">
                <a:latin typeface="Times New Roman" panose="02020603050405020304" pitchFamily="18" charset="0"/>
                <a:ea typeface="ＭＳ ゴシック" panose="020B0609070205080204" pitchFamily="49" charset="-128"/>
                <a:cs typeface="Times New Roman" panose="02020603050405020304" pitchFamily="18" charset="0"/>
              </a:rPr>
              <a:t>MeV</a:t>
            </a:r>
            <a:r>
              <a:rPr kumimoji="1" lang="ja-JP" altLang="en-US" sz="2000" dirty="0">
                <a:latin typeface="Times New Roman" panose="02020603050405020304" pitchFamily="18" charset="0"/>
                <a:ea typeface="ＭＳ ゴシック" panose="020B0609070205080204" pitchFamily="49" charset="-128"/>
                <a:cs typeface="Times New Roman" panose="02020603050405020304" pitchFamily="18" charset="0"/>
              </a:rPr>
              <a:t>以下の低エネルギー陽子入射反応の計算を可能に</a:t>
            </a:r>
            <a:endParaRPr kumimoji="1" lang="en-US" altLang="ja-JP" sz="2000" dirty="0">
              <a:latin typeface="Times New Roman" panose="02020603050405020304" pitchFamily="18" charset="0"/>
              <a:ea typeface="ＭＳ ゴシック" panose="020B0609070205080204" pitchFamily="49" charset="-128"/>
              <a:cs typeface="Times New Roman" panose="02020603050405020304" pitchFamily="18" charset="0"/>
            </a:endParaRPr>
          </a:p>
        </p:txBody>
      </p:sp>
      <p:grpSp>
        <p:nvGrpSpPr>
          <p:cNvPr id="15" name="グループ化 14">
            <a:extLst>
              <a:ext uri="{FF2B5EF4-FFF2-40B4-BE49-F238E27FC236}">
                <a16:creationId xmlns:a16="http://schemas.microsoft.com/office/drawing/2014/main" id="{68A6819F-4F62-CA0B-908C-F0960C486C63}"/>
              </a:ext>
            </a:extLst>
          </p:cNvPr>
          <p:cNvGrpSpPr/>
          <p:nvPr/>
        </p:nvGrpSpPr>
        <p:grpSpPr>
          <a:xfrm>
            <a:off x="4356244" y="2745599"/>
            <a:ext cx="4695289" cy="4079312"/>
            <a:chOff x="4448710" y="2229492"/>
            <a:chExt cx="4695289" cy="4079312"/>
          </a:xfrm>
        </p:grpSpPr>
        <p:pic>
          <p:nvPicPr>
            <p:cNvPr id="12" name="図 11">
              <a:extLst>
                <a:ext uri="{FF2B5EF4-FFF2-40B4-BE49-F238E27FC236}">
                  <a16:creationId xmlns:a16="http://schemas.microsoft.com/office/drawing/2014/main" id="{A802ECDE-BA88-F2B6-C470-384B7D758AD1}"/>
                </a:ext>
              </a:extLst>
            </p:cNvPr>
            <p:cNvPicPr>
              <a:picLocks noChangeAspect="1"/>
            </p:cNvPicPr>
            <p:nvPr/>
          </p:nvPicPr>
          <p:blipFill rotWithShape="1">
            <a:blip r:embed="rId2">
              <a:extLst>
                <a:ext uri="{28A0092B-C50C-407E-A947-70E740481C1C}">
                  <a14:useLocalDpi xmlns:a14="http://schemas.microsoft.com/office/drawing/2010/main" val="0"/>
                </a:ext>
              </a:extLst>
            </a:blip>
            <a:srcRect l="10020" t="12199" r="11055" b="11363"/>
            <a:stretch/>
          </p:blipFill>
          <p:spPr>
            <a:xfrm>
              <a:off x="4559536" y="2229492"/>
              <a:ext cx="4584463" cy="4079312"/>
            </a:xfrm>
            <a:prstGeom prst="rect">
              <a:avLst/>
            </a:prstGeom>
          </p:spPr>
        </p:pic>
        <p:sp>
          <p:nvSpPr>
            <p:cNvPr id="14" name="正方形/長方形 13">
              <a:extLst>
                <a:ext uri="{FF2B5EF4-FFF2-40B4-BE49-F238E27FC236}">
                  <a16:creationId xmlns:a16="http://schemas.microsoft.com/office/drawing/2014/main" id="{7FAE566A-E9D1-9164-ED3A-AEEF669578C1}"/>
                </a:ext>
              </a:extLst>
            </p:cNvPr>
            <p:cNvSpPr/>
            <p:nvPr/>
          </p:nvSpPr>
          <p:spPr>
            <a:xfrm>
              <a:off x="4448710" y="2229492"/>
              <a:ext cx="4695289" cy="4079312"/>
            </a:xfrm>
            <a:prstGeom prst="rect">
              <a:avLst/>
            </a:prstGeom>
            <a:noFill/>
            <a:ln>
              <a:solidFill>
                <a:schemeClr val="tx1"/>
              </a:solidFill>
            </a:ln>
          </p:spPr>
          <p:style>
            <a:lnRef idx="2">
              <a:schemeClr val="accent6"/>
            </a:lnRef>
            <a:fillRef idx="1">
              <a:schemeClr val="lt1"/>
            </a:fillRef>
            <a:effectRef idx="0">
              <a:schemeClr val="accent6"/>
            </a:effectRef>
            <a:fontRef idx="minor">
              <a:schemeClr val="dk1"/>
            </a:fontRef>
          </p:style>
          <p:txBody>
            <a:bodyPr rtlCol="0" anchor="ctr"/>
            <a:lstStyle/>
            <a:p>
              <a:pPr algn="ctr"/>
              <a:endParaRPr kumimoji="1" lang="ja-JP" altLang="en-US"/>
            </a:p>
          </p:txBody>
        </p:sp>
      </p:grpSp>
      <p:grpSp>
        <p:nvGrpSpPr>
          <p:cNvPr id="17" name="グループ化 16">
            <a:extLst>
              <a:ext uri="{FF2B5EF4-FFF2-40B4-BE49-F238E27FC236}">
                <a16:creationId xmlns:a16="http://schemas.microsoft.com/office/drawing/2014/main" id="{6A56F1CE-2CBE-C95E-F631-FF8D7C91847B}"/>
              </a:ext>
            </a:extLst>
          </p:cNvPr>
          <p:cNvGrpSpPr/>
          <p:nvPr/>
        </p:nvGrpSpPr>
        <p:grpSpPr>
          <a:xfrm>
            <a:off x="271670" y="4070965"/>
            <a:ext cx="4172500" cy="2732926"/>
            <a:chOff x="271670" y="3544584"/>
            <a:chExt cx="4172500" cy="2732926"/>
          </a:xfrm>
        </p:grpSpPr>
        <p:grpSp>
          <p:nvGrpSpPr>
            <p:cNvPr id="7" name="グループ化 6">
              <a:extLst>
                <a:ext uri="{FF2B5EF4-FFF2-40B4-BE49-F238E27FC236}">
                  <a16:creationId xmlns:a16="http://schemas.microsoft.com/office/drawing/2014/main" id="{36773D0C-57CB-DEB9-DA53-8B351FA1463A}"/>
                </a:ext>
              </a:extLst>
            </p:cNvPr>
            <p:cNvGrpSpPr/>
            <p:nvPr/>
          </p:nvGrpSpPr>
          <p:grpSpPr>
            <a:xfrm>
              <a:off x="506049" y="3635024"/>
              <a:ext cx="3938121" cy="2387652"/>
              <a:chOff x="922123" y="2670917"/>
              <a:chExt cx="3938121" cy="2387652"/>
            </a:xfrm>
          </p:grpSpPr>
          <p:sp>
            <p:nvSpPr>
              <p:cNvPr id="4" name="テキスト ボックス 3">
                <a:extLst>
                  <a:ext uri="{FF2B5EF4-FFF2-40B4-BE49-F238E27FC236}">
                    <a16:creationId xmlns:a16="http://schemas.microsoft.com/office/drawing/2014/main" id="{ACCCA268-C3E2-9E56-4EF8-F3F2E0C410F0}"/>
                  </a:ext>
                </a:extLst>
              </p:cNvPr>
              <p:cNvSpPr txBox="1"/>
              <p:nvPr/>
            </p:nvSpPr>
            <p:spPr>
              <a:xfrm>
                <a:off x="922123" y="2670917"/>
                <a:ext cx="3938121" cy="400110"/>
              </a:xfrm>
              <a:prstGeom prst="rect">
                <a:avLst/>
              </a:prstGeom>
              <a:noFill/>
            </p:spPr>
            <p:txBody>
              <a:bodyPr wrap="square" rtlCol="0">
                <a:spAutoFit/>
              </a:bodyPr>
              <a:lstStyle/>
              <a:p>
                <a:r>
                  <a:rPr lang="en-US" altLang="ja-JP" sz="2000" dirty="0">
                    <a:latin typeface="Times New Roman" panose="02020603050405020304" pitchFamily="18" charset="0"/>
                    <a:ea typeface="ＭＳ ゴシック" panose="020B0609070205080204" pitchFamily="49" charset="-128"/>
                    <a:cs typeface="Times New Roman" panose="02020603050405020304" pitchFamily="18" charset="0"/>
                  </a:rPr>
                  <a:t>INC-ELF </a:t>
                </a:r>
                <a:r>
                  <a:rPr lang="ja-JP" altLang="en-US" sz="2000" dirty="0">
                    <a:latin typeface="Times New Roman" panose="02020603050405020304" pitchFamily="18" charset="0"/>
                    <a:ea typeface="ＭＳ ゴシック" panose="020B0609070205080204" pitchFamily="49" charset="-128"/>
                    <a:cs typeface="Times New Roman" panose="02020603050405020304" pitchFamily="18" charset="0"/>
                  </a:rPr>
                  <a:t>による</a:t>
                </a:r>
                <a:r>
                  <a:rPr lang="en-US" altLang="ja-JP" sz="2000" dirty="0">
                    <a:latin typeface="Times New Roman" panose="02020603050405020304" pitchFamily="18" charset="0"/>
                    <a:ea typeface="ＭＳ ゴシック" panose="020B0609070205080204" pitchFamily="49" charset="-128"/>
                    <a:cs typeface="Times New Roman" panose="02020603050405020304" pitchFamily="18" charset="0"/>
                  </a:rPr>
                  <a:t>(</a:t>
                </a:r>
                <a:r>
                  <a:rPr kumimoji="1" lang="en-US" altLang="ja-JP" sz="2000" dirty="0" err="1">
                    <a:latin typeface="Times New Roman" panose="02020603050405020304" pitchFamily="18" charset="0"/>
                    <a:ea typeface="ＭＳ ゴシック" panose="020B0609070205080204" pitchFamily="49" charset="-128"/>
                    <a:cs typeface="Times New Roman" panose="02020603050405020304" pitchFamily="18" charset="0"/>
                  </a:rPr>
                  <a:t>p,dx</a:t>
                </a:r>
                <a:r>
                  <a:rPr kumimoji="1" lang="en-US" altLang="ja-JP" sz="2000" dirty="0">
                    <a:latin typeface="Times New Roman" panose="02020603050405020304" pitchFamily="18" charset="0"/>
                    <a:ea typeface="ＭＳ ゴシック" panose="020B0609070205080204" pitchFamily="49" charset="-128"/>
                    <a:cs typeface="Times New Roman" panose="02020603050405020304" pitchFamily="18" charset="0"/>
                  </a:rPr>
                  <a:t>)</a:t>
                </a:r>
                <a:r>
                  <a:rPr kumimoji="1" lang="ja-JP" altLang="en-US" sz="2000" dirty="0">
                    <a:latin typeface="Times New Roman" panose="02020603050405020304" pitchFamily="18" charset="0"/>
                    <a:ea typeface="ＭＳ ゴシック" panose="020B0609070205080204" pitchFamily="49" charset="-128"/>
                    <a:cs typeface="Times New Roman" panose="02020603050405020304" pitchFamily="18" charset="0"/>
                  </a:rPr>
                  <a:t>反応計算</a:t>
                </a:r>
              </a:p>
            </p:txBody>
          </p:sp>
          <mc:AlternateContent xmlns:mc="http://schemas.openxmlformats.org/markup-compatibility/2006" xmlns:a14="http://schemas.microsoft.com/office/drawing/2010/main">
            <mc:Choice Requires="a14">
              <p:sp>
                <p:nvSpPr>
                  <p:cNvPr id="5" name="テキスト ボックス 3">
                    <a:extLst>
                      <a:ext uri="{FF2B5EF4-FFF2-40B4-BE49-F238E27FC236}">
                        <a16:creationId xmlns:a16="http://schemas.microsoft.com/office/drawing/2014/main" id="{E99505B5-35C3-E0B6-7817-20D4F272E988}"/>
                      </a:ext>
                    </a:extLst>
                  </p:cNvPr>
                  <p:cNvSpPr txBox="1">
                    <a:spLocks noChangeArrowheads="1"/>
                  </p:cNvSpPr>
                  <p:nvPr/>
                </p:nvSpPr>
                <p:spPr bwMode="auto">
                  <a:xfrm>
                    <a:off x="1234172" y="3119577"/>
                    <a:ext cx="3024336" cy="1938992"/>
                  </a:xfrm>
                  <a:prstGeom prst="rect">
                    <a:avLst/>
                  </a:prstGeom>
                  <a:noFill/>
                  <a:ln>
                    <a:noFill/>
                  </a:ln>
                  <a:extLst>
                    <a:ext uri="{909E8E84-426E-40DD-AFC4-6F175D3DCCD1}">
                      <a14:hiddenFill>
                        <a:solidFill>
                          <a:srgbClr val="FFFFFF"/>
                        </a:solidFill>
                      </a14:hiddenFill>
                    </a:ext>
                    <a:ext uri="{91240B29-F687-4F45-9708-019B960494DF}">
                      <a14:hiddenLine w="9525">
                        <a:solidFill>
                          <a:srgbClr val="000000"/>
                        </a:solidFill>
                        <a:miter lim="800000"/>
                        <a:headEnd/>
                        <a:tailEnd/>
                      </a14:hiddenLine>
                    </a:ext>
                  </a:extLst>
                </p:spPr>
                <p:txBody>
                  <a:bodyPr wrap="square">
                    <a:spAutoFit/>
                  </a:bodyPr>
                  <a:lstStyle>
                    <a:lvl1pPr eaLnBrk="0" hangingPunct="0">
                      <a:defRPr sz="2400">
                        <a:solidFill>
                          <a:schemeClr val="tx1"/>
                        </a:solidFill>
                        <a:latin typeface="Arial" charset="0"/>
                        <a:ea typeface="ＭＳ Ｐゴシック" pitchFamily="-1" charset="-128"/>
                      </a:defRPr>
                    </a:lvl1pPr>
                    <a:lvl2pPr marL="742950" indent="-285750" eaLnBrk="0" hangingPunct="0">
                      <a:defRPr sz="2400">
                        <a:solidFill>
                          <a:schemeClr val="tx1"/>
                        </a:solidFill>
                        <a:latin typeface="Arial" charset="0"/>
                        <a:ea typeface="ＭＳ Ｐゴシック" pitchFamily="-1" charset="-128"/>
                      </a:defRPr>
                    </a:lvl2pPr>
                    <a:lvl3pPr marL="1143000" indent="-228600" eaLnBrk="0" hangingPunct="0">
                      <a:defRPr sz="2400">
                        <a:solidFill>
                          <a:schemeClr val="tx1"/>
                        </a:solidFill>
                        <a:latin typeface="Arial" charset="0"/>
                        <a:ea typeface="ＭＳ Ｐゴシック" pitchFamily="-1" charset="-128"/>
                      </a:defRPr>
                    </a:lvl3pPr>
                    <a:lvl4pPr marL="1600200" indent="-228600" eaLnBrk="0" hangingPunct="0">
                      <a:defRPr sz="2400">
                        <a:solidFill>
                          <a:schemeClr val="tx1"/>
                        </a:solidFill>
                        <a:latin typeface="Arial" charset="0"/>
                        <a:ea typeface="ＭＳ Ｐゴシック" pitchFamily="-1" charset="-128"/>
                      </a:defRPr>
                    </a:lvl4pPr>
                    <a:lvl5pPr marL="2057400" indent="-228600" eaLnBrk="0" hangingPunct="0">
                      <a:defRPr sz="2400">
                        <a:solidFill>
                          <a:schemeClr val="tx1"/>
                        </a:solidFill>
                        <a:latin typeface="Arial" charset="0"/>
                        <a:ea typeface="ＭＳ Ｐゴシック" pitchFamily="-1" charset="-128"/>
                      </a:defRPr>
                    </a:lvl5pPr>
                    <a:lvl6pPr marL="2514600" indent="-228600" eaLnBrk="0" fontAlgn="base" hangingPunct="0">
                      <a:spcBef>
                        <a:spcPct val="0"/>
                      </a:spcBef>
                      <a:spcAft>
                        <a:spcPct val="0"/>
                      </a:spcAft>
                      <a:defRPr sz="2400">
                        <a:solidFill>
                          <a:schemeClr val="tx1"/>
                        </a:solidFill>
                        <a:latin typeface="Arial" charset="0"/>
                        <a:ea typeface="ＭＳ Ｐゴシック" pitchFamily="-1" charset="-128"/>
                      </a:defRPr>
                    </a:lvl6pPr>
                    <a:lvl7pPr marL="2971800" indent="-228600" eaLnBrk="0" fontAlgn="base" hangingPunct="0">
                      <a:spcBef>
                        <a:spcPct val="0"/>
                      </a:spcBef>
                      <a:spcAft>
                        <a:spcPct val="0"/>
                      </a:spcAft>
                      <a:defRPr sz="2400">
                        <a:solidFill>
                          <a:schemeClr val="tx1"/>
                        </a:solidFill>
                        <a:latin typeface="Arial" charset="0"/>
                        <a:ea typeface="ＭＳ Ｐゴシック" pitchFamily="-1" charset="-128"/>
                      </a:defRPr>
                    </a:lvl7pPr>
                    <a:lvl8pPr marL="3429000" indent="-228600" eaLnBrk="0" fontAlgn="base" hangingPunct="0">
                      <a:spcBef>
                        <a:spcPct val="0"/>
                      </a:spcBef>
                      <a:spcAft>
                        <a:spcPct val="0"/>
                      </a:spcAft>
                      <a:defRPr sz="2400">
                        <a:solidFill>
                          <a:schemeClr val="tx1"/>
                        </a:solidFill>
                        <a:latin typeface="Arial" charset="0"/>
                        <a:ea typeface="ＭＳ Ｐゴシック" pitchFamily="-1" charset="-128"/>
                      </a:defRPr>
                    </a:lvl8pPr>
                    <a:lvl9pPr marL="3886200" indent="-228600" eaLnBrk="0" fontAlgn="base" hangingPunct="0">
                      <a:spcBef>
                        <a:spcPct val="0"/>
                      </a:spcBef>
                      <a:spcAft>
                        <a:spcPct val="0"/>
                      </a:spcAft>
                      <a:defRPr sz="2400">
                        <a:solidFill>
                          <a:schemeClr val="tx1"/>
                        </a:solidFill>
                        <a:latin typeface="Arial" charset="0"/>
                        <a:ea typeface="ＭＳ Ｐゴシック" pitchFamily="-1" charset="-128"/>
                      </a:defRPr>
                    </a:lvl9pPr>
                  </a:lstStyle>
                  <a:p>
                    <a:pPr eaLnBrk="1" hangingPunct="1"/>
                    <a:r>
                      <a:rPr kumimoji="1" lang="ja-JP" altLang="en-US" sz="2000" dirty="0">
                        <a:latin typeface="Times New Roman" panose="02020603050405020304" pitchFamily="18" charset="0"/>
                        <a:ea typeface="ＭＳ ゴシック" panose="020B0609070205080204" pitchFamily="49" charset="-128"/>
                        <a:cs typeface="Times New Roman" panose="02020603050405020304" pitchFamily="18" charset="0"/>
                      </a:rPr>
                      <a:t>・直接ピックアップ過程</a:t>
                    </a:r>
                    <a:endParaRPr kumimoji="1" lang="en-US" altLang="ja-JP" sz="2000" dirty="0">
                      <a:latin typeface="Times New Roman" panose="02020603050405020304" pitchFamily="18" charset="0"/>
                      <a:ea typeface="ＭＳ ゴシック" panose="020B0609070205080204" pitchFamily="49" charset="-128"/>
                      <a:cs typeface="Times New Roman" panose="02020603050405020304" pitchFamily="18" charset="0"/>
                    </a:endParaRPr>
                  </a:p>
                  <a:p>
                    <a:pPr eaLnBrk="1" hangingPunct="1"/>
                    <a14:m>
                      <m:oMath xmlns:m="http://schemas.openxmlformats.org/officeDocument/2006/math">
                        <m:r>
                          <a:rPr kumimoji="1" lang="en-US" altLang="ja-JP" sz="2000" i="1" smtClean="0">
                            <a:latin typeface="Cambria Math" panose="02040503050406030204" pitchFamily="18" charset="0"/>
                          </a:rPr>
                          <m:t>𝑝</m:t>
                        </m:r>
                        <m:r>
                          <a:rPr kumimoji="1" lang="en-US" altLang="ja-JP" sz="2000" i="1" smtClean="0">
                            <a:latin typeface="Cambria Math" panose="02040503050406030204" pitchFamily="18" charset="0"/>
                          </a:rPr>
                          <m:t>+⟨</m:t>
                        </m:r>
                        <m:r>
                          <a:rPr kumimoji="1" lang="en-US" altLang="ja-JP" sz="2000" i="1" smtClean="0">
                            <a:latin typeface="Cambria Math" panose="02040503050406030204" pitchFamily="18" charset="0"/>
                          </a:rPr>
                          <m:t>𝑛</m:t>
                        </m:r>
                        <m:r>
                          <a:rPr kumimoji="1" lang="en-US" altLang="ja-JP" sz="2000" i="1" smtClean="0">
                            <a:latin typeface="Cambria Math" panose="02040503050406030204" pitchFamily="18" charset="0"/>
                          </a:rPr>
                          <m:t>⟩→</m:t>
                        </m:r>
                        <m:r>
                          <a:rPr kumimoji="1" lang="en-US" altLang="ja-JP" sz="2000" i="1" smtClean="0">
                            <a:latin typeface="Cambria Math" panose="02040503050406030204" pitchFamily="18" charset="0"/>
                          </a:rPr>
                          <m:t>𝑑</m:t>
                        </m:r>
                      </m:oMath>
                    </a14:m>
                    <a:r>
                      <a:rPr kumimoji="1" lang="en-US" altLang="ja-JP" sz="2000" dirty="0">
                        <a:latin typeface="Times New Roman" panose="02020603050405020304" pitchFamily="18" charset="0"/>
                        <a:ea typeface="ＭＳ ゴシック" panose="020B0609070205080204" pitchFamily="49" charset="-128"/>
                        <a:cs typeface="Times New Roman" panose="02020603050405020304" pitchFamily="18" charset="0"/>
                      </a:rPr>
                      <a:t> </a:t>
                    </a:r>
                  </a:p>
                  <a:p>
                    <a:pPr eaLnBrk="1" hangingPunct="1"/>
                    <a:r>
                      <a:rPr kumimoji="1" lang="ja-JP" altLang="en-US" sz="2000" dirty="0">
                        <a:latin typeface="Times New Roman" panose="02020603050405020304" pitchFamily="18" charset="0"/>
                        <a:ea typeface="ＭＳ ゴシック" panose="020B0609070205080204" pitchFamily="49" charset="-128"/>
                        <a:cs typeface="Times New Roman" panose="02020603050405020304" pitchFamily="18" charset="0"/>
                      </a:rPr>
                      <a:t>・ノックアウト過程</a:t>
                    </a:r>
                    <a:endParaRPr kumimoji="1" lang="en-US" altLang="ja-JP" sz="2000" dirty="0">
                      <a:latin typeface="Times New Roman" panose="02020603050405020304" pitchFamily="18" charset="0"/>
                      <a:ea typeface="ＭＳ ゴシック" panose="020B0609070205080204" pitchFamily="49" charset="-128"/>
                      <a:cs typeface="Times New Roman" panose="02020603050405020304" pitchFamily="18" charset="0"/>
                    </a:endParaRPr>
                  </a:p>
                  <a:p>
                    <a:pPr eaLnBrk="1" hangingPunct="1"/>
                    <a14:m>
                      <m:oMathPara xmlns:m="http://schemas.openxmlformats.org/officeDocument/2006/math">
                        <m:oMathParaPr>
                          <m:jc m:val="left"/>
                        </m:oMathParaPr>
                        <m:oMath xmlns:m="http://schemas.openxmlformats.org/officeDocument/2006/math">
                          <m:r>
                            <a:rPr kumimoji="1" lang="en-US" altLang="ja-JP" sz="2000" i="1" smtClean="0">
                              <a:latin typeface="Cambria Math" panose="02040503050406030204" pitchFamily="18" charset="0"/>
                            </a:rPr>
                            <m:t>𝑝</m:t>
                          </m:r>
                          <m:r>
                            <a:rPr kumimoji="1" lang="en-US" altLang="ja-JP" sz="2000" i="1" smtClean="0">
                              <a:latin typeface="Cambria Math" panose="02040503050406030204" pitchFamily="18" charset="0"/>
                            </a:rPr>
                            <m:t>+</m:t>
                          </m:r>
                          <m:d>
                            <m:dPr>
                              <m:begChr m:val="⟨"/>
                              <m:endChr m:val="⟩"/>
                              <m:ctrlPr>
                                <a:rPr kumimoji="1" lang="en-US" altLang="ja-JP" sz="2000" i="1" smtClean="0">
                                  <a:latin typeface="Cambria Math" panose="02040503050406030204" pitchFamily="18" charset="0"/>
                                </a:rPr>
                              </m:ctrlPr>
                            </m:dPr>
                            <m:e>
                              <m:r>
                                <a:rPr kumimoji="1" lang="en-US" altLang="ja-JP" sz="2000" i="1" smtClean="0">
                                  <a:latin typeface="Cambria Math" panose="02040503050406030204" pitchFamily="18" charset="0"/>
                                </a:rPr>
                                <m:t>𝑑</m:t>
                              </m:r>
                            </m:e>
                          </m:d>
                          <m:r>
                            <a:rPr kumimoji="1" lang="ja-JP" altLang="en-US" sz="2000" i="1" smtClean="0">
                              <a:latin typeface="Cambria Math" panose="02040503050406030204" pitchFamily="18" charset="0"/>
                            </a:rPr>
                            <m:t>→</m:t>
                          </m:r>
                          <m:r>
                            <a:rPr kumimoji="1" lang="en-US" altLang="ja-JP" sz="2000" i="1" smtClean="0">
                              <a:latin typeface="Cambria Math" panose="02040503050406030204" pitchFamily="18" charset="0"/>
                            </a:rPr>
                            <m:t>𝑝</m:t>
                          </m:r>
                          <m:r>
                            <a:rPr kumimoji="1" lang="en-US" altLang="ja-JP" sz="2000" i="1" smtClean="0">
                              <a:latin typeface="Cambria Math" panose="02040503050406030204" pitchFamily="18" charset="0"/>
                            </a:rPr>
                            <m:t>+</m:t>
                          </m:r>
                          <m:r>
                            <a:rPr kumimoji="1" lang="en-US" altLang="ja-JP" sz="2000" i="1" smtClean="0">
                              <a:latin typeface="Cambria Math" panose="02040503050406030204" pitchFamily="18" charset="0"/>
                            </a:rPr>
                            <m:t>𝑑</m:t>
                          </m:r>
                        </m:oMath>
                      </m:oMathPara>
                    </a14:m>
                    <a:endParaRPr kumimoji="1" lang="en-US" altLang="ja-JP" sz="2000" dirty="0">
                      <a:latin typeface="Times New Roman" panose="02020603050405020304" pitchFamily="18" charset="0"/>
                      <a:ea typeface="ＭＳ ゴシック" panose="020B0609070205080204" pitchFamily="49" charset="-128"/>
                      <a:cs typeface="Times New Roman" panose="02020603050405020304" pitchFamily="18" charset="0"/>
                    </a:endParaRPr>
                  </a:p>
                  <a:p>
                    <a:pPr eaLnBrk="1" hangingPunct="1"/>
                    <a:r>
                      <a:rPr kumimoji="1" lang="ja-JP" altLang="en-US" sz="2000" dirty="0">
                        <a:latin typeface="Times New Roman" panose="02020603050405020304" pitchFamily="18" charset="0"/>
                        <a:ea typeface="ＭＳ ゴシック" panose="020B0609070205080204" pitchFamily="49" charset="-128"/>
                        <a:cs typeface="Times New Roman" panose="02020603050405020304" pitchFamily="18" charset="0"/>
                      </a:rPr>
                      <a:t>・間接ピックアップ過程</a:t>
                    </a:r>
                    <a:endParaRPr kumimoji="1" lang="en-US" altLang="ja-JP" sz="2000" dirty="0">
                      <a:latin typeface="Times New Roman" panose="02020603050405020304" pitchFamily="18" charset="0"/>
                      <a:ea typeface="ＭＳ ゴシック" panose="020B0609070205080204" pitchFamily="49" charset="-128"/>
                      <a:cs typeface="Times New Roman" panose="02020603050405020304" pitchFamily="18" charset="0"/>
                    </a:endParaRPr>
                  </a:p>
                  <a:p>
                    <a:pPr eaLnBrk="1" hangingPunct="1"/>
                    <a14:m>
                      <m:oMath xmlns:m="http://schemas.openxmlformats.org/officeDocument/2006/math">
                        <m:r>
                          <a:rPr kumimoji="1" lang="en-US" altLang="ja-JP" sz="2000" i="1" smtClean="0">
                            <a:latin typeface="Cambria Math" panose="02040503050406030204" pitchFamily="18" charset="0"/>
                          </a:rPr>
                          <m:t>𝑝</m:t>
                        </m:r>
                        <m:r>
                          <a:rPr kumimoji="1" lang="en-US" altLang="ja-JP" sz="2000" i="1" smtClean="0">
                            <a:latin typeface="Cambria Math" panose="02040503050406030204" pitchFamily="18" charset="0"/>
                          </a:rPr>
                          <m:t>+</m:t>
                        </m:r>
                        <m:d>
                          <m:dPr>
                            <m:begChr m:val="⟨"/>
                            <m:endChr m:val="⟩"/>
                            <m:ctrlPr>
                              <a:rPr kumimoji="1" lang="en-US" altLang="ja-JP" sz="2000" i="1">
                                <a:latin typeface="Cambria Math" panose="02040503050406030204" pitchFamily="18" charset="0"/>
                              </a:rPr>
                            </m:ctrlPr>
                          </m:dPr>
                          <m:e>
                            <m:r>
                              <a:rPr kumimoji="1" lang="en-US" altLang="ja-JP" sz="2000" i="1" smtClean="0">
                                <a:latin typeface="Cambria Math" panose="02040503050406030204" pitchFamily="18" charset="0"/>
                              </a:rPr>
                              <m:t>𝑛</m:t>
                            </m:r>
                          </m:e>
                        </m:d>
                        <m:r>
                          <a:rPr kumimoji="1" lang="ja-JP" altLang="en-US" sz="2000" i="1" smtClean="0">
                            <a:latin typeface="Cambria Math" panose="02040503050406030204" pitchFamily="18" charset="0"/>
                          </a:rPr>
                          <m:t>→</m:t>
                        </m:r>
                        <m:r>
                          <a:rPr kumimoji="1" lang="en-US" altLang="ja-JP" sz="2000" i="1" smtClean="0">
                            <a:latin typeface="Cambria Math" panose="02040503050406030204" pitchFamily="18" charset="0"/>
                          </a:rPr>
                          <m:t>𝑑</m:t>
                        </m:r>
                      </m:oMath>
                    </a14:m>
                    <a:r>
                      <a:rPr kumimoji="1" lang="en-US" altLang="ja-JP" sz="2000" dirty="0">
                        <a:latin typeface="Times New Roman" panose="02020603050405020304" pitchFamily="18" charset="0"/>
                        <a:ea typeface="ＭＳ ゴシック" panose="020B0609070205080204" pitchFamily="49" charset="-128"/>
                        <a:cs typeface="Times New Roman" panose="02020603050405020304" pitchFamily="18" charset="0"/>
                      </a:rPr>
                      <a:t> </a:t>
                    </a:r>
                  </a:p>
                </p:txBody>
              </p:sp>
            </mc:Choice>
            <mc:Fallback xmlns="">
              <p:sp>
                <p:nvSpPr>
                  <p:cNvPr id="5" name="テキスト ボックス 3">
                    <a:extLst>
                      <a:ext uri="{FF2B5EF4-FFF2-40B4-BE49-F238E27FC236}">
                        <a16:creationId xmlns:a16="http://schemas.microsoft.com/office/drawing/2014/main" id="{E99505B5-35C3-E0B6-7817-20D4F272E988}"/>
                      </a:ext>
                    </a:extLst>
                  </p:cNvPr>
                  <p:cNvSpPr txBox="1">
                    <a:spLocks noRot="1" noChangeAspect="1" noMove="1" noResize="1" noEditPoints="1" noAdjustHandles="1" noChangeArrowheads="1" noChangeShapeType="1" noTextEdit="1"/>
                  </p:cNvSpPr>
                  <p:nvPr/>
                </p:nvSpPr>
                <p:spPr bwMode="auto">
                  <a:xfrm>
                    <a:off x="1234172" y="3119577"/>
                    <a:ext cx="3024336" cy="1938992"/>
                  </a:xfrm>
                  <a:prstGeom prst="rect">
                    <a:avLst/>
                  </a:prstGeom>
                  <a:blipFill>
                    <a:blip r:embed="rId3"/>
                    <a:stretch>
                      <a:fillRect l="-2016" t="-2516" r="-605" b="-943"/>
                    </a:stretch>
                  </a:blip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r>
                      <a:rPr lang="ja-JP" altLang="en-US">
                        <a:noFill/>
                      </a:rPr>
                      <a:t> </a:t>
                    </a:r>
                  </a:p>
                </p:txBody>
              </p:sp>
            </mc:Fallback>
          </mc:AlternateContent>
        </p:grpSp>
        <p:sp>
          <p:nvSpPr>
            <p:cNvPr id="16" name="正方形/長方形 15">
              <a:extLst>
                <a:ext uri="{FF2B5EF4-FFF2-40B4-BE49-F238E27FC236}">
                  <a16:creationId xmlns:a16="http://schemas.microsoft.com/office/drawing/2014/main" id="{3C2DF693-3CC0-E4D4-AC7F-C0999C9B5F9F}"/>
                </a:ext>
              </a:extLst>
            </p:cNvPr>
            <p:cNvSpPr/>
            <p:nvPr/>
          </p:nvSpPr>
          <p:spPr>
            <a:xfrm>
              <a:off x="271670" y="3544584"/>
              <a:ext cx="4084573" cy="2732926"/>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p>
          </p:txBody>
        </p:sp>
      </p:grpSp>
      <p:sp>
        <p:nvSpPr>
          <p:cNvPr id="6" name="スライド番号プレースホルダー 5">
            <a:extLst>
              <a:ext uri="{FF2B5EF4-FFF2-40B4-BE49-F238E27FC236}">
                <a16:creationId xmlns:a16="http://schemas.microsoft.com/office/drawing/2014/main" id="{3908618F-BA67-B4E6-96A1-5E447E46ADEC}"/>
              </a:ext>
            </a:extLst>
          </p:cNvPr>
          <p:cNvSpPr>
            <a:spLocks noGrp="1"/>
          </p:cNvSpPr>
          <p:nvPr>
            <p:ph type="sldNum" sz="quarter" idx="11"/>
          </p:nvPr>
        </p:nvSpPr>
        <p:spPr/>
        <p:txBody>
          <a:bodyPr/>
          <a:lstStyle/>
          <a:p>
            <a:fld id="{2211DAF9-AAB5-44DD-A5E4-C4C1DB5B2C1E}" type="slidenum">
              <a:rPr kumimoji="1" lang="ja-JP" altLang="en-US" smtClean="0"/>
              <a:t>29</a:t>
            </a:fld>
            <a:endParaRPr kumimoji="1" lang="ja-JP" altLang="en-US"/>
          </a:p>
        </p:txBody>
      </p:sp>
    </p:spTree>
    <p:extLst>
      <p:ext uri="{BB962C8B-B14F-4D97-AF65-F5344CB8AC3E}">
        <p14:creationId xmlns:p14="http://schemas.microsoft.com/office/powerpoint/2010/main" val="1102383340"/>
      </p:ext>
    </p:extLst>
  </p:cSld>
  <p:clrMapOvr>
    <a:masterClrMapping/>
  </p:clrMapOvr>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テキスト ボックス 2">
            <a:extLst>
              <a:ext uri="{FF2B5EF4-FFF2-40B4-BE49-F238E27FC236}">
                <a16:creationId xmlns:a16="http://schemas.microsoft.com/office/drawing/2014/main" id="{26518104-C267-D033-3AD6-B0EC4D960E0F}"/>
              </a:ext>
            </a:extLst>
          </p:cNvPr>
          <p:cNvSpPr txBox="1"/>
          <p:nvPr/>
        </p:nvSpPr>
        <p:spPr>
          <a:xfrm>
            <a:off x="636998" y="972134"/>
            <a:ext cx="7089168" cy="646331"/>
          </a:xfrm>
          <a:prstGeom prst="rect">
            <a:avLst/>
          </a:prstGeom>
          <a:noFill/>
        </p:spPr>
        <p:txBody>
          <a:bodyPr wrap="square" rtlCol="0">
            <a:spAutoFit/>
          </a:bodyPr>
          <a:lstStyle/>
          <a:p>
            <a:r>
              <a:rPr kumimoji="1" lang="ja-JP" altLang="en-US" sz="3600" dirty="0"/>
              <a:t>計算手法</a:t>
            </a:r>
          </a:p>
        </p:txBody>
      </p:sp>
      <mc:AlternateContent xmlns:mc="http://schemas.openxmlformats.org/markup-compatibility/2006" xmlns:a14="http://schemas.microsoft.com/office/drawing/2010/main">
        <mc:Choice Requires="a14">
          <p:graphicFrame>
            <p:nvGraphicFramePr>
              <p:cNvPr id="7" name="表 6">
                <a:extLst>
                  <a:ext uri="{FF2B5EF4-FFF2-40B4-BE49-F238E27FC236}">
                    <a16:creationId xmlns:a16="http://schemas.microsoft.com/office/drawing/2014/main" id="{28067945-33EF-15E5-3264-94342F09966D}"/>
                  </a:ext>
                </a:extLst>
              </p:cNvPr>
              <p:cNvGraphicFramePr>
                <a:graphicFrameLocks noGrp="1"/>
              </p:cNvGraphicFramePr>
              <p:nvPr>
                <p:extLst>
                  <p:ext uri="{D42A27DB-BD31-4B8C-83A1-F6EECF244321}">
                    <p14:modId xmlns:p14="http://schemas.microsoft.com/office/powerpoint/2010/main" val="3460850393"/>
                  </p:ext>
                </p:extLst>
              </p:nvPr>
            </p:nvGraphicFramePr>
            <p:xfrm>
              <a:off x="459254" y="1873885"/>
              <a:ext cx="8225492" cy="4984115"/>
            </p:xfrm>
            <a:graphic>
              <a:graphicData uri="http://schemas.openxmlformats.org/drawingml/2006/table">
                <a:tbl>
                  <a:tblPr firstRow="1" firstCol="1" bandRow="1"/>
                  <a:tblGrid>
                    <a:gridCol w="8225492">
                      <a:extLst>
                        <a:ext uri="{9D8B030D-6E8A-4147-A177-3AD203B41FA5}">
                          <a16:colId xmlns:a16="http://schemas.microsoft.com/office/drawing/2014/main" val="40796300"/>
                        </a:ext>
                      </a:extLst>
                    </a:gridCol>
                  </a:tblGrid>
                  <a:tr h="0">
                    <a:tc>
                      <a:txBody>
                        <a:bodyPr/>
                        <a:lstStyle/>
                        <a:p>
                          <a:pPr algn="l"/>
                          <a:r>
                            <a:rPr lang="en-US" altLang="ja-JP" sz="2400" i="0" kern="100" dirty="0">
                              <a:solidFill>
                                <a:srgbClr val="00B050"/>
                              </a:solidFill>
                              <a:effectLst/>
                              <a:latin typeface="Times New Roman" panose="02020603050405020304" pitchFamily="18" charset="0"/>
                              <a:ea typeface="ＭＳ ゴシック" panose="020B0609070205080204" pitchFamily="49" charset="-128"/>
                              <a:cs typeface="Times New Roman" panose="02020603050405020304" pitchFamily="18" charset="0"/>
                            </a:rPr>
                            <a:t>alpha</a:t>
                          </a:r>
                          <a:r>
                            <a:rPr lang="ja-JP" altLang="en-US" sz="2400" i="0" kern="100" dirty="0">
                              <a:solidFill>
                                <a:srgbClr val="00B050"/>
                              </a:solidFill>
                              <a:effectLst/>
                              <a:latin typeface="Times New Roman" panose="02020603050405020304" pitchFamily="18" charset="0"/>
                              <a:ea typeface="ＭＳ ゴシック" panose="020B0609070205080204" pitchFamily="49" charset="-128"/>
                              <a:cs typeface="Times New Roman" panose="02020603050405020304" pitchFamily="18" charset="0"/>
                            </a:rPr>
                            <a:t>粒子の波動関数</a:t>
                          </a:r>
                          <a:endParaRPr lang="en-US" altLang="ja-JP" sz="2400" i="0" kern="100" dirty="0">
                            <a:solidFill>
                              <a:srgbClr val="00B050"/>
                            </a:solidFill>
                            <a:effectLst/>
                            <a:latin typeface="Times New Roman" panose="02020603050405020304" pitchFamily="18" charset="0"/>
                            <a:ea typeface="ＭＳ ゴシック" panose="020B0609070205080204" pitchFamily="49" charset="-128"/>
                            <a:cs typeface="Times New Roman" panose="02020603050405020304" pitchFamily="18" charset="0"/>
                          </a:endParaRPr>
                        </a:p>
                        <a:p>
                          <a:pPr algn="l"/>
                          <a:endParaRPr lang="en-US" altLang="ja-JP" sz="2000" i="1" kern="100" dirty="0">
                            <a:effectLst/>
                            <a:latin typeface="Times New Roman" panose="02020603050405020304" pitchFamily="18" charset="0"/>
                            <a:ea typeface="ＭＳ ゴシック" panose="020B0609070205080204" pitchFamily="49" charset="-128"/>
                            <a:cs typeface="Times New Roman" panose="02020603050405020304" pitchFamily="18" charset="0"/>
                          </a:endParaRPr>
                        </a:p>
                        <a:p>
                          <a:pPr algn="l"/>
                          <a14:m>
                            <m:oMathPara xmlns:m="http://schemas.openxmlformats.org/officeDocument/2006/math">
                              <m:oMathParaPr>
                                <m:jc m:val="centerGroup"/>
                              </m:oMathParaPr>
                              <m:oMath xmlns:m="http://schemas.openxmlformats.org/officeDocument/2006/math">
                                <m:d>
                                  <m:dPr>
                                    <m:begChr m:val="|"/>
                                    <m:endChr m:val=""/>
                                    <m:ctrlPr>
                                      <a:rPr lang="ja-JP" sz="2000" i="1" kern="100">
                                        <a:effectLst/>
                                        <a:latin typeface="Cambria Math" panose="02040503050406030204" pitchFamily="18" charset="0"/>
                                        <a:ea typeface="Cambria Math" panose="02040503050406030204" pitchFamily="18" charset="0"/>
                                      </a:rPr>
                                    </m:ctrlPr>
                                  </m:dPr>
                                  <m:e>
                                    <m:d>
                                      <m:dPr>
                                        <m:begChr m:val=""/>
                                        <m:endChr m:val="⟩"/>
                                        <m:ctrlPr>
                                          <a:rPr lang="ja-JP" sz="2000" i="1" kern="100" smtClean="0">
                                            <a:effectLst/>
                                            <a:latin typeface="Cambria Math" panose="02040503050406030204" pitchFamily="18" charset="0"/>
                                            <a:ea typeface="Cambria Math" panose="02040503050406030204" pitchFamily="18" charset="0"/>
                                          </a:rPr>
                                        </m:ctrlPr>
                                      </m:dPr>
                                      <m:e>
                                        <m:r>
                                          <m:rPr>
                                            <m:sty m:val="p"/>
                                          </m:rPr>
                                          <a:rPr lang="en-US" sz="2000" kern="100">
                                            <a:effectLst/>
                                            <a:latin typeface="Cambria Math" panose="02040503050406030204" pitchFamily="18" charset="0"/>
                                            <a:ea typeface="ＭＳ Ｐ明朝" panose="02020600040205080304" pitchFamily="18" charset="-128"/>
                                          </a:rPr>
                                          <m:t>α</m:t>
                                        </m:r>
                                      </m:e>
                                    </m:d>
                                    <m:r>
                                      <a:rPr lang="en-US" sz="2000" i="1" kern="100">
                                        <a:effectLst/>
                                        <a:latin typeface="Cambria Math" panose="02040503050406030204" pitchFamily="18" charset="0"/>
                                        <a:ea typeface="ＭＳ Ｐ明朝" panose="02020600040205080304" pitchFamily="18" charset="-128"/>
                                      </a:rPr>
                                      <m:t>→</m:t>
                                    </m:r>
                                    <m:sSub>
                                      <m:sSubPr>
                                        <m:ctrlPr>
                                          <a:rPr lang="ja-JP" sz="2000" i="1" kern="100">
                                            <a:effectLst/>
                                            <a:latin typeface="Cambria Math" panose="02040503050406030204" pitchFamily="18" charset="0"/>
                                            <a:ea typeface="Cambria Math" panose="02040503050406030204" pitchFamily="18" charset="0"/>
                                          </a:rPr>
                                        </m:ctrlPr>
                                      </m:sSubPr>
                                      <m:e>
                                        <m:r>
                                          <a:rPr lang="en-US" sz="2000" i="1" kern="100">
                                            <a:effectLst/>
                                            <a:latin typeface="Cambria Math" panose="02040503050406030204" pitchFamily="18" charset="0"/>
                                            <a:ea typeface="ＭＳ Ｐ明朝" panose="02020600040205080304" pitchFamily="18" charset="-128"/>
                                          </a:rPr>
                                          <m:t>𝐶</m:t>
                                        </m:r>
                                      </m:e>
                                      <m:sub>
                                        <m:r>
                                          <m:rPr>
                                            <m:sty m:val="p"/>
                                          </m:rPr>
                                          <a:rPr lang="en-US" sz="2000" kern="100">
                                            <a:effectLst/>
                                            <a:latin typeface="Cambria Math" panose="02040503050406030204" pitchFamily="18" charset="0"/>
                                            <a:ea typeface="ＭＳ Ｐ明朝" panose="02020600040205080304" pitchFamily="18" charset="-128"/>
                                          </a:rPr>
                                          <m:t>α</m:t>
                                        </m:r>
                                      </m:sub>
                                    </m:sSub>
                                    <m:d>
                                      <m:dPr>
                                        <m:begChr m:val="|"/>
                                        <m:endChr m:val=""/>
                                        <m:ctrlPr>
                                          <a:rPr lang="ja-JP" sz="2000" i="1" kern="100">
                                            <a:effectLst/>
                                            <a:latin typeface="Cambria Math" panose="02040503050406030204" pitchFamily="18" charset="0"/>
                                            <a:ea typeface="Cambria Math" panose="02040503050406030204" pitchFamily="18" charset="0"/>
                                          </a:rPr>
                                        </m:ctrlPr>
                                      </m:dPr>
                                      <m:e>
                                        <m:d>
                                          <m:dPr>
                                            <m:begChr m:val=""/>
                                            <m:endChr m:val="⟩"/>
                                            <m:ctrlPr>
                                              <a:rPr lang="ja-JP" sz="2000" i="1" kern="100">
                                                <a:effectLst/>
                                                <a:latin typeface="Cambria Math" panose="02040503050406030204" pitchFamily="18" charset="0"/>
                                                <a:ea typeface="Cambria Math" panose="02040503050406030204" pitchFamily="18" charset="0"/>
                                              </a:rPr>
                                            </m:ctrlPr>
                                          </m:dPr>
                                          <m:e>
                                            <m:r>
                                              <m:rPr>
                                                <m:sty m:val="p"/>
                                              </m:rPr>
                                              <a:rPr lang="en-US" sz="2000" kern="100">
                                                <a:effectLst/>
                                                <a:latin typeface="Cambria Math" panose="02040503050406030204" pitchFamily="18" charset="0"/>
                                                <a:ea typeface="ＭＳ Ｐ明朝" panose="02020600040205080304" pitchFamily="18" charset="-128"/>
                                              </a:rPr>
                                              <m:t>α</m:t>
                                            </m:r>
                                          </m:e>
                                        </m:d>
                                      </m:e>
                                    </m:d>
                                    <m:r>
                                      <a:rPr lang="en-US" sz="2000" i="1" kern="100">
                                        <a:effectLst/>
                                        <a:latin typeface="Cambria Math" panose="02040503050406030204" pitchFamily="18" charset="0"/>
                                        <a:ea typeface="ＭＳ Ｐ明朝" panose="02020600040205080304" pitchFamily="18" charset="-128"/>
                                      </a:rPr>
                                      <m:t>+</m:t>
                                    </m:r>
                                    <m:sSub>
                                      <m:sSubPr>
                                        <m:ctrlPr>
                                          <a:rPr lang="ja-JP" sz="2000" i="1" kern="100">
                                            <a:effectLst/>
                                            <a:latin typeface="Cambria Math" panose="02040503050406030204" pitchFamily="18" charset="0"/>
                                            <a:ea typeface="Cambria Math" panose="02040503050406030204" pitchFamily="18" charset="0"/>
                                          </a:rPr>
                                        </m:ctrlPr>
                                      </m:sSubPr>
                                      <m:e>
                                        <m:r>
                                          <a:rPr lang="en-US" sz="2000" i="1" kern="100">
                                            <a:effectLst/>
                                            <a:latin typeface="Cambria Math" panose="02040503050406030204" pitchFamily="18" charset="0"/>
                                            <a:ea typeface="ＭＳ Ｐ明朝" panose="02020600040205080304" pitchFamily="18" charset="-128"/>
                                          </a:rPr>
                                          <m:t>𝐶</m:t>
                                        </m:r>
                                      </m:e>
                                      <m:sub>
                                        <m:r>
                                          <m:rPr>
                                            <m:sty m:val="p"/>
                                          </m:rPr>
                                          <a:rPr lang="en-US" sz="2000" kern="100">
                                            <a:effectLst/>
                                            <a:latin typeface="Cambria Math" panose="02040503050406030204" pitchFamily="18" charset="0"/>
                                            <a:ea typeface="ＭＳ Ｐ明朝" panose="02020600040205080304" pitchFamily="18" charset="-128"/>
                                          </a:rPr>
                                          <m:t>pt</m:t>
                                        </m:r>
                                      </m:sub>
                                    </m:sSub>
                                    <m:d>
                                      <m:dPr>
                                        <m:begChr m:val="|"/>
                                        <m:endChr m:val=""/>
                                        <m:ctrlPr>
                                          <a:rPr lang="ja-JP" sz="2000" i="1" kern="100">
                                            <a:effectLst/>
                                            <a:latin typeface="Cambria Math" panose="02040503050406030204" pitchFamily="18" charset="0"/>
                                            <a:ea typeface="Cambria Math" panose="02040503050406030204" pitchFamily="18" charset="0"/>
                                          </a:rPr>
                                        </m:ctrlPr>
                                      </m:dPr>
                                      <m:e>
                                        <m:d>
                                          <m:dPr>
                                            <m:begChr m:val=""/>
                                            <m:endChr m:val="⟩"/>
                                            <m:ctrlPr>
                                              <a:rPr lang="ja-JP" sz="2000" i="1" kern="100">
                                                <a:effectLst/>
                                                <a:latin typeface="Cambria Math" panose="02040503050406030204" pitchFamily="18" charset="0"/>
                                                <a:ea typeface="Cambria Math" panose="02040503050406030204" pitchFamily="18" charset="0"/>
                                              </a:rPr>
                                            </m:ctrlPr>
                                          </m:dPr>
                                          <m:e>
                                            <m:r>
                                              <m:rPr>
                                                <m:sty m:val="p"/>
                                              </m:rPr>
                                              <a:rPr lang="en-US" sz="2000" kern="100">
                                                <a:effectLst/>
                                                <a:latin typeface="Cambria Math" panose="02040503050406030204" pitchFamily="18" charset="0"/>
                                                <a:ea typeface="ＭＳ Ｐ明朝" panose="02020600040205080304" pitchFamily="18" charset="-128"/>
                                              </a:rPr>
                                              <m:t>p</m:t>
                                            </m:r>
                                            <m:r>
                                              <a:rPr lang="en-US" sz="2000" kern="100">
                                                <a:effectLst/>
                                                <a:latin typeface="Cambria Math" panose="02040503050406030204" pitchFamily="18" charset="0"/>
                                                <a:ea typeface="ＭＳ Ｐ明朝" panose="02020600040205080304" pitchFamily="18" charset="-128"/>
                                              </a:rPr>
                                              <m:t>,</m:t>
                                            </m:r>
                                            <m:r>
                                              <m:rPr>
                                                <m:sty m:val="p"/>
                                              </m:rPr>
                                              <a:rPr lang="en-US" sz="2000" kern="100">
                                                <a:effectLst/>
                                                <a:latin typeface="Cambria Math" panose="02040503050406030204" pitchFamily="18" charset="0"/>
                                                <a:ea typeface="ＭＳ Ｐ明朝" panose="02020600040205080304" pitchFamily="18" charset="-128"/>
                                              </a:rPr>
                                              <m:t>t</m:t>
                                            </m:r>
                                          </m:e>
                                        </m:d>
                                      </m:e>
                                    </m:d>
                                    <m:r>
                                      <a:rPr lang="en-US" sz="2000" i="1" kern="100">
                                        <a:effectLst/>
                                        <a:latin typeface="Cambria Math" panose="02040503050406030204" pitchFamily="18" charset="0"/>
                                        <a:ea typeface="ＭＳ Ｐ明朝" panose="02020600040205080304" pitchFamily="18" charset="-128"/>
                                      </a:rPr>
                                      <m:t>+</m:t>
                                    </m:r>
                                    <m:sSub>
                                      <m:sSubPr>
                                        <m:ctrlPr>
                                          <a:rPr lang="ja-JP" sz="2000" i="1" kern="100">
                                            <a:effectLst/>
                                            <a:latin typeface="Cambria Math" panose="02040503050406030204" pitchFamily="18" charset="0"/>
                                            <a:ea typeface="Cambria Math" panose="02040503050406030204" pitchFamily="18" charset="0"/>
                                          </a:rPr>
                                        </m:ctrlPr>
                                      </m:sSubPr>
                                      <m:e>
                                        <m:r>
                                          <a:rPr lang="en-US" sz="2000" i="1" kern="100">
                                            <a:effectLst/>
                                            <a:latin typeface="Cambria Math" panose="02040503050406030204" pitchFamily="18" charset="0"/>
                                            <a:ea typeface="ＭＳ Ｐ明朝" panose="02020600040205080304" pitchFamily="18" charset="-128"/>
                                          </a:rPr>
                                          <m:t>𝐶</m:t>
                                        </m:r>
                                      </m:e>
                                      <m:sub>
                                        <m:r>
                                          <m:rPr>
                                            <m:sty m:val="p"/>
                                          </m:rPr>
                                          <a:rPr lang="en-US" sz="2000" kern="100">
                                            <a:effectLst/>
                                            <a:latin typeface="Cambria Math" panose="02040503050406030204" pitchFamily="18" charset="0"/>
                                            <a:ea typeface="ＭＳ Ｐ明朝" panose="02020600040205080304" pitchFamily="18" charset="-128"/>
                                          </a:rPr>
                                          <m:t>dd</m:t>
                                        </m:r>
                                      </m:sub>
                                    </m:sSub>
                                    <m:d>
                                      <m:dPr>
                                        <m:begChr m:val="|"/>
                                        <m:endChr m:val=""/>
                                        <m:ctrlPr>
                                          <a:rPr lang="ja-JP" sz="2000" i="1" kern="100">
                                            <a:effectLst/>
                                            <a:latin typeface="Cambria Math" panose="02040503050406030204" pitchFamily="18" charset="0"/>
                                            <a:ea typeface="Cambria Math" panose="02040503050406030204" pitchFamily="18" charset="0"/>
                                          </a:rPr>
                                        </m:ctrlPr>
                                      </m:dPr>
                                      <m:e>
                                        <m:d>
                                          <m:dPr>
                                            <m:begChr m:val=""/>
                                            <m:endChr m:val="⟩"/>
                                            <m:ctrlPr>
                                              <a:rPr lang="ja-JP" sz="2000" i="1" kern="100">
                                                <a:effectLst/>
                                                <a:latin typeface="Cambria Math" panose="02040503050406030204" pitchFamily="18" charset="0"/>
                                                <a:ea typeface="Cambria Math" panose="02040503050406030204" pitchFamily="18" charset="0"/>
                                              </a:rPr>
                                            </m:ctrlPr>
                                          </m:dPr>
                                          <m:e>
                                            <m:r>
                                              <m:rPr>
                                                <m:sty m:val="p"/>
                                              </m:rPr>
                                              <a:rPr lang="en-US" sz="2000" kern="100">
                                                <a:effectLst/>
                                                <a:latin typeface="Cambria Math" panose="02040503050406030204" pitchFamily="18" charset="0"/>
                                                <a:ea typeface="ＭＳ Ｐ明朝" panose="02020600040205080304" pitchFamily="18" charset="-128"/>
                                              </a:rPr>
                                              <m:t>d</m:t>
                                            </m:r>
                                            <m:r>
                                              <a:rPr lang="en-US" sz="2000" kern="100">
                                                <a:effectLst/>
                                                <a:latin typeface="Cambria Math" panose="02040503050406030204" pitchFamily="18" charset="0"/>
                                                <a:ea typeface="ＭＳ Ｐ明朝" panose="02020600040205080304" pitchFamily="18" charset="-128"/>
                                              </a:rPr>
                                              <m:t>,</m:t>
                                            </m:r>
                                            <m:r>
                                              <m:rPr>
                                                <m:sty m:val="p"/>
                                              </m:rPr>
                                              <a:rPr lang="en-US" sz="2000" kern="100">
                                                <a:effectLst/>
                                                <a:latin typeface="Cambria Math" panose="02040503050406030204" pitchFamily="18" charset="0"/>
                                                <a:ea typeface="ＭＳ Ｐ明朝" panose="02020600040205080304" pitchFamily="18" charset="-128"/>
                                              </a:rPr>
                                              <m:t>d</m:t>
                                            </m:r>
                                          </m:e>
                                        </m:d>
                                      </m:e>
                                    </m:d>
                                    <m:r>
                                      <a:rPr lang="en-US" sz="2000" i="1" kern="100">
                                        <a:effectLst/>
                                        <a:latin typeface="Cambria Math" panose="02040503050406030204" pitchFamily="18" charset="0"/>
                                        <a:ea typeface="ＭＳ Ｐ明朝" panose="02020600040205080304" pitchFamily="18" charset="-128"/>
                                      </a:rPr>
                                      <m:t>+</m:t>
                                    </m:r>
                                    <m:sSub>
                                      <m:sSubPr>
                                        <m:ctrlPr>
                                          <a:rPr lang="ja-JP" sz="2000" i="1" kern="100">
                                            <a:effectLst/>
                                            <a:latin typeface="Cambria Math" panose="02040503050406030204" pitchFamily="18" charset="0"/>
                                            <a:ea typeface="Cambria Math" panose="02040503050406030204" pitchFamily="18" charset="0"/>
                                          </a:rPr>
                                        </m:ctrlPr>
                                      </m:sSubPr>
                                      <m:e>
                                        <m:r>
                                          <a:rPr lang="en-US" sz="2000" i="1" kern="100">
                                            <a:effectLst/>
                                            <a:latin typeface="Cambria Math" panose="02040503050406030204" pitchFamily="18" charset="0"/>
                                            <a:ea typeface="ＭＳ Ｐ明朝" panose="02020600040205080304" pitchFamily="18" charset="-128"/>
                                          </a:rPr>
                                          <m:t>𝐶</m:t>
                                        </m:r>
                                      </m:e>
                                      <m:sub>
                                        <m:sPre>
                                          <m:sPrePr>
                                            <m:ctrlPr>
                                              <a:rPr lang="ja-JP" sz="2000" i="1" kern="100">
                                                <a:effectLst/>
                                                <a:latin typeface="Cambria Math" panose="02040503050406030204" pitchFamily="18" charset="0"/>
                                                <a:ea typeface="Cambria Math" panose="02040503050406030204" pitchFamily="18" charset="0"/>
                                              </a:rPr>
                                            </m:ctrlPr>
                                          </m:sPrePr>
                                          <m:sub/>
                                          <m:sup>
                                            <m:r>
                                              <a:rPr lang="en-US" sz="2000" kern="100">
                                                <a:effectLst/>
                                                <a:latin typeface="Cambria Math" panose="02040503050406030204" pitchFamily="18" charset="0"/>
                                                <a:ea typeface="ＭＳ Ｐ明朝" panose="02020600040205080304" pitchFamily="18" charset="-128"/>
                                              </a:rPr>
                                              <m:t>3</m:t>
                                            </m:r>
                                          </m:sup>
                                          <m:e>
                                            <m:r>
                                              <m:rPr>
                                                <m:sty m:val="p"/>
                                              </m:rPr>
                                              <a:rPr lang="en-US" sz="2000" kern="100">
                                                <a:effectLst/>
                                                <a:latin typeface="Cambria Math" panose="02040503050406030204" pitchFamily="18" charset="0"/>
                                                <a:ea typeface="ＭＳ Ｐ明朝" panose="02020600040205080304" pitchFamily="18" charset="-128"/>
                                              </a:rPr>
                                              <m:t>He</m:t>
                                            </m:r>
                                          </m:e>
                                        </m:sPre>
                                        <m:r>
                                          <m:rPr>
                                            <m:sty m:val="p"/>
                                          </m:rPr>
                                          <a:rPr lang="en-US" sz="2000" kern="100">
                                            <a:effectLst/>
                                            <a:latin typeface="Cambria Math" panose="02040503050406030204" pitchFamily="18" charset="0"/>
                                            <a:ea typeface="ＭＳ Ｐ明朝" panose="02020600040205080304" pitchFamily="18" charset="-128"/>
                                          </a:rPr>
                                          <m:t>n</m:t>
                                        </m:r>
                                      </m:sub>
                                    </m:sSub>
                                    <m:d>
                                      <m:dPr>
                                        <m:begChr m:val="|"/>
                                        <m:endChr m:val=""/>
                                        <m:ctrlPr>
                                          <a:rPr lang="ja-JP" sz="2000" i="1" kern="100">
                                            <a:effectLst/>
                                            <a:latin typeface="Cambria Math" panose="02040503050406030204" pitchFamily="18" charset="0"/>
                                            <a:ea typeface="Cambria Math" panose="02040503050406030204" pitchFamily="18" charset="0"/>
                                          </a:rPr>
                                        </m:ctrlPr>
                                      </m:dPr>
                                      <m:e>
                                        <m:d>
                                          <m:dPr>
                                            <m:begChr m:val=""/>
                                            <m:endChr m:val="⟩"/>
                                            <m:ctrlPr>
                                              <a:rPr lang="ja-JP" sz="2000" i="1" kern="100">
                                                <a:effectLst/>
                                                <a:latin typeface="Cambria Math" panose="02040503050406030204" pitchFamily="18" charset="0"/>
                                                <a:ea typeface="Cambria Math" panose="02040503050406030204" pitchFamily="18" charset="0"/>
                                              </a:rPr>
                                            </m:ctrlPr>
                                          </m:dPr>
                                          <m:e>
                                            <m:sPre>
                                              <m:sPrePr>
                                                <m:ctrlPr>
                                                  <a:rPr lang="ja-JP" sz="2000" i="1" kern="100">
                                                    <a:effectLst/>
                                                    <a:latin typeface="Cambria Math" panose="02040503050406030204" pitchFamily="18" charset="0"/>
                                                    <a:ea typeface="Cambria Math" panose="02040503050406030204" pitchFamily="18" charset="0"/>
                                                  </a:rPr>
                                                </m:ctrlPr>
                                              </m:sPrePr>
                                              <m:sub/>
                                              <m:sup>
                                                <m:r>
                                                  <a:rPr lang="en-US" sz="2000" kern="100">
                                                    <a:effectLst/>
                                                    <a:latin typeface="Cambria Math" panose="02040503050406030204" pitchFamily="18" charset="0"/>
                                                    <a:ea typeface="ＭＳ Ｐ明朝" panose="02020600040205080304" pitchFamily="18" charset="-128"/>
                                                  </a:rPr>
                                                  <m:t>3</m:t>
                                                </m:r>
                                              </m:sup>
                                              <m:e>
                                                <m:r>
                                                  <m:rPr>
                                                    <m:sty m:val="p"/>
                                                  </m:rPr>
                                                  <a:rPr lang="en-US" sz="2000" kern="100">
                                                    <a:effectLst/>
                                                    <a:latin typeface="Cambria Math" panose="02040503050406030204" pitchFamily="18" charset="0"/>
                                                    <a:ea typeface="ＭＳ Ｐ明朝" panose="02020600040205080304" pitchFamily="18" charset="-128"/>
                                                  </a:rPr>
                                                  <m:t>He</m:t>
                                                </m:r>
                                              </m:e>
                                            </m:sPre>
                                            <m:r>
                                              <a:rPr lang="en-US" sz="2000" kern="100">
                                                <a:effectLst/>
                                                <a:latin typeface="Cambria Math" panose="02040503050406030204" pitchFamily="18" charset="0"/>
                                                <a:ea typeface="ＭＳ Ｐ明朝" panose="02020600040205080304" pitchFamily="18" charset="-128"/>
                                              </a:rPr>
                                              <m:t>,</m:t>
                                            </m:r>
                                            <m:r>
                                              <m:rPr>
                                                <m:sty m:val="p"/>
                                              </m:rPr>
                                              <a:rPr lang="en-US" sz="2000" kern="100">
                                                <a:effectLst/>
                                                <a:latin typeface="Cambria Math" panose="02040503050406030204" pitchFamily="18" charset="0"/>
                                                <a:ea typeface="ＭＳ Ｐ明朝" panose="02020600040205080304" pitchFamily="18" charset="-128"/>
                                              </a:rPr>
                                              <m:t>n</m:t>
                                            </m:r>
                                          </m:e>
                                        </m:d>
                                      </m:e>
                                    </m:d>
                                    <m:r>
                                      <a:rPr lang="en-US" sz="2000" i="1" kern="100">
                                        <a:effectLst/>
                                        <a:latin typeface="Cambria Math" panose="02040503050406030204" pitchFamily="18" charset="0"/>
                                        <a:ea typeface="ＭＳ Ｐ明朝" panose="02020600040205080304" pitchFamily="18" charset="-128"/>
                                      </a:rPr>
                                      <m:t>+</m:t>
                                    </m:r>
                                    <m:sSub>
                                      <m:sSubPr>
                                        <m:ctrlPr>
                                          <a:rPr lang="ja-JP" sz="2000" i="1" kern="100">
                                            <a:effectLst/>
                                            <a:latin typeface="Cambria Math" panose="02040503050406030204" pitchFamily="18" charset="0"/>
                                            <a:ea typeface="Cambria Math" panose="02040503050406030204" pitchFamily="18" charset="0"/>
                                          </a:rPr>
                                        </m:ctrlPr>
                                      </m:sSubPr>
                                      <m:e>
                                        <m:r>
                                          <a:rPr lang="en-US" sz="2000" i="1" kern="100">
                                            <a:effectLst/>
                                            <a:latin typeface="Cambria Math" panose="02040503050406030204" pitchFamily="18" charset="0"/>
                                            <a:ea typeface="ＭＳ Ｐ明朝" panose="02020600040205080304" pitchFamily="18" charset="-128"/>
                                          </a:rPr>
                                          <m:t>𝐶</m:t>
                                        </m:r>
                                      </m:e>
                                      <m:sub>
                                        <m:r>
                                          <m:rPr>
                                            <m:sty m:val="p"/>
                                          </m:rPr>
                                          <a:rPr lang="en-US" sz="2000" kern="100">
                                            <a:effectLst/>
                                            <a:latin typeface="Cambria Math" panose="02040503050406030204" pitchFamily="18" charset="0"/>
                                            <a:ea typeface="ＭＳ Ｐ明朝" panose="02020600040205080304" pitchFamily="18" charset="-128"/>
                                          </a:rPr>
                                          <m:t>ppnn</m:t>
                                        </m:r>
                                      </m:sub>
                                    </m:sSub>
                                    <m:d>
                                      <m:dPr>
                                        <m:begChr m:val="|"/>
                                        <m:endChr m:val=""/>
                                        <m:ctrlPr>
                                          <a:rPr lang="ja-JP" sz="2000" i="1" kern="100">
                                            <a:effectLst/>
                                            <a:latin typeface="Cambria Math" panose="02040503050406030204" pitchFamily="18" charset="0"/>
                                            <a:ea typeface="Cambria Math" panose="02040503050406030204" pitchFamily="18" charset="0"/>
                                          </a:rPr>
                                        </m:ctrlPr>
                                      </m:dPr>
                                      <m:e>
                                        <m:d>
                                          <m:dPr>
                                            <m:begChr m:val=""/>
                                            <m:endChr m:val="⟩"/>
                                            <m:ctrlPr>
                                              <a:rPr lang="ja-JP" sz="2000" i="1" kern="100">
                                                <a:effectLst/>
                                                <a:latin typeface="Cambria Math" panose="02040503050406030204" pitchFamily="18" charset="0"/>
                                                <a:ea typeface="Cambria Math" panose="02040503050406030204" pitchFamily="18" charset="0"/>
                                              </a:rPr>
                                            </m:ctrlPr>
                                          </m:dPr>
                                          <m:e>
                                            <m:r>
                                              <m:rPr>
                                                <m:sty m:val="p"/>
                                              </m:rPr>
                                              <a:rPr lang="en-US" sz="2000" kern="100">
                                                <a:effectLst/>
                                                <a:latin typeface="Cambria Math" panose="02040503050406030204" pitchFamily="18" charset="0"/>
                                                <a:ea typeface="ＭＳ Ｐ明朝" panose="02020600040205080304" pitchFamily="18" charset="-128"/>
                                              </a:rPr>
                                              <m:t>p</m:t>
                                            </m:r>
                                            <m:r>
                                              <a:rPr lang="en-US" sz="2000" kern="100">
                                                <a:effectLst/>
                                                <a:latin typeface="Cambria Math" panose="02040503050406030204" pitchFamily="18" charset="0"/>
                                                <a:ea typeface="ＭＳ Ｐ明朝" panose="02020600040205080304" pitchFamily="18" charset="-128"/>
                                              </a:rPr>
                                              <m:t>,</m:t>
                                            </m:r>
                                            <m:r>
                                              <m:rPr>
                                                <m:sty m:val="p"/>
                                              </m:rPr>
                                              <a:rPr lang="en-US" sz="2000" kern="100">
                                                <a:effectLst/>
                                                <a:latin typeface="Cambria Math" panose="02040503050406030204" pitchFamily="18" charset="0"/>
                                                <a:ea typeface="ＭＳ Ｐ明朝" panose="02020600040205080304" pitchFamily="18" charset="-128"/>
                                              </a:rPr>
                                              <m:t>p</m:t>
                                            </m:r>
                                            <m:r>
                                              <a:rPr lang="en-US" sz="2000" kern="100">
                                                <a:effectLst/>
                                                <a:latin typeface="Cambria Math" panose="02040503050406030204" pitchFamily="18" charset="0"/>
                                                <a:ea typeface="ＭＳ Ｐ明朝" panose="02020600040205080304" pitchFamily="18" charset="-128"/>
                                              </a:rPr>
                                              <m:t>,</m:t>
                                            </m:r>
                                            <m:r>
                                              <m:rPr>
                                                <m:sty m:val="p"/>
                                              </m:rPr>
                                              <a:rPr lang="en-US" sz="2000" kern="100">
                                                <a:effectLst/>
                                                <a:latin typeface="Cambria Math" panose="02040503050406030204" pitchFamily="18" charset="0"/>
                                                <a:ea typeface="ＭＳ Ｐ明朝" panose="02020600040205080304" pitchFamily="18" charset="-128"/>
                                              </a:rPr>
                                              <m:t>n</m:t>
                                            </m:r>
                                            <m:r>
                                              <a:rPr lang="en-US" sz="2000" kern="100">
                                                <a:effectLst/>
                                                <a:latin typeface="Cambria Math" panose="02040503050406030204" pitchFamily="18" charset="0"/>
                                                <a:ea typeface="ＭＳ Ｐ明朝" panose="02020600040205080304" pitchFamily="18" charset="-128"/>
                                              </a:rPr>
                                              <m:t>,</m:t>
                                            </m:r>
                                            <m:r>
                                              <m:rPr>
                                                <m:sty m:val="p"/>
                                              </m:rPr>
                                              <a:rPr lang="en-US" sz="2000" kern="100">
                                                <a:effectLst/>
                                                <a:latin typeface="Cambria Math" panose="02040503050406030204" pitchFamily="18" charset="0"/>
                                                <a:ea typeface="ＭＳ Ｐ明朝" panose="02020600040205080304" pitchFamily="18" charset="-128"/>
                                              </a:rPr>
                                              <m:t>n</m:t>
                                            </m:r>
                                          </m:e>
                                        </m:d>
                                      </m:e>
                                    </m:d>
                                  </m:e>
                                </m:d>
                              </m:oMath>
                            </m:oMathPara>
                          </a14:m>
                          <a:endParaRPr lang="en-US" altLang="ja-JP" sz="2400" kern="100" dirty="0">
                            <a:effectLst/>
                            <a:latin typeface="Times New Roman" panose="02020603050405020304" pitchFamily="18" charset="0"/>
                            <a:ea typeface="ＭＳ ゴシック" panose="020B0609070205080204" pitchFamily="49" charset="-128"/>
                            <a:cs typeface="Times New Roman" panose="02020603050405020304" pitchFamily="18" charset="0"/>
                          </a:endParaRPr>
                        </a:p>
                        <a:p>
                          <a:pPr algn="l"/>
                          <a:endParaRPr lang="en-US" altLang="ja-JP" sz="2400" kern="100" dirty="0">
                            <a:effectLst/>
                            <a:latin typeface="Times New Roman" panose="02020603050405020304" pitchFamily="18" charset="0"/>
                            <a:ea typeface="ＭＳ ゴシック" panose="020B0609070205080204" pitchFamily="49" charset="-128"/>
                            <a:cs typeface="Times New Roman" panose="02020603050405020304" pitchFamily="18" charset="0"/>
                          </a:endParaRPr>
                        </a:p>
                        <a:p>
                          <a:pPr>
                            <a:lnSpc>
                              <a:spcPct val="150000"/>
                            </a:lnSpc>
                          </a:pPr>
                          <a:r>
                            <a:rPr lang="en-US" altLang="ja-JP" sz="2400" dirty="0">
                              <a:latin typeface="Times New Roman" panose="02020603050405020304" pitchFamily="18" charset="0"/>
                              <a:ea typeface="ＭＳ ゴシック" panose="020B0609070205080204" pitchFamily="49" charset="-128"/>
                              <a:cs typeface="Times New Roman" panose="02020603050405020304" pitchFamily="18" charset="0"/>
                            </a:rPr>
                            <a:t>α</a:t>
                          </a:r>
                          <a:r>
                            <a:rPr lang="ja-JP" altLang="en-US" sz="2400" dirty="0">
                              <a:latin typeface="Times New Roman" panose="02020603050405020304" pitchFamily="18" charset="0"/>
                              <a:ea typeface="ＭＳ ゴシック" panose="020B0609070205080204" pitchFamily="49" charset="-128"/>
                              <a:cs typeface="Times New Roman" panose="02020603050405020304" pitchFamily="18" charset="0"/>
                            </a:rPr>
                            <a:t>粒子はいくつかのクラスター状態を内包</a:t>
                          </a:r>
                          <a:endParaRPr lang="en-US" altLang="ja-JP" sz="2400" dirty="0">
                            <a:latin typeface="Times New Roman" panose="02020603050405020304" pitchFamily="18" charset="0"/>
                            <a:ea typeface="ＭＳ ゴシック" panose="020B0609070205080204" pitchFamily="49" charset="-128"/>
                            <a:cs typeface="Times New Roman" panose="02020603050405020304" pitchFamily="18" charset="0"/>
                          </a:endParaRPr>
                        </a:p>
                        <a:p>
                          <a:pPr>
                            <a:lnSpc>
                              <a:spcPct val="150000"/>
                            </a:lnSpc>
                          </a:pPr>
                          <a:r>
                            <a:rPr lang="ja-JP" altLang="en-US" sz="2400" dirty="0">
                              <a:latin typeface="Times New Roman" panose="02020603050405020304" pitchFamily="18" charset="0"/>
                              <a:ea typeface="ＭＳ ゴシック" panose="020B0609070205080204" pitchFamily="49" charset="-128"/>
                              <a:cs typeface="Times New Roman" panose="02020603050405020304" pitchFamily="18" charset="0"/>
                            </a:rPr>
                            <a:t>　　→内部構造に従い入射時にフラグメンテーション反応</a:t>
                          </a:r>
                          <a:endParaRPr lang="en-US" altLang="ja-JP" sz="2400" kern="100" dirty="0">
                            <a:effectLst/>
                            <a:latin typeface="Times New Roman" panose="02020603050405020304" pitchFamily="18" charset="0"/>
                            <a:ea typeface="ＭＳ ゴシック" panose="020B0609070205080204" pitchFamily="49" charset="-128"/>
                            <a:cs typeface="Times New Roman" panose="02020603050405020304" pitchFamily="18" charset="0"/>
                          </a:endParaRPr>
                        </a:p>
                        <a:p>
                          <a:pPr algn="l"/>
                          <a:endParaRPr lang="en-US" altLang="ja-JP" sz="2400" kern="100" dirty="0">
                            <a:effectLst/>
                            <a:latin typeface="Times New Roman" panose="02020603050405020304" pitchFamily="18" charset="0"/>
                            <a:ea typeface="ＭＳ ゴシック" panose="020B0609070205080204" pitchFamily="49" charset="-128"/>
                            <a:cs typeface="Times New Roman" panose="02020603050405020304" pitchFamily="18" charset="0"/>
                          </a:endParaRPr>
                        </a:p>
                        <a:p>
                          <a:pPr algn="l"/>
                          <a:r>
                            <a:rPr lang="en-US" altLang="ja-JP" sz="2400" kern="100" dirty="0">
                              <a:solidFill>
                                <a:srgbClr val="00B050"/>
                              </a:solidFill>
                              <a:effectLst/>
                              <a:latin typeface="Times New Roman" panose="02020603050405020304" pitchFamily="18" charset="0"/>
                              <a:ea typeface="ＭＳ ゴシック" panose="020B0609070205080204" pitchFamily="49" charset="-128"/>
                              <a:cs typeface="Times New Roman" panose="02020603050405020304" pitchFamily="18" charset="0"/>
                            </a:rPr>
                            <a:t>b</a:t>
                          </a:r>
                          <a:r>
                            <a:rPr lang="ja-JP" altLang="en-US" sz="2400" kern="100" dirty="0">
                              <a:solidFill>
                                <a:srgbClr val="00B050"/>
                              </a:solidFill>
                              <a:effectLst/>
                              <a:latin typeface="Times New Roman" panose="02020603050405020304" pitchFamily="18" charset="0"/>
                              <a:ea typeface="ＭＳ ゴシック" panose="020B0609070205080204" pitchFamily="49" charset="-128"/>
                              <a:cs typeface="Times New Roman" panose="02020603050405020304" pitchFamily="18" charset="0"/>
                            </a:rPr>
                            <a:t>パラメータ依存性</a:t>
                          </a:r>
                          <a:endParaRPr lang="en-US" altLang="ja-JP" sz="2400" kern="100" dirty="0">
                            <a:solidFill>
                              <a:srgbClr val="00B050"/>
                            </a:solidFill>
                            <a:effectLst/>
                            <a:latin typeface="Times New Roman" panose="02020603050405020304" pitchFamily="18" charset="0"/>
                            <a:ea typeface="ＭＳ ゴシック" panose="020B0609070205080204" pitchFamily="49" charset="-128"/>
                            <a:cs typeface="Times New Roman" panose="02020603050405020304" pitchFamily="18" charset="0"/>
                          </a:endParaRPr>
                        </a:p>
                        <a:p>
                          <a:pPr algn="l">
                            <a:lnSpc>
                              <a:spcPct val="150000"/>
                            </a:lnSpc>
                          </a:pPr>
                          <a:r>
                            <a:rPr lang="ja-JP" altLang="en-US" sz="2400" kern="100" dirty="0">
                              <a:effectLst/>
                              <a:latin typeface="Times New Roman" panose="02020603050405020304" pitchFamily="18" charset="0"/>
                              <a:ea typeface="ＭＳ ゴシック" panose="020B0609070205080204" pitchFamily="49" charset="-128"/>
                              <a:cs typeface="Times New Roman" panose="02020603050405020304" pitchFamily="18" charset="0"/>
                            </a:rPr>
                            <a:t>　フラグメンテーション反応は標的核との相互作用</a:t>
                          </a:r>
                          <a:endParaRPr lang="en-US" altLang="ja-JP" sz="2400" kern="100" dirty="0">
                            <a:effectLst/>
                            <a:latin typeface="Times New Roman" panose="02020603050405020304" pitchFamily="18" charset="0"/>
                            <a:ea typeface="ＭＳ ゴシック" panose="020B0609070205080204" pitchFamily="49" charset="-128"/>
                            <a:cs typeface="Times New Roman" panose="02020603050405020304" pitchFamily="18" charset="0"/>
                          </a:endParaRPr>
                        </a:p>
                        <a:p>
                          <a:pPr marL="266700" indent="-266700" algn="l">
                            <a:lnSpc>
                              <a:spcPct val="150000"/>
                            </a:lnSpc>
                          </a:pPr>
                          <a:r>
                            <a:rPr lang="ja-JP" altLang="en-US" sz="2400" kern="100" dirty="0">
                              <a:effectLst/>
                              <a:latin typeface="Times New Roman" panose="02020603050405020304" pitchFamily="18" charset="0"/>
                              <a:ea typeface="ＭＳ ゴシック" panose="020B0609070205080204" pitchFamily="49" charset="-128"/>
                              <a:cs typeface="Times New Roman" panose="02020603050405020304" pitchFamily="18" charset="0"/>
                            </a:rPr>
                            <a:t>　標的核の密度分布の影響を反映させるために簡易的な</a:t>
                          </a:r>
                          <a:endParaRPr lang="en-US" altLang="ja-JP" sz="2400" kern="100" dirty="0">
                            <a:effectLst/>
                            <a:latin typeface="Times New Roman" panose="02020603050405020304" pitchFamily="18" charset="0"/>
                            <a:ea typeface="ＭＳ ゴシック" panose="020B0609070205080204" pitchFamily="49" charset="-128"/>
                            <a:cs typeface="Times New Roman" panose="02020603050405020304" pitchFamily="18" charset="0"/>
                          </a:endParaRPr>
                        </a:p>
                        <a:p>
                          <a:pPr marL="266700" indent="-266700" algn="l">
                            <a:lnSpc>
                              <a:spcPct val="150000"/>
                            </a:lnSpc>
                          </a:pPr>
                          <a:r>
                            <a:rPr lang="ja-JP" altLang="en-US" sz="2400" kern="100" dirty="0">
                              <a:effectLst/>
                              <a:latin typeface="Times New Roman" panose="02020603050405020304" pitchFamily="18" charset="0"/>
                              <a:ea typeface="ＭＳ ゴシック" panose="020B0609070205080204" pitchFamily="49" charset="-128"/>
                              <a:cs typeface="Times New Roman" panose="02020603050405020304" pitchFamily="18" charset="0"/>
                            </a:rPr>
                            <a:t>　</a:t>
                          </a:r>
                          <a:r>
                            <a:rPr lang="en-US" altLang="ja-JP" sz="2400" kern="100" dirty="0">
                              <a:effectLst/>
                              <a:latin typeface="Times New Roman" panose="02020603050405020304" pitchFamily="18" charset="0"/>
                              <a:ea typeface="ＭＳ ゴシック" panose="020B0609070205080204" pitchFamily="49" charset="-128"/>
                              <a:cs typeface="Times New Roman" panose="02020603050405020304" pitchFamily="18" charset="0"/>
                            </a:rPr>
                            <a:t>b</a:t>
                          </a:r>
                          <a:r>
                            <a:rPr lang="ja-JP" altLang="en-US" sz="2400" kern="100" dirty="0">
                              <a:effectLst/>
                              <a:latin typeface="Times New Roman" panose="02020603050405020304" pitchFamily="18" charset="0"/>
                              <a:ea typeface="ＭＳ ゴシック" panose="020B0609070205080204" pitchFamily="49" charset="-128"/>
                              <a:cs typeface="Times New Roman" panose="02020603050405020304" pitchFamily="18" charset="0"/>
                            </a:rPr>
                            <a:t>パラメータ依存性を導入</a:t>
                          </a:r>
                          <a:endParaRPr lang="en-US" altLang="ja-JP" sz="2400" kern="100" dirty="0">
                            <a:effectLst/>
                            <a:latin typeface="Times New Roman" panose="02020603050405020304" pitchFamily="18" charset="0"/>
                            <a:ea typeface="ＭＳ ゴシック" panose="020B0609070205080204" pitchFamily="49" charset="-128"/>
                            <a:cs typeface="Times New Roman" panose="02020603050405020304" pitchFamily="18" charset="0"/>
                          </a:endParaRPr>
                        </a:p>
                      </a:txBody>
                      <a:tcPr marL="68580" marR="68580" marT="0" marB="0">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tcPr>
                    </a:tc>
                    <a:extLst>
                      <a:ext uri="{0D108BD9-81ED-4DB2-BD59-A6C34878D82A}">
                        <a16:rowId xmlns:a16="http://schemas.microsoft.com/office/drawing/2014/main" val="1710742041"/>
                      </a:ext>
                    </a:extLst>
                  </a:tr>
                </a:tbl>
              </a:graphicData>
            </a:graphic>
          </p:graphicFrame>
        </mc:Choice>
        <mc:Fallback xmlns="">
          <p:graphicFrame>
            <p:nvGraphicFramePr>
              <p:cNvPr id="7" name="表 6">
                <a:extLst>
                  <a:ext uri="{FF2B5EF4-FFF2-40B4-BE49-F238E27FC236}">
                    <a16:creationId xmlns:a16="http://schemas.microsoft.com/office/drawing/2014/main" id="{28067945-33EF-15E5-3264-94342F09966D}"/>
                  </a:ext>
                </a:extLst>
              </p:cNvPr>
              <p:cNvGraphicFramePr>
                <a:graphicFrameLocks noGrp="1"/>
              </p:cNvGraphicFramePr>
              <p:nvPr>
                <p:extLst>
                  <p:ext uri="{D42A27DB-BD31-4B8C-83A1-F6EECF244321}">
                    <p14:modId xmlns:p14="http://schemas.microsoft.com/office/powerpoint/2010/main" val="3460850393"/>
                  </p:ext>
                </p:extLst>
              </p:nvPr>
            </p:nvGraphicFramePr>
            <p:xfrm>
              <a:off x="459254" y="1873885"/>
              <a:ext cx="8225492" cy="4984115"/>
            </p:xfrm>
            <a:graphic>
              <a:graphicData uri="http://schemas.openxmlformats.org/drawingml/2006/table">
                <a:tbl>
                  <a:tblPr firstRow="1" firstCol="1" bandRow="1"/>
                  <a:tblGrid>
                    <a:gridCol w="8225492">
                      <a:extLst>
                        <a:ext uri="{9D8B030D-6E8A-4147-A177-3AD203B41FA5}">
                          <a16:colId xmlns:a16="http://schemas.microsoft.com/office/drawing/2014/main" val="40796300"/>
                        </a:ext>
                      </a:extLst>
                    </a:gridCol>
                  </a:tblGrid>
                  <a:tr h="4984115">
                    <a:tc>
                      <a:txBody>
                        <a:bodyPr/>
                        <a:lstStyle/>
                        <a:p>
                          <a:endParaRPr lang="ja-JP"/>
                        </a:p>
                      </a:txBody>
                      <a:tcPr marL="68580" marR="68580" marT="0" marB="0">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blipFill>
                          <a:blip r:embed="rId2"/>
                          <a:stretch>
                            <a:fillRect t="-2200" b="-3790"/>
                          </a:stretch>
                        </a:blipFill>
                      </a:tcPr>
                    </a:tc>
                    <a:extLst>
                      <a:ext uri="{0D108BD9-81ED-4DB2-BD59-A6C34878D82A}">
                        <a16:rowId xmlns:a16="http://schemas.microsoft.com/office/drawing/2014/main" val="1710742041"/>
                      </a:ext>
                    </a:extLst>
                  </a:tr>
                </a:tbl>
              </a:graphicData>
            </a:graphic>
          </p:graphicFrame>
        </mc:Fallback>
      </mc:AlternateContent>
      <p:sp>
        <p:nvSpPr>
          <p:cNvPr id="4" name="スライド番号プレースホルダー 3">
            <a:extLst>
              <a:ext uri="{FF2B5EF4-FFF2-40B4-BE49-F238E27FC236}">
                <a16:creationId xmlns:a16="http://schemas.microsoft.com/office/drawing/2014/main" id="{0E622C8F-FE41-CC05-B41F-68987CC7D522}"/>
              </a:ext>
            </a:extLst>
          </p:cNvPr>
          <p:cNvSpPr>
            <a:spLocks noGrp="1"/>
          </p:cNvSpPr>
          <p:nvPr>
            <p:ph type="sldNum" sz="quarter" idx="11"/>
          </p:nvPr>
        </p:nvSpPr>
        <p:spPr/>
        <p:txBody>
          <a:bodyPr/>
          <a:lstStyle/>
          <a:p>
            <a:fld id="{2211DAF9-AAB5-44DD-A5E4-C4C1DB5B2C1E}" type="slidenum">
              <a:rPr kumimoji="1" lang="ja-JP" altLang="en-US" smtClean="0"/>
              <a:t>30</a:t>
            </a:fld>
            <a:endParaRPr kumimoji="1" lang="ja-JP" altLang="en-US"/>
          </a:p>
        </p:txBody>
      </p:sp>
    </p:spTree>
    <p:extLst>
      <p:ext uri="{BB962C8B-B14F-4D97-AF65-F5344CB8AC3E}">
        <p14:creationId xmlns:p14="http://schemas.microsoft.com/office/powerpoint/2010/main" val="1908260601"/>
      </p:ext>
    </p:extLst>
  </p:cSld>
  <p:clrMapOvr>
    <a:masterClrMapping/>
  </p:clrMapOvr>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cxnSp>
        <p:nvCxnSpPr>
          <p:cNvPr id="54" name="直線コネクタ 53">
            <a:extLst>
              <a:ext uri="{FF2B5EF4-FFF2-40B4-BE49-F238E27FC236}">
                <a16:creationId xmlns:a16="http://schemas.microsoft.com/office/drawing/2014/main" id="{0956FE3B-026D-953D-0188-6F37133EAA8C}"/>
              </a:ext>
            </a:extLst>
          </p:cNvPr>
          <p:cNvCxnSpPr>
            <a:cxnSpLocks/>
          </p:cNvCxnSpPr>
          <p:nvPr/>
        </p:nvCxnSpPr>
        <p:spPr>
          <a:xfrm flipH="1">
            <a:off x="4602823" y="934948"/>
            <a:ext cx="10269" cy="5856269"/>
          </a:xfrm>
          <a:prstGeom prst="line">
            <a:avLst/>
          </a:prstGeom>
          <a:ln w="28575">
            <a:solidFill>
              <a:schemeClr val="bg1">
                <a:lumMod val="65000"/>
              </a:schemeClr>
            </a:solidFill>
          </a:ln>
        </p:spPr>
        <p:style>
          <a:lnRef idx="1">
            <a:schemeClr val="dk1"/>
          </a:lnRef>
          <a:fillRef idx="0">
            <a:schemeClr val="dk1"/>
          </a:fillRef>
          <a:effectRef idx="0">
            <a:schemeClr val="dk1"/>
          </a:effectRef>
          <a:fontRef idx="minor">
            <a:schemeClr val="tx1"/>
          </a:fontRef>
        </p:style>
      </p:cxnSp>
      <p:sp>
        <p:nvSpPr>
          <p:cNvPr id="3" name="テキスト ボックス 2">
            <a:extLst>
              <a:ext uri="{FF2B5EF4-FFF2-40B4-BE49-F238E27FC236}">
                <a16:creationId xmlns:a16="http://schemas.microsoft.com/office/drawing/2014/main" id="{26518104-C267-D033-3AD6-B0EC4D960E0F}"/>
              </a:ext>
            </a:extLst>
          </p:cNvPr>
          <p:cNvSpPr txBox="1"/>
          <p:nvPr/>
        </p:nvSpPr>
        <p:spPr>
          <a:xfrm>
            <a:off x="636998" y="811658"/>
            <a:ext cx="7089168" cy="646331"/>
          </a:xfrm>
          <a:prstGeom prst="rect">
            <a:avLst/>
          </a:prstGeom>
          <a:noFill/>
        </p:spPr>
        <p:txBody>
          <a:bodyPr wrap="square" rtlCol="0">
            <a:spAutoFit/>
          </a:bodyPr>
          <a:lstStyle/>
          <a:p>
            <a:r>
              <a:rPr kumimoji="1" lang="ja-JP" altLang="en-US" sz="3600" dirty="0"/>
              <a:t>計算手法</a:t>
            </a:r>
          </a:p>
        </p:txBody>
      </p:sp>
      <p:grpSp>
        <p:nvGrpSpPr>
          <p:cNvPr id="14" name="グループ化 13">
            <a:extLst>
              <a:ext uri="{FF2B5EF4-FFF2-40B4-BE49-F238E27FC236}">
                <a16:creationId xmlns:a16="http://schemas.microsoft.com/office/drawing/2014/main" id="{2E10434E-DFF0-5ECD-2815-B9E65FD7DEA2}"/>
              </a:ext>
            </a:extLst>
          </p:cNvPr>
          <p:cNvGrpSpPr/>
          <p:nvPr/>
        </p:nvGrpSpPr>
        <p:grpSpPr>
          <a:xfrm>
            <a:off x="1475453" y="1457989"/>
            <a:ext cx="6349432" cy="4848967"/>
            <a:chOff x="4787755" y="1065574"/>
            <a:chExt cx="4561728" cy="4848967"/>
          </a:xfrm>
          <a:solidFill>
            <a:schemeClr val="bg2"/>
          </a:solidFill>
        </p:grpSpPr>
        <p:sp>
          <p:nvSpPr>
            <p:cNvPr id="7" name="テキスト ボックス 6">
              <a:extLst>
                <a:ext uri="{FF2B5EF4-FFF2-40B4-BE49-F238E27FC236}">
                  <a16:creationId xmlns:a16="http://schemas.microsoft.com/office/drawing/2014/main" id="{ECCCBCE5-29D0-9140-2A29-7826E1F9988A}"/>
                </a:ext>
              </a:extLst>
            </p:cNvPr>
            <p:cNvSpPr txBox="1"/>
            <p:nvPr/>
          </p:nvSpPr>
          <p:spPr>
            <a:xfrm>
              <a:off x="4787757" y="1065574"/>
              <a:ext cx="4561726" cy="707886"/>
            </a:xfrm>
            <a:prstGeom prst="rect">
              <a:avLst/>
            </a:prstGeom>
            <a:grpFill/>
            <a:ln>
              <a:solidFill>
                <a:schemeClr val="tx1"/>
              </a:solidFill>
            </a:ln>
          </p:spPr>
          <p:txBody>
            <a:bodyPr wrap="square" rtlCol="0">
              <a:spAutoFit/>
            </a:bodyPr>
            <a:lstStyle/>
            <a:p>
              <a:r>
                <a:rPr kumimoji="1" lang="ja-JP" altLang="en-US" sz="2000" dirty="0">
                  <a:latin typeface="Times New Roman" panose="02020603050405020304" pitchFamily="18" charset="0"/>
                  <a:ea typeface="ＭＳ ゴシック" panose="020B0609070205080204" pitchFamily="49" charset="-128"/>
                  <a:cs typeface="Times New Roman" panose="02020603050405020304" pitchFamily="18" charset="0"/>
                </a:rPr>
                <a:t>入射</a:t>
              </a:r>
              <a:r>
                <a:rPr kumimoji="1" lang="en-US" altLang="ja-JP" sz="2000" dirty="0">
                  <a:latin typeface="Times New Roman" panose="02020603050405020304" pitchFamily="18" charset="0"/>
                  <a:ea typeface="ＭＳ ゴシック" panose="020B0609070205080204" pitchFamily="49" charset="-128"/>
                  <a:cs typeface="Times New Roman" panose="02020603050405020304" pitchFamily="18" charset="0"/>
                </a:rPr>
                <a:t>α</a:t>
              </a:r>
              <a:r>
                <a:rPr kumimoji="1" lang="ja-JP" altLang="en-US" sz="2000" dirty="0">
                  <a:latin typeface="Times New Roman" panose="02020603050405020304" pitchFamily="18" charset="0"/>
                  <a:ea typeface="ＭＳ ゴシック" panose="020B0609070205080204" pitchFamily="49" charset="-128"/>
                  <a:cs typeface="Times New Roman" panose="02020603050405020304" pitchFamily="18" charset="0"/>
                </a:rPr>
                <a:t>粒子・標的核の基底状態の計算</a:t>
              </a:r>
              <a:endParaRPr kumimoji="1" lang="en-US" altLang="ja-JP" sz="2000" dirty="0">
                <a:latin typeface="Times New Roman" panose="02020603050405020304" pitchFamily="18" charset="0"/>
                <a:ea typeface="ＭＳ ゴシック" panose="020B0609070205080204" pitchFamily="49" charset="-128"/>
                <a:cs typeface="Times New Roman" panose="02020603050405020304" pitchFamily="18" charset="0"/>
              </a:endParaRPr>
            </a:p>
            <a:p>
              <a:r>
                <a:rPr kumimoji="1" lang="en-US" altLang="ja-JP" sz="2000" dirty="0">
                  <a:latin typeface="Times New Roman" panose="02020603050405020304" pitchFamily="18" charset="0"/>
                  <a:ea typeface="ＭＳ ゴシック" panose="020B0609070205080204" pitchFamily="49" charset="-128"/>
                  <a:cs typeface="Times New Roman" panose="02020603050405020304" pitchFamily="18" charset="0"/>
                </a:rPr>
                <a:t>α</a:t>
              </a:r>
              <a:r>
                <a:rPr kumimoji="1" lang="ja-JP" altLang="en-US" sz="2000" dirty="0">
                  <a:latin typeface="Times New Roman" panose="02020603050405020304" pitchFamily="18" charset="0"/>
                  <a:ea typeface="ＭＳ ゴシック" panose="020B0609070205080204" pitchFamily="49" charset="-128"/>
                  <a:cs typeface="Times New Roman" panose="02020603050405020304" pitchFamily="18" charset="0"/>
                </a:rPr>
                <a:t>粒子ー</a:t>
              </a:r>
              <a:r>
                <a:rPr kumimoji="1" lang="en-US" altLang="ja-JP" sz="2000" dirty="0">
                  <a:latin typeface="Times New Roman" panose="02020603050405020304" pitchFamily="18" charset="0"/>
                  <a:ea typeface="ＭＳ ゴシック" panose="020B0609070205080204" pitchFamily="49" charset="-128"/>
                  <a:cs typeface="Times New Roman" panose="02020603050405020304" pitchFamily="18" charset="0"/>
                </a:rPr>
                <a:t>Glauber</a:t>
              </a:r>
              <a:r>
                <a:rPr kumimoji="1" lang="ja-JP" altLang="en-US" sz="2000" dirty="0">
                  <a:latin typeface="Times New Roman" panose="02020603050405020304" pitchFamily="18" charset="0"/>
                  <a:ea typeface="ＭＳ ゴシック" panose="020B0609070205080204" pitchFamily="49" charset="-128"/>
                  <a:cs typeface="Times New Roman" panose="02020603050405020304" pitchFamily="18" charset="0"/>
                </a:rPr>
                <a:t>型の密度・運動量分布</a:t>
              </a:r>
              <a:endParaRPr kumimoji="1" lang="en-US" altLang="ja-JP" sz="2000" dirty="0">
                <a:latin typeface="Times New Roman" panose="02020603050405020304" pitchFamily="18" charset="0"/>
                <a:ea typeface="ＭＳ ゴシック" panose="020B0609070205080204" pitchFamily="49" charset="-128"/>
                <a:cs typeface="Times New Roman" panose="02020603050405020304" pitchFamily="18" charset="0"/>
              </a:endParaRPr>
            </a:p>
          </p:txBody>
        </p:sp>
        <p:sp>
          <p:nvSpPr>
            <p:cNvPr id="8" name="テキスト ボックス 7">
              <a:extLst>
                <a:ext uri="{FF2B5EF4-FFF2-40B4-BE49-F238E27FC236}">
                  <a16:creationId xmlns:a16="http://schemas.microsoft.com/office/drawing/2014/main" id="{41CD2EE5-9DA0-D245-F177-ECAECEF0957E}"/>
                </a:ext>
              </a:extLst>
            </p:cNvPr>
            <p:cNvSpPr txBox="1"/>
            <p:nvPr/>
          </p:nvSpPr>
          <p:spPr>
            <a:xfrm>
              <a:off x="4787757" y="1865843"/>
              <a:ext cx="4561726" cy="400110"/>
            </a:xfrm>
            <a:prstGeom prst="rect">
              <a:avLst/>
            </a:prstGeom>
            <a:grpFill/>
            <a:ln>
              <a:solidFill>
                <a:schemeClr val="tx1"/>
              </a:solidFill>
            </a:ln>
          </p:spPr>
          <p:txBody>
            <a:bodyPr wrap="square" rtlCol="0">
              <a:spAutoFit/>
            </a:bodyPr>
            <a:lstStyle/>
            <a:p>
              <a:r>
                <a:rPr kumimoji="1" lang="en-US" altLang="ja-JP" sz="2000" dirty="0">
                  <a:latin typeface="Times New Roman" panose="02020603050405020304" pitchFamily="18" charset="0"/>
                  <a:ea typeface="ＭＳ ゴシック" panose="020B0609070205080204" pitchFamily="49" charset="-128"/>
                  <a:cs typeface="Times New Roman" panose="02020603050405020304" pitchFamily="18" charset="0"/>
                </a:rPr>
                <a:t>break up </a:t>
              </a:r>
              <a:r>
                <a:rPr kumimoji="1" lang="ja-JP" altLang="en-US" sz="2000" dirty="0">
                  <a:latin typeface="Times New Roman" panose="02020603050405020304" pitchFamily="18" charset="0"/>
                  <a:ea typeface="ＭＳ ゴシック" panose="020B0609070205080204" pitchFamily="49" charset="-128"/>
                  <a:cs typeface="Times New Roman" panose="02020603050405020304" pitchFamily="18" charset="0"/>
                </a:rPr>
                <a:t>反応</a:t>
              </a:r>
              <a:endParaRPr kumimoji="1" lang="en-US" altLang="ja-JP" sz="2000" dirty="0">
                <a:latin typeface="Times New Roman" panose="02020603050405020304" pitchFamily="18" charset="0"/>
                <a:ea typeface="ＭＳ ゴシック" panose="020B0609070205080204" pitchFamily="49" charset="-128"/>
                <a:cs typeface="Times New Roman" panose="02020603050405020304" pitchFamily="18" charset="0"/>
              </a:endParaRPr>
            </a:p>
          </p:txBody>
        </p:sp>
        <p:sp>
          <p:nvSpPr>
            <p:cNvPr id="9" name="テキスト ボックス 8">
              <a:extLst>
                <a:ext uri="{FF2B5EF4-FFF2-40B4-BE49-F238E27FC236}">
                  <a16:creationId xmlns:a16="http://schemas.microsoft.com/office/drawing/2014/main" id="{A4801A96-B8D4-EA81-93E7-867D5B08F6FF}"/>
                </a:ext>
              </a:extLst>
            </p:cNvPr>
            <p:cNvSpPr txBox="1"/>
            <p:nvPr/>
          </p:nvSpPr>
          <p:spPr>
            <a:xfrm>
              <a:off x="4787757" y="3251929"/>
              <a:ext cx="4561726" cy="400110"/>
            </a:xfrm>
            <a:prstGeom prst="rect">
              <a:avLst/>
            </a:prstGeom>
            <a:grpFill/>
            <a:ln>
              <a:solidFill>
                <a:schemeClr val="tx1"/>
              </a:solidFill>
            </a:ln>
          </p:spPr>
          <p:txBody>
            <a:bodyPr wrap="square" rtlCol="0">
              <a:spAutoFit/>
            </a:bodyPr>
            <a:lstStyle/>
            <a:p>
              <a:r>
                <a:rPr kumimoji="1" lang="ja-JP" altLang="en-US" sz="2000" dirty="0">
                  <a:latin typeface="Times New Roman" panose="02020603050405020304" pitchFamily="18" charset="0"/>
                  <a:ea typeface="ＭＳ ゴシック" panose="020B0609070205080204" pitchFamily="49" charset="-128"/>
                  <a:cs typeface="Times New Roman" panose="02020603050405020304" pitchFamily="18" charset="0"/>
                </a:rPr>
                <a:t>運動方程式による粒子の運動</a:t>
              </a:r>
              <a:endParaRPr kumimoji="1" lang="en-US" altLang="ja-JP" sz="2000" dirty="0">
                <a:latin typeface="Times New Roman" panose="02020603050405020304" pitchFamily="18" charset="0"/>
                <a:ea typeface="ＭＳ ゴシック" panose="020B0609070205080204" pitchFamily="49" charset="-128"/>
                <a:cs typeface="Times New Roman" panose="02020603050405020304" pitchFamily="18" charset="0"/>
              </a:endParaRPr>
            </a:p>
          </p:txBody>
        </p:sp>
        <p:sp>
          <p:nvSpPr>
            <p:cNvPr id="10" name="テキスト ボックス 9">
              <a:extLst>
                <a:ext uri="{FF2B5EF4-FFF2-40B4-BE49-F238E27FC236}">
                  <a16:creationId xmlns:a16="http://schemas.microsoft.com/office/drawing/2014/main" id="{84ECBC3E-D9DE-E3AE-C432-7A5B4774A8C2}"/>
                </a:ext>
              </a:extLst>
            </p:cNvPr>
            <p:cNvSpPr txBox="1"/>
            <p:nvPr/>
          </p:nvSpPr>
          <p:spPr>
            <a:xfrm>
              <a:off x="4787756" y="3945651"/>
              <a:ext cx="4561725" cy="400110"/>
            </a:xfrm>
            <a:prstGeom prst="rect">
              <a:avLst/>
            </a:prstGeom>
            <a:grpFill/>
            <a:ln>
              <a:solidFill>
                <a:schemeClr val="tx1"/>
              </a:solidFill>
            </a:ln>
          </p:spPr>
          <p:txBody>
            <a:bodyPr wrap="square" rtlCol="0">
              <a:spAutoFit/>
            </a:bodyPr>
            <a:lstStyle/>
            <a:p>
              <a:r>
                <a:rPr kumimoji="1" lang="ja-JP" altLang="en-US" sz="2000" dirty="0">
                  <a:latin typeface="Times New Roman" panose="02020603050405020304" pitchFamily="18" charset="0"/>
                  <a:ea typeface="ＭＳ ゴシック" panose="020B0609070205080204" pitchFamily="49" charset="-128"/>
                  <a:cs typeface="Times New Roman" panose="02020603050405020304" pitchFamily="18" charset="0"/>
                </a:rPr>
                <a:t>衝突項</a:t>
              </a:r>
              <a:endParaRPr kumimoji="1" lang="en-US" altLang="ja-JP" sz="2000" dirty="0">
                <a:latin typeface="Times New Roman" panose="02020603050405020304" pitchFamily="18" charset="0"/>
                <a:ea typeface="ＭＳ ゴシック" panose="020B0609070205080204" pitchFamily="49" charset="-128"/>
                <a:cs typeface="Times New Roman" panose="02020603050405020304" pitchFamily="18" charset="0"/>
              </a:endParaRPr>
            </a:p>
          </p:txBody>
        </p:sp>
        <p:sp>
          <p:nvSpPr>
            <p:cNvPr id="11" name="テキスト ボックス 10">
              <a:extLst>
                <a:ext uri="{FF2B5EF4-FFF2-40B4-BE49-F238E27FC236}">
                  <a16:creationId xmlns:a16="http://schemas.microsoft.com/office/drawing/2014/main" id="{6FD1196D-A7EB-AB23-ACA9-C6FD1AD4F896}"/>
                </a:ext>
              </a:extLst>
            </p:cNvPr>
            <p:cNvSpPr txBox="1"/>
            <p:nvPr/>
          </p:nvSpPr>
          <p:spPr>
            <a:xfrm>
              <a:off x="4787756" y="4926620"/>
              <a:ext cx="4561726" cy="400110"/>
            </a:xfrm>
            <a:prstGeom prst="rect">
              <a:avLst/>
            </a:prstGeom>
            <a:grpFill/>
            <a:ln>
              <a:solidFill>
                <a:schemeClr val="tx1"/>
              </a:solidFill>
            </a:ln>
          </p:spPr>
          <p:txBody>
            <a:bodyPr wrap="square" rtlCol="0">
              <a:spAutoFit/>
            </a:bodyPr>
            <a:lstStyle/>
            <a:p>
              <a:r>
                <a:rPr kumimoji="1" lang="en-US" altLang="ja-JP" sz="2000" dirty="0">
                  <a:latin typeface="Times New Roman" panose="02020603050405020304" pitchFamily="18" charset="0"/>
                  <a:ea typeface="ＭＳ ゴシック" panose="020B0609070205080204" pitchFamily="49" charset="-128"/>
                  <a:cs typeface="Times New Roman" panose="02020603050405020304" pitchFamily="18" charset="0"/>
                </a:rPr>
                <a:t>indirect pickup</a:t>
              </a:r>
              <a:r>
                <a:rPr kumimoji="1" lang="ja-JP" altLang="en-US" sz="2000" dirty="0">
                  <a:latin typeface="Times New Roman" panose="02020603050405020304" pitchFamily="18" charset="0"/>
                  <a:ea typeface="ＭＳ ゴシック" panose="020B0609070205080204" pitchFamily="49" charset="-128"/>
                  <a:cs typeface="Times New Roman" panose="02020603050405020304" pitchFamily="18" charset="0"/>
                </a:rPr>
                <a:t>、反跳、励起、角度変更の計算</a:t>
              </a:r>
              <a:endParaRPr kumimoji="1" lang="en-US" altLang="ja-JP" sz="2000" dirty="0">
                <a:latin typeface="Times New Roman" panose="02020603050405020304" pitchFamily="18" charset="0"/>
                <a:ea typeface="ＭＳ ゴシック" panose="020B0609070205080204" pitchFamily="49" charset="-128"/>
                <a:cs typeface="Times New Roman" panose="02020603050405020304" pitchFamily="18" charset="0"/>
              </a:endParaRPr>
            </a:p>
          </p:txBody>
        </p:sp>
        <p:sp>
          <p:nvSpPr>
            <p:cNvPr id="12" name="テキスト ボックス 11">
              <a:extLst>
                <a:ext uri="{FF2B5EF4-FFF2-40B4-BE49-F238E27FC236}">
                  <a16:creationId xmlns:a16="http://schemas.microsoft.com/office/drawing/2014/main" id="{D5E19934-CA00-BBD9-E23D-FF23060DB9BA}"/>
                </a:ext>
              </a:extLst>
            </p:cNvPr>
            <p:cNvSpPr txBox="1"/>
            <p:nvPr/>
          </p:nvSpPr>
          <p:spPr>
            <a:xfrm>
              <a:off x="4787757" y="2426333"/>
              <a:ext cx="4561726" cy="400110"/>
            </a:xfrm>
            <a:prstGeom prst="rect">
              <a:avLst/>
            </a:prstGeom>
            <a:grpFill/>
            <a:ln>
              <a:solidFill>
                <a:schemeClr val="tx1"/>
              </a:solidFill>
            </a:ln>
          </p:spPr>
          <p:txBody>
            <a:bodyPr wrap="square" rtlCol="0">
              <a:spAutoFit/>
            </a:bodyPr>
            <a:lstStyle/>
            <a:p>
              <a:r>
                <a:rPr kumimoji="1" lang="ja-JP" altLang="en-US" sz="2000" dirty="0">
                  <a:latin typeface="Times New Roman" panose="02020603050405020304" pitchFamily="18" charset="0"/>
                  <a:ea typeface="ＭＳ ゴシック" panose="020B0609070205080204" pitchFamily="49" charset="-128"/>
                  <a:cs typeface="Times New Roman" panose="02020603050405020304" pitchFamily="18" charset="0"/>
                </a:rPr>
                <a:t>直接過程</a:t>
              </a:r>
              <a:endParaRPr kumimoji="1" lang="en-US" altLang="ja-JP" sz="2000" dirty="0">
                <a:latin typeface="Times New Roman" panose="02020603050405020304" pitchFamily="18" charset="0"/>
                <a:ea typeface="ＭＳ ゴシック" panose="020B0609070205080204" pitchFamily="49" charset="-128"/>
                <a:cs typeface="Times New Roman" panose="02020603050405020304" pitchFamily="18" charset="0"/>
              </a:endParaRPr>
            </a:p>
          </p:txBody>
        </p:sp>
        <p:sp>
          <p:nvSpPr>
            <p:cNvPr id="13" name="テキスト ボックス 12">
              <a:extLst>
                <a:ext uri="{FF2B5EF4-FFF2-40B4-BE49-F238E27FC236}">
                  <a16:creationId xmlns:a16="http://schemas.microsoft.com/office/drawing/2014/main" id="{69542894-8FE0-727C-E454-7BA80F4408B7}"/>
                </a:ext>
              </a:extLst>
            </p:cNvPr>
            <p:cNvSpPr txBox="1"/>
            <p:nvPr/>
          </p:nvSpPr>
          <p:spPr>
            <a:xfrm>
              <a:off x="4787755" y="5514431"/>
              <a:ext cx="4561726" cy="400110"/>
            </a:xfrm>
            <a:prstGeom prst="rect">
              <a:avLst/>
            </a:prstGeom>
            <a:grpFill/>
            <a:ln>
              <a:solidFill>
                <a:schemeClr val="tx1"/>
              </a:solidFill>
            </a:ln>
          </p:spPr>
          <p:txBody>
            <a:bodyPr wrap="square" rtlCol="0">
              <a:spAutoFit/>
            </a:bodyPr>
            <a:lstStyle/>
            <a:p>
              <a:r>
                <a:rPr kumimoji="1" lang="en-US" altLang="ja-JP" sz="2000" dirty="0">
                  <a:latin typeface="Times New Roman" panose="02020603050405020304" pitchFamily="18" charset="0"/>
                  <a:ea typeface="ＭＳ ゴシック" panose="020B0609070205080204" pitchFamily="49" charset="-128"/>
                  <a:cs typeface="Times New Roman" panose="02020603050405020304" pitchFamily="18" charset="0"/>
                </a:rPr>
                <a:t>GEM</a:t>
              </a:r>
              <a:r>
                <a:rPr kumimoji="1" lang="ja-JP" altLang="en-US" sz="2000" dirty="0">
                  <a:latin typeface="Times New Roman" panose="02020603050405020304" pitchFamily="18" charset="0"/>
                  <a:ea typeface="ＭＳ ゴシック" panose="020B0609070205080204" pitchFamily="49" charset="-128"/>
                  <a:cs typeface="Times New Roman" panose="02020603050405020304" pitchFamily="18" charset="0"/>
                </a:rPr>
                <a:t>模型</a:t>
              </a:r>
              <a:endParaRPr kumimoji="1" lang="en-US" altLang="ja-JP" sz="2000" dirty="0">
                <a:latin typeface="Times New Roman" panose="02020603050405020304" pitchFamily="18" charset="0"/>
                <a:ea typeface="ＭＳ ゴシック" panose="020B0609070205080204" pitchFamily="49" charset="-128"/>
                <a:cs typeface="Times New Roman" panose="02020603050405020304" pitchFamily="18" charset="0"/>
              </a:endParaRPr>
            </a:p>
          </p:txBody>
        </p:sp>
      </p:grpSp>
      <p:grpSp>
        <p:nvGrpSpPr>
          <p:cNvPr id="44" name="グループ化 43">
            <a:extLst>
              <a:ext uri="{FF2B5EF4-FFF2-40B4-BE49-F238E27FC236}">
                <a16:creationId xmlns:a16="http://schemas.microsoft.com/office/drawing/2014/main" id="{9DEDD565-7A0D-DF4E-66EA-6637C75E6559}"/>
              </a:ext>
            </a:extLst>
          </p:cNvPr>
          <p:cNvGrpSpPr/>
          <p:nvPr/>
        </p:nvGrpSpPr>
        <p:grpSpPr>
          <a:xfrm>
            <a:off x="1140431" y="3411018"/>
            <a:ext cx="3431569" cy="1674692"/>
            <a:chOff x="1140431" y="2917859"/>
            <a:chExt cx="3431569" cy="1674692"/>
          </a:xfrm>
        </p:grpSpPr>
        <p:cxnSp>
          <p:nvCxnSpPr>
            <p:cNvPr id="38" name="直線矢印コネクタ 37">
              <a:extLst>
                <a:ext uri="{FF2B5EF4-FFF2-40B4-BE49-F238E27FC236}">
                  <a16:creationId xmlns:a16="http://schemas.microsoft.com/office/drawing/2014/main" id="{BE1E9507-9095-08B2-6FB1-1CAD3BC3F1A8}"/>
                </a:ext>
              </a:extLst>
            </p:cNvPr>
            <p:cNvCxnSpPr>
              <a:cxnSpLocks/>
            </p:cNvCxnSpPr>
            <p:nvPr/>
          </p:nvCxnSpPr>
          <p:spPr>
            <a:xfrm>
              <a:off x="1140431" y="2917859"/>
              <a:ext cx="3431569" cy="0"/>
            </a:xfrm>
            <a:prstGeom prst="straightConnector1">
              <a:avLst/>
            </a:prstGeom>
            <a:ln w="28575">
              <a:solidFill>
                <a:srgbClr val="0070C0"/>
              </a:solidFill>
              <a:tailEnd type="triangle"/>
            </a:ln>
          </p:spPr>
          <p:style>
            <a:lnRef idx="1">
              <a:schemeClr val="dk1"/>
            </a:lnRef>
            <a:fillRef idx="0">
              <a:schemeClr val="dk1"/>
            </a:fillRef>
            <a:effectRef idx="0">
              <a:schemeClr val="dk1"/>
            </a:effectRef>
            <a:fontRef idx="minor">
              <a:schemeClr val="tx1"/>
            </a:fontRef>
          </p:style>
        </p:cxnSp>
        <p:cxnSp>
          <p:nvCxnSpPr>
            <p:cNvPr id="41" name="直線コネクタ 40">
              <a:extLst>
                <a:ext uri="{FF2B5EF4-FFF2-40B4-BE49-F238E27FC236}">
                  <a16:creationId xmlns:a16="http://schemas.microsoft.com/office/drawing/2014/main" id="{53A2F933-4ABC-041F-52F4-14A1CCFE58CC}"/>
                </a:ext>
              </a:extLst>
            </p:cNvPr>
            <p:cNvCxnSpPr>
              <a:cxnSpLocks/>
            </p:cNvCxnSpPr>
            <p:nvPr/>
          </p:nvCxnSpPr>
          <p:spPr>
            <a:xfrm>
              <a:off x="1150706" y="2917859"/>
              <a:ext cx="0" cy="1674692"/>
            </a:xfrm>
            <a:prstGeom prst="line">
              <a:avLst/>
            </a:prstGeom>
            <a:ln w="28575">
              <a:solidFill>
                <a:srgbClr val="0070C0"/>
              </a:solidFill>
            </a:ln>
          </p:spPr>
          <p:style>
            <a:lnRef idx="1">
              <a:schemeClr val="dk1"/>
            </a:lnRef>
            <a:fillRef idx="0">
              <a:schemeClr val="dk1"/>
            </a:fillRef>
            <a:effectRef idx="0">
              <a:schemeClr val="dk1"/>
            </a:effectRef>
            <a:fontRef idx="minor">
              <a:schemeClr val="tx1"/>
            </a:fontRef>
          </p:style>
        </p:cxnSp>
        <p:cxnSp>
          <p:nvCxnSpPr>
            <p:cNvPr id="43" name="直線コネクタ 42">
              <a:extLst>
                <a:ext uri="{FF2B5EF4-FFF2-40B4-BE49-F238E27FC236}">
                  <a16:creationId xmlns:a16="http://schemas.microsoft.com/office/drawing/2014/main" id="{F0CE0F6B-2FBE-E0C4-F5CB-76540BE0A753}"/>
                </a:ext>
              </a:extLst>
            </p:cNvPr>
            <p:cNvCxnSpPr/>
            <p:nvPr/>
          </p:nvCxnSpPr>
          <p:spPr>
            <a:xfrm>
              <a:off x="1140431" y="4592551"/>
              <a:ext cx="3431569" cy="0"/>
            </a:xfrm>
            <a:prstGeom prst="line">
              <a:avLst/>
            </a:prstGeom>
            <a:ln w="28575">
              <a:solidFill>
                <a:srgbClr val="0070C0"/>
              </a:solidFill>
            </a:ln>
          </p:spPr>
          <p:style>
            <a:lnRef idx="1">
              <a:schemeClr val="dk1"/>
            </a:lnRef>
            <a:fillRef idx="0">
              <a:schemeClr val="dk1"/>
            </a:fillRef>
            <a:effectRef idx="0">
              <a:schemeClr val="dk1"/>
            </a:effectRef>
            <a:fontRef idx="minor">
              <a:schemeClr val="tx1"/>
            </a:fontRef>
          </p:style>
        </p:cxnSp>
      </p:grpSp>
      <p:grpSp>
        <p:nvGrpSpPr>
          <p:cNvPr id="52" name="グループ化 51">
            <a:extLst>
              <a:ext uri="{FF2B5EF4-FFF2-40B4-BE49-F238E27FC236}">
                <a16:creationId xmlns:a16="http://schemas.microsoft.com/office/drawing/2014/main" id="{CE348D32-FB90-D173-6C8E-52DEA9D33397}"/>
              </a:ext>
            </a:extLst>
          </p:cNvPr>
          <p:cNvGrpSpPr/>
          <p:nvPr/>
        </p:nvGrpSpPr>
        <p:grpSpPr>
          <a:xfrm>
            <a:off x="4602823" y="1134823"/>
            <a:ext cx="4263776" cy="5430365"/>
            <a:chOff x="4602823" y="641664"/>
            <a:chExt cx="4263776" cy="5430365"/>
          </a:xfrm>
        </p:grpSpPr>
        <p:cxnSp>
          <p:nvCxnSpPr>
            <p:cNvPr id="33" name="直線矢印コネクタ 32">
              <a:extLst>
                <a:ext uri="{FF2B5EF4-FFF2-40B4-BE49-F238E27FC236}">
                  <a16:creationId xmlns:a16="http://schemas.microsoft.com/office/drawing/2014/main" id="{B45B4EA2-1D95-62A0-E288-2AE26B40DD31}"/>
                </a:ext>
              </a:extLst>
            </p:cNvPr>
            <p:cNvCxnSpPr>
              <a:cxnSpLocks/>
            </p:cNvCxnSpPr>
            <p:nvPr/>
          </p:nvCxnSpPr>
          <p:spPr>
            <a:xfrm flipH="1" flipV="1">
              <a:off x="4613092" y="651938"/>
              <a:ext cx="4243231" cy="10274"/>
            </a:xfrm>
            <a:prstGeom prst="straightConnector1">
              <a:avLst/>
            </a:prstGeom>
            <a:ln w="38100">
              <a:solidFill>
                <a:srgbClr val="FF0000"/>
              </a:solidFill>
              <a:tailEnd type="triangle"/>
            </a:ln>
          </p:spPr>
          <p:style>
            <a:lnRef idx="1">
              <a:schemeClr val="dk1"/>
            </a:lnRef>
            <a:fillRef idx="0">
              <a:schemeClr val="dk1"/>
            </a:fillRef>
            <a:effectRef idx="0">
              <a:schemeClr val="dk1"/>
            </a:effectRef>
            <a:fontRef idx="minor">
              <a:schemeClr val="tx1"/>
            </a:fontRef>
          </p:style>
        </p:cxnSp>
        <p:cxnSp>
          <p:nvCxnSpPr>
            <p:cNvPr id="36" name="直線コネクタ 35">
              <a:extLst>
                <a:ext uri="{FF2B5EF4-FFF2-40B4-BE49-F238E27FC236}">
                  <a16:creationId xmlns:a16="http://schemas.microsoft.com/office/drawing/2014/main" id="{B4FEB045-6436-1A56-570C-65F41583F3C2}"/>
                </a:ext>
              </a:extLst>
            </p:cNvPr>
            <p:cNvCxnSpPr/>
            <p:nvPr/>
          </p:nvCxnSpPr>
          <p:spPr>
            <a:xfrm>
              <a:off x="8856324" y="641664"/>
              <a:ext cx="0" cy="5430363"/>
            </a:xfrm>
            <a:prstGeom prst="line">
              <a:avLst/>
            </a:prstGeom>
            <a:ln w="38100">
              <a:solidFill>
                <a:srgbClr val="FF0000"/>
              </a:solidFill>
            </a:ln>
          </p:spPr>
          <p:style>
            <a:lnRef idx="1">
              <a:schemeClr val="dk1"/>
            </a:lnRef>
            <a:fillRef idx="0">
              <a:schemeClr val="dk1"/>
            </a:fillRef>
            <a:effectRef idx="0">
              <a:schemeClr val="dk1"/>
            </a:effectRef>
            <a:fontRef idx="minor">
              <a:schemeClr val="tx1"/>
            </a:fontRef>
          </p:style>
        </p:cxnSp>
        <p:cxnSp>
          <p:nvCxnSpPr>
            <p:cNvPr id="49" name="直線コネクタ 48">
              <a:extLst>
                <a:ext uri="{FF2B5EF4-FFF2-40B4-BE49-F238E27FC236}">
                  <a16:creationId xmlns:a16="http://schemas.microsoft.com/office/drawing/2014/main" id="{C69F4DC7-31AE-2C51-858C-280E20EBBB04}"/>
                </a:ext>
              </a:extLst>
            </p:cNvPr>
            <p:cNvCxnSpPr>
              <a:cxnSpLocks/>
            </p:cNvCxnSpPr>
            <p:nvPr/>
          </p:nvCxnSpPr>
          <p:spPr>
            <a:xfrm>
              <a:off x="4602823" y="6072029"/>
              <a:ext cx="4263776" cy="0"/>
            </a:xfrm>
            <a:prstGeom prst="line">
              <a:avLst/>
            </a:prstGeom>
            <a:ln w="38100">
              <a:solidFill>
                <a:srgbClr val="FF0000"/>
              </a:solidFill>
            </a:ln>
          </p:spPr>
          <p:style>
            <a:lnRef idx="1">
              <a:schemeClr val="dk1"/>
            </a:lnRef>
            <a:fillRef idx="0">
              <a:schemeClr val="dk1"/>
            </a:fillRef>
            <a:effectRef idx="0">
              <a:schemeClr val="dk1"/>
            </a:effectRef>
            <a:fontRef idx="minor">
              <a:schemeClr val="tx1"/>
            </a:fontRef>
          </p:style>
        </p:cxnSp>
      </p:grpSp>
      <p:sp>
        <p:nvSpPr>
          <p:cNvPr id="56" name="テキスト ボックス 55">
            <a:extLst>
              <a:ext uri="{FF2B5EF4-FFF2-40B4-BE49-F238E27FC236}">
                <a16:creationId xmlns:a16="http://schemas.microsoft.com/office/drawing/2014/main" id="{858DE642-B562-AA4D-F4E2-1EBCFA496F68}"/>
              </a:ext>
            </a:extLst>
          </p:cNvPr>
          <p:cNvSpPr txBox="1"/>
          <p:nvPr/>
        </p:nvSpPr>
        <p:spPr>
          <a:xfrm>
            <a:off x="7958442" y="3346083"/>
            <a:ext cx="1103364" cy="646331"/>
          </a:xfrm>
          <a:prstGeom prst="rect">
            <a:avLst/>
          </a:prstGeom>
          <a:ln>
            <a:solidFill>
              <a:srgbClr val="FF0000"/>
            </a:solidFill>
          </a:ln>
        </p:spPr>
        <p:style>
          <a:lnRef idx="2">
            <a:schemeClr val="dk1"/>
          </a:lnRef>
          <a:fillRef idx="1">
            <a:schemeClr val="lt1"/>
          </a:fillRef>
          <a:effectRef idx="0">
            <a:schemeClr val="dk1"/>
          </a:effectRef>
          <a:fontRef idx="minor">
            <a:schemeClr val="dk1"/>
          </a:fontRef>
        </p:style>
        <p:txBody>
          <a:bodyPr wrap="square" rtlCol="0">
            <a:spAutoFit/>
          </a:bodyPr>
          <a:lstStyle/>
          <a:p>
            <a:pPr algn="ctr"/>
            <a:r>
              <a:rPr kumimoji="1" lang="ja-JP" altLang="en-US" dirty="0"/>
              <a:t>試行回数</a:t>
            </a:r>
            <a:r>
              <a:rPr kumimoji="1" lang="en-US" altLang="ja-JP" dirty="0"/>
              <a:t>n</a:t>
            </a:r>
            <a:endParaRPr kumimoji="1" lang="ja-JP" altLang="en-US" dirty="0"/>
          </a:p>
        </p:txBody>
      </p:sp>
      <p:sp>
        <p:nvSpPr>
          <p:cNvPr id="57" name="テキスト ボックス 56">
            <a:extLst>
              <a:ext uri="{FF2B5EF4-FFF2-40B4-BE49-F238E27FC236}">
                <a16:creationId xmlns:a16="http://schemas.microsoft.com/office/drawing/2014/main" id="{82B39604-824D-FBBA-8E6D-A8AA78128B24}"/>
              </a:ext>
            </a:extLst>
          </p:cNvPr>
          <p:cNvSpPr txBox="1"/>
          <p:nvPr/>
        </p:nvSpPr>
        <p:spPr>
          <a:xfrm>
            <a:off x="534256" y="3992414"/>
            <a:ext cx="807640" cy="369332"/>
          </a:xfrm>
          <a:prstGeom prst="rect">
            <a:avLst/>
          </a:prstGeom>
          <a:ln>
            <a:solidFill>
              <a:srgbClr val="0070C0"/>
            </a:solidFill>
          </a:ln>
        </p:spPr>
        <p:style>
          <a:lnRef idx="2">
            <a:schemeClr val="dk1"/>
          </a:lnRef>
          <a:fillRef idx="1">
            <a:schemeClr val="lt1"/>
          </a:fillRef>
          <a:effectRef idx="0">
            <a:schemeClr val="dk1"/>
          </a:effectRef>
          <a:fontRef idx="minor">
            <a:schemeClr val="dk1"/>
          </a:fontRef>
        </p:style>
        <p:txBody>
          <a:bodyPr wrap="square" rtlCol="0">
            <a:spAutoFit/>
          </a:bodyPr>
          <a:lstStyle/>
          <a:p>
            <a:r>
              <a:rPr kumimoji="1" lang="ja-JP" altLang="en-US" dirty="0"/>
              <a:t>時間</a:t>
            </a:r>
            <a:r>
              <a:rPr kumimoji="1" lang="en-US" altLang="ja-JP" dirty="0"/>
              <a:t>t</a:t>
            </a:r>
            <a:endParaRPr kumimoji="1" lang="ja-JP" altLang="en-US" dirty="0"/>
          </a:p>
        </p:txBody>
      </p:sp>
      <p:sp>
        <p:nvSpPr>
          <p:cNvPr id="4" name="スライド番号プレースホルダー 3">
            <a:extLst>
              <a:ext uri="{FF2B5EF4-FFF2-40B4-BE49-F238E27FC236}">
                <a16:creationId xmlns:a16="http://schemas.microsoft.com/office/drawing/2014/main" id="{17038BA8-4765-036C-D907-594287F88FD6}"/>
              </a:ext>
            </a:extLst>
          </p:cNvPr>
          <p:cNvSpPr>
            <a:spLocks noGrp="1"/>
          </p:cNvSpPr>
          <p:nvPr>
            <p:ph type="sldNum" sz="quarter" idx="11"/>
          </p:nvPr>
        </p:nvSpPr>
        <p:spPr/>
        <p:txBody>
          <a:bodyPr/>
          <a:lstStyle/>
          <a:p>
            <a:fld id="{2211DAF9-AAB5-44DD-A5E4-C4C1DB5B2C1E}" type="slidenum">
              <a:rPr kumimoji="1" lang="ja-JP" altLang="en-US" smtClean="0"/>
              <a:t>31</a:t>
            </a:fld>
            <a:endParaRPr kumimoji="1" lang="ja-JP" altLang="en-US"/>
          </a:p>
        </p:txBody>
      </p:sp>
    </p:spTree>
    <p:extLst>
      <p:ext uri="{BB962C8B-B14F-4D97-AF65-F5344CB8AC3E}">
        <p14:creationId xmlns:p14="http://schemas.microsoft.com/office/powerpoint/2010/main" val="3176370342"/>
      </p:ext>
    </p:extLst>
  </p:cSld>
  <p:clrMapOvr>
    <a:masterClrMapping/>
  </p:clrMapOvr>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タイトル 1">
            <a:extLst>
              <a:ext uri="{FF2B5EF4-FFF2-40B4-BE49-F238E27FC236}">
                <a16:creationId xmlns:a16="http://schemas.microsoft.com/office/drawing/2014/main" id="{F20326A2-66A0-370A-1758-45A89E9B112D}"/>
              </a:ext>
            </a:extLst>
          </p:cNvPr>
          <p:cNvSpPr>
            <a:spLocks noGrp="1"/>
          </p:cNvSpPr>
          <p:nvPr>
            <p:ph type="title"/>
          </p:nvPr>
        </p:nvSpPr>
        <p:spPr/>
        <p:txBody>
          <a:bodyPr/>
          <a:lstStyle/>
          <a:p>
            <a:r>
              <a:rPr kumimoji="1" lang="ja-JP" altLang="en-US" dirty="0"/>
              <a:t>背景</a:t>
            </a:r>
          </a:p>
        </p:txBody>
      </p:sp>
      <p:grpSp>
        <p:nvGrpSpPr>
          <p:cNvPr id="6" name="グループ化 5">
            <a:extLst>
              <a:ext uri="{FF2B5EF4-FFF2-40B4-BE49-F238E27FC236}">
                <a16:creationId xmlns:a16="http://schemas.microsoft.com/office/drawing/2014/main" id="{5CD9A07E-53F4-F6D2-62B0-688D5FA3859B}"/>
              </a:ext>
            </a:extLst>
          </p:cNvPr>
          <p:cNvGrpSpPr/>
          <p:nvPr/>
        </p:nvGrpSpPr>
        <p:grpSpPr>
          <a:xfrm>
            <a:off x="0" y="1555783"/>
            <a:ext cx="9143999" cy="4893647"/>
            <a:chOff x="0" y="1555783"/>
            <a:chExt cx="9143999" cy="4893647"/>
          </a:xfrm>
        </p:grpSpPr>
        <p:sp>
          <p:nvSpPr>
            <p:cNvPr id="4" name="テキスト ボックス 3">
              <a:extLst>
                <a:ext uri="{FF2B5EF4-FFF2-40B4-BE49-F238E27FC236}">
                  <a16:creationId xmlns:a16="http://schemas.microsoft.com/office/drawing/2014/main" id="{0C527B2B-BCDE-8210-823D-292A2A77FD54}"/>
                </a:ext>
              </a:extLst>
            </p:cNvPr>
            <p:cNvSpPr txBox="1"/>
            <p:nvPr/>
          </p:nvSpPr>
          <p:spPr>
            <a:xfrm>
              <a:off x="0" y="1555783"/>
              <a:ext cx="9143999" cy="4893647"/>
            </a:xfrm>
            <a:prstGeom prst="rect">
              <a:avLst/>
            </a:prstGeom>
            <a:noFill/>
          </p:spPr>
          <p:txBody>
            <a:bodyPr wrap="square" rtlCol="0">
              <a:spAutoFit/>
            </a:bodyPr>
            <a:lstStyle/>
            <a:p>
              <a:r>
                <a:rPr lang="ja-JP" altLang="en-US" sz="2800" b="1" dirty="0">
                  <a:solidFill>
                    <a:srgbClr val="00B050"/>
                  </a:solidFill>
                  <a:latin typeface="Times New Roman" panose="02020603050405020304" pitchFamily="18" charset="0"/>
                  <a:ea typeface="ＭＳ 明朝" panose="02020609040205080304" pitchFamily="17" charset="-128"/>
                  <a:cs typeface="Times New Roman" panose="02020603050405020304" pitchFamily="18" charset="0"/>
                </a:rPr>
                <a:t>　</a:t>
              </a:r>
              <a:r>
                <a:rPr lang="en-US" altLang="ja-JP" sz="2800" b="1" dirty="0">
                  <a:solidFill>
                    <a:srgbClr val="00B050"/>
                  </a:solidFill>
                  <a:latin typeface="Times New Roman" panose="02020603050405020304" pitchFamily="18" charset="0"/>
                  <a:ea typeface="ＭＳ 明朝" panose="02020609040205080304" pitchFamily="17" charset="-128"/>
                  <a:cs typeface="Times New Roman" panose="02020603050405020304" pitchFamily="18" charset="0"/>
                </a:rPr>
                <a:t>α</a:t>
              </a:r>
              <a:r>
                <a:rPr lang="ja-JP" altLang="en-US" sz="2800" b="1" dirty="0">
                  <a:solidFill>
                    <a:srgbClr val="00B050"/>
                  </a:solidFill>
                  <a:latin typeface="Times New Roman" panose="02020603050405020304" pitchFamily="18" charset="0"/>
                  <a:ea typeface="ＭＳ 明朝" panose="02020609040205080304" pitchFamily="17" charset="-128"/>
                  <a:cs typeface="Times New Roman" panose="02020603050405020304" pitchFamily="18" charset="0"/>
                </a:rPr>
                <a:t>粒子入射反応の</a:t>
              </a:r>
              <a:r>
                <a:rPr lang="en-US" altLang="ja-JP" sz="2800" b="1" dirty="0">
                  <a:solidFill>
                    <a:srgbClr val="00B050"/>
                  </a:solidFill>
                  <a:latin typeface="Times New Roman" panose="02020603050405020304" pitchFamily="18" charset="0"/>
                  <a:ea typeface="ＭＳ 明朝" panose="02020609040205080304" pitchFamily="17" charset="-128"/>
                  <a:cs typeface="Times New Roman" panose="02020603050405020304" pitchFamily="18" charset="0"/>
                </a:rPr>
                <a:t>DDX</a:t>
              </a:r>
            </a:p>
            <a:p>
              <a:r>
                <a:rPr lang="ja-JP" altLang="en-US" sz="2400" dirty="0">
                  <a:latin typeface="Times New Roman" panose="02020603050405020304" pitchFamily="18" charset="0"/>
                  <a:ea typeface="ＭＳ 明朝" panose="02020609040205080304" pitchFamily="17" charset="-128"/>
                  <a:cs typeface="Times New Roman" panose="02020603050405020304" pitchFamily="18" charset="0"/>
                </a:rPr>
                <a:t>・</a:t>
              </a:r>
              <a:r>
                <a:rPr lang="en-US" altLang="ja-JP" sz="2400" b="1" dirty="0" err="1">
                  <a:latin typeface="Times New Roman" panose="02020603050405020304" pitchFamily="18" charset="0"/>
                  <a:ea typeface="ＭＳ 明朝" panose="02020609040205080304" pitchFamily="17" charset="-128"/>
                  <a:cs typeface="Times New Roman" panose="02020603050405020304" pitchFamily="18" charset="0"/>
                </a:rPr>
                <a:t>J.R.Wu</a:t>
              </a:r>
              <a:r>
                <a:rPr lang="ja-JP" altLang="en-US" sz="2400" b="1" dirty="0">
                  <a:latin typeface="Times New Roman" panose="02020603050405020304" pitchFamily="18" charset="0"/>
                  <a:ea typeface="ＭＳ 明朝" panose="02020609040205080304" pitchFamily="17" charset="-128"/>
                  <a:cs typeface="Times New Roman" panose="02020603050405020304" pitchFamily="18" charset="0"/>
                </a:rPr>
                <a:t> </a:t>
              </a:r>
              <a:r>
                <a:rPr lang="en-US" altLang="ja-JP" sz="2400" b="1" dirty="0">
                  <a:latin typeface="Times New Roman" panose="02020603050405020304" pitchFamily="18" charset="0"/>
                  <a:ea typeface="ＭＳ 明朝" panose="02020609040205080304" pitchFamily="17" charset="-128"/>
                  <a:cs typeface="Times New Roman" panose="02020603050405020304" pitchFamily="18" charset="0"/>
                </a:rPr>
                <a:t>et</a:t>
              </a:r>
              <a:r>
                <a:rPr lang="ja-JP" altLang="en-US" sz="2400" b="1" dirty="0">
                  <a:latin typeface="Times New Roman" panose="02020603050405020304" pitchFamily="18" charset="0"/>
                  <a:ea typeface="ＭＳ 明朝" panose="02020609040205080304" pitchFamily="17" charset="-128"/>
                  <a:cs typeface="Times New Roman" panose="02020603050405020304" pitchFamily="18" charset="0"/>
                </a:rPr>
                <a:t> </a:t>
              </a:r>
              <a:r>
                <a:rPr lang="en-US" altLang="ja-JP" sz="2400" b="1" dirty="0">
                  <a:latin typeface="Times New Roman" panose="02020603050405020304" pitchFamily="18" charset="0"/>
                  <a:ea typeface="ＭＳ 明朝" panose="02020609040205080304" pitchFamily="17" charset="-128"/>
                  <a:cs typeface="Times New Roman" panose="02020603050405020304" pitchFamily="18" charset="0"/>
                </a:rPr>
                <a:t>al.</a:t>
              </a:r>
            </a:p>
            <a:p>
              <a:r>
                <a:rPr lang="ja-JP" altLang="en-US" sz="2400" dirty="0">
                  <a:latin typeface="Times New Roman" panose="02020603050405020304" pitchFamily="18" charset="0"/>
                  <a:ea typeface="ＭＳ 明朝" panose="02020609040205080304" pitchFamily="17" charset="-128"/>
                  <a:cs typeface="Times New Roman" panose="02020603050405020304" pitchFamily="18" charset="0"/>
                </a:rPr>
                <a:t>　</a:t>
              </a:r>
              <a:r>
                <a:rPr lang="ja-JP" altLang="en-US" sz="2200" dirty="0">
                  <a:latin typeface="Times New Roman" panose="02020603050405020304" pitchFamily="18" charset="0"/>
                  <a:ea typeface="ＭＳ 明朝" panose="02020609040205080304" pitchFamily="17" charset="-128"/>
                  <a:cs typeface="Times New Roman" panose="02020603050405020304" pitchFamily="18" charset="0"/>
                </a:rPr>
                <a:t>入射エネルギー </a:t>
              </a:r>
              <a:r>
                <a:rPr lang="en-US" altLang="ja-JP" sz="2200" dirty="0">
                  <a:latin typeface="Times New Roman" panose="02020603050405020304" pitchFamily="18" charset="0"/>
                  <a:ea typeface="ＭＳ 明朝" panose="02020609040205080304" pitchFamily="17" charset="-128"/>
                  <a:cs typeface="Times New Roman" panose="02020603050405020304" pitchFamily="18" charset="0"/>
                </a:rPr>
                <a:t>20 – 40 MeV/u</a:t>
              </a:r>
              <a:r>
                <a:rPr lang="ja-JP" altLang="en-US" sz="2200" dirty="0">
                  <a:latin typeface="Times New Roman" panose="02020603050405020304" pitchFamily="18" charset="0"/>
                  <a:ea typeface="ＭＳ 明朝" panose="02020609040205080304" pitchFamily="17" charset="-128"/>
                  <a:cs typeface="Times New Roman" panose="02020603050405020304" pitchFamily="18" charset="0"/>
                </a:rPr>
                <a:t>、標的核 </a:t>
              </a:r>
              <a:r>
                <a:rPr lang="en-US" altLang="ja-JP" sz="2200" dirty="0" err="1">
                  <a:latin typeface="Times New Roman" panose="02020603050405020304" pitchFamily="18" charset="0"/>
                  <a:ea typeface="ＭＳ 明朝" panose="02020609040205080304" pitchFamily="17" charset="-128"/>
                  <a:cs typeface="Times New Roman" panose="02020603050405020304" pitchFamily="18" charset="0"/>
                </a:rPr>
                <a:t>Al~Th</a:t>
              </a:r>
              <a:r>
                <a:rPr lang="ja-JP" altLang="en-US" sz="2200" dirty="0">
                  <a:latin typeface="Times New Roman" panose="02020603050405020304" pitchFamily="18" charset="0"/>
                  <a:ea typeface="ＭＳ 明朝" panose="02020609040205080304" pitchFamily="17" charset="-128"/>
                  <a:cs typeface="Times New Roman" panose="02020603050405020304" pitchFamily="18" charset="0"/>
                </a:rPr>
                <a:t>、検出粒子 </a:t>
              </a:r>
              <a:r>
                <a:rPr lang="en-US" altLang="ja-JP" sz="2200" dirty="0">
                  <a:latin typeface="Times New Roman" panose="02020603050405020304" pitchFamily="18" charset="0"/>
                  <a:ea typeface="ＭＳ 明朝" panose="02020609040205080304" pitchFamily="17" charset="-128"/>
                  <a:cs typeface="Times New Roman" panose="02020603050405020304" pitchFamily="18" charset="0"/>
                </a:rPr>
                <a:t>p,d,t,</a:t>
              </a:r>
              <a:r>
                <a:rPr lang="en-US" altLang="ja-JP" sz="2200" baseline="30000" dirty="0">
                  <a:latin typeface="Times New Roman" panose="02020603050405020304" pitchFamily="18" charset="0"/>
                  <a:ea typeface="ＭＳ 明朝" panose="02020609040205080304" pitchFamily="17" charset="-128"/>
                  <a:cs typeface="Times New Roman" panose="02020603050405020304" pitchFamily="18" charset="0"/>
                </a:rPr>
                <a:t>3</a:t>
              </a:r>
              <a:r>
                <a:rPr lang="en-US" altLang="ja-JP" sz="2200" dirty="0">
                  <a:latin typeface="Times New Roman" panose="02020603050405020304" pitchFamily="18" charset="0"/>
                  <a:ea typeface="ＭＳ 明朝" panose="02020609040205080304" pitchFamily="17" charset="-128"/>
                  <a:cs typeface="Times New Roman" panose="02020603050405020304" pitchFamily="18" charset="0"/>
                </a:rPr>
                <a:t>He,</a:t>
              </a:r>
              <a:r>
                <a:rPr lang="el-GR" altLang="ja-JP" sz="2200" dirty="0">
                  <a:latin typeface="Times New Roman" panose="02020603050405020304" pitchFamily="18" charset="0"/>
                  <a:ea typeface="ＭＳ 明朝" panose="02020609040205080304" pitchFamily="17" charset="-128"/>
                  <a:cs typeface="Times New Roman" panose="02020603050405020304" pitchFamily="18" charset="0"/>
                </a:rPr>
                <a:t>α</a:t>
              </a:r>
              <a:endParaRPr lang="en-US" altLang="ja-JP" sz="2200" dirty="0">
                <a:latin typeface="Times New Roman" panose="02020603050405020304" pitchFamily="18" charset="0"/>
                <a:ea typeface="ＭＳ 明朝" panose="02020609040205080304" pitchFamily="17" charset="-128"/>
                <a:cs typeface="Times New Roman" panose="02020603050405020304" pitchFamily="18" charset="0"/>
              </a:endParaRPr>
            </a:p>
            <a:p>
              <a:endParaRPr lang="en-US" altLang="ja-JP" sz="2200" dirty="0">
                <a:latin typeface="Times New Roman" panose="02020603050405020304" pitchFamily="18" charset="0"/>
                <a:ea typeface="ＭＳ 明朝" panose="02020609040205080304" pitchFamily="17" charset="-128"/>
                <a:cs typeface="Times New Roman" panose="02020603050405020304" pitchFamily="18" charset="0"/>
              </a:endParaRPr>
            </a:p>
            <a:p>
              <a:r>
                <a:rPr lang="ja-JP" altLang="en-US" sz="2400" dirty="0">
                  <a:latin typeface="Times New Roman" panose="02020603050405020304" pitchFamily="18" charset="0"/>
                  <a:ea typeface="ＭＳ 明朝" panose="02020609040205080304" pitchFamily="17" charset="-128"/>
                  <a:cs typeface="Times New Roman" panose="02020603050405020304" pitchFamily="18" charset="0"/>
                </a:rPr>
                <a:t>・</a:t>
              </a:r>
              <a:r>
                <a:rPr lang="en-US" altLang="ja-JP" sz="2400" b="1" dirty="0" err="1">
                  <a:latin typeface="Times New Roman" panose="02020603050405020304" pitchFamily="18" charset="0"/>
                  <a:ea typeface="ＭＳ 明朝" panose="02020609040205080304" pitchFamily="17" charset="-128"/>
                  <a:cs typeface="Times New Roman" panose="02020603050405020304" pitchFamily="18" charset="0"/>
                </a:rPr>
                <a:t>R.R.Doering</a:t>
              </a:r>
              <a:r>
                <a:rPr lang="en-US" altLang="ja-JP" sz="2400" b="1" dirty="0">
                  <a:latin typeface="Times New Roman" panose="02020603050405020304" pitchFamily="18" charset="0"/>
                  <a:ea typeface="ＭＳ 明朝" panose="02020609040205080304" pitchFamily="17" charset="-128"/>
                  <a:cs typeface="Times New Roman" panose="02020603050405020304" pitchFamily="18" charset="0"/>
                </a:rPr>
                <a:t> et al.</a:t>
              </a:r>
            </a:p>
            <a:p>
              <a:r>
                <a:rPr lang="ja-JP" altLang="en-US" sz="2400" dirty="0">
                  <a:latin typeface="Times New Roman" panose="02020603050405020304" pitchFamily="18" charset="0"/>
                  <a:ea typeface="ＭＳ 明朝" panose="02020609040205080304" pitchFamily="17" charset="-128"/>
                  <a:cs typeface="Times New Roman" panose="02020603050405020304" pitchFamily="18" charset="0"/>
                </a:rPr>
                <a:t>　</a:t>
              </a:r>
              <a:r>
                <a:rPr lang="ja-JP" altLang="en-US" sz="2200" dirty="0">
                  <a:latin typeface="Times New Roman" panose="02020603050405020304" pitchFamily="18" charset="0"/>
                  <a:ea typeface="ＭＳ 明朝" panose="02020609040205080304" pitchFamily="17" charset="-128"/>
                  <a:cs typeface="Times New Roman" panose="02020603050405020304" pitchFamily="18" charset="0"/>
                </a:rPr>
                <a:t>入射エネルギー </a:t>
              </a:r>
              <a:r>
                <a:rPr lang="en-US" altLang="ja-JP" sz="2200" dirty="0">
                  <a:latin typeface="Times New Roman" panose="02020603050405020304" pitchFamily="18" charset="0"/>
                  <a:ea typeface="ＭＳ 明朝" panose="02020609040205080304" pitchFamily="17" charset="-128"/>
                  <a:cs typeface="Times New Roman" panose="02020603050405020304" pitchFamily="18" charset="0"/>
                </a:rPr>
                <a:t>180 MeV/u</a:t>
              </a:r>
              <a:r>
                <a:rPr lang="ja-JP" altLang="en-US" sz="2200" dirty="0">
                  <a:latin typeface="Times New Roman" panose="02020603050405020304" pitchFamily="18" charset="0"/>
                  <a:ea typeface="ＭＳ 明朝" panose="02020609040205080304" pitchFamily="17" charset="-128"/>
                  <a:cs typeface="Times New Roman" panose="02020603050405020304" pitchFamily="18" charset="0"/>
                </a:rPr>
                <a:t>、標的核 </a:t>
              </a:r>
              <a:r>
                <a:rPr lang="en-US" altLang="ja-JP" sz="2200" dirty="0" err="1">
                  <a:latin typeface="Times New Roman" panose="02020603050405020304" pitchFamily="18" charset="0"/>
                  <a:ea typeface="ＭＳ 明朝" panose="02020609040205080304" pitchFamily="17" charset="-128"/>
                  <a:cs typeface="Times New Roman" panose="02020603050405020304" pitchFamily="18" charset="0"/>
                </a:rPr>
                <a:t>Al~Ta</a:t>
              </a:r>
              <a:r>
                <a:rPr lang="ja-JP" altLang="en-US" sz="2200" dirty="0">
                  <a:latin typeface="Times New Roman" panose="02020603050405020304" pitchFamily="18" charset="0"/>
                  <a:ea typeface="ＭＳ 明朝" panose="02020609040205080304" pitchFamily="17" charset="-128"/>
                  <a:cs typeface="Times New Roman" panose="02020603050405020304" pitchFamily="18" charset="0"/>
                </a:rPr>
                <a:t>、検出粒子 </a:t>
              </a:r>
              <a:r>
                <a:rPr lang="en-US" altLang="ja-JP" sz="2200" dirty="0">
                  <a:latin typeface="Times New Roman" panose="02020603050405020304" pitchFamily="18" charset="0"/>
                  <a:ea typeface="ＭＳ 明朝" panose="02020609040205080304" pitchFamily="17" charset="-128"/>
                  <a:cs typeface="Times New Roman" panose="02020603050405020304" pitchFamily="18" charset="0"/>
                </a:rPr>
                <a:t>p,d,t,</a:t>
              </a:r>
              <a:r>
                <a:rPr lang="en-US" altLang="ja-JP" sz="2200" baseline="30000" dirty="0">
                  <a:latin typeface="Times New Roman" panose="02020603050405020304" pitchFamily="18" charset="0"/>
                  <a:ea typeface="ＭＳ 明朝" panose="02020609040205080304" pitchFamily="17" charset="-128"/>
                  <a:cs typeface="Times New Roman" panose="02020603050405020304" pitchFamily="18" charset="0"/>
                </a:rPr>
                <a:t>3</a:t>
              </a:r>
              <a:r>
                <a:rPr lang="en-US" altLang="ja-JP" sz="2200" dirty="0">
                  <a:latin typeface="Times New Roman" panose="02020603050405020304" pitchFamily="18" charset="0"/>
                  <a:ea typeface="ＭＳ 明朝" panose="02020609040205080304" pitchFamily="17" charset="-128"/>
                  <a:cs typeface="Times New Roman" panose="02020603050405020304" pitchFamily="18" charset="0"/>
                </a:rPr>
                <a:t>He,</a:t>
              </a:r>
              <a:r>
                <a:rPr lang="el-GR" altLang="ja-JP" sz="2200" dirty="0">
                  <a:latin typeface="Times New Roman" panose="02020603050405020304" pitchFamily="18" charset="0"/>
                  <a:ea typeface="ＭＳ 明朝" panose="02020609040205080304" pitchFamily="17" charset="-128"/>
                  <a:cs typeface="Times New Roman" panose="02020603050405020304" pitchFamily="18" charset="0"/>
                </a:rPr>
                <a:t>α</a:t>
              </a:r>
              <a:endParaRPr lang="en-US" altLang="ja-JP" sz="2200" dirty="0">
                <a:latin typeface="Times New Roman" panose="02020603050405020304" pitchFamily="18" charset="0"/>
                <a:ea typeface="ＭＳ 明朝" panose="02020609040205080304" pitchFamily="17" charset="-128"/>
                <a:cs typeface="Times New Roman" panose="02020603050405020304" pitchFamily="18" charset="0"/>
              </a:endParaRPr>
            </a:p>
            <a:p>
              <a:r>
                <a:rPr lang="ja-JP" altLang="en-US" sz="2200" dirty="0">
                  <a:latin typeface="Times New Roman" panose="02020603050405020304" pitchFamily="18" charset="0"/>
                  <a:ea typeface="ＭＳ 明朝" panose="02020609040205080304" pitchFamily="17" charset="-128"/>
                  <a:cs typeface="Times New Roman" panose="02020603050405020304" pitchFamily="18" charset="0"/>
                </a:rPr>
                <a:t>　（検出角度は</a:t>
              </a:r>
              <a:r>
                <a:rPr lang="en-US" altLang="ja-JP" sz="2200" dirty="0">
                  <a:latin typeface="Times New Roman" panose="02020603050405020304" pitchFamily="18" charset="0"/>
                  <a:ea typeface="ＭＳ 明朝" panose="02020609040205080304" pitchFamily="17" charset="-128"/>
                  <a:cs typeface="Times New Roman" panose="02020603050405020304" pitchFamily="18" charset="0"/>
                </a:rPr>
                <a:t>60˚</a:t>
              </a:r>
              <a:r>
                <a:rPr lang="ja-JP" altLang="en-US" sz="2200" dirty="0">
                  <a:latin typeface="Times New Roman" panose="02020603050405020304" pitchFamily="18" charset="0"/>
                  <a:ea typeface="ＭＳ 明朝" panose="02020609040205080304" pitchFamily="17" charset="-128"/>
                  <a:cs typeface="Times New Roman" panose="02020603050405020304" pitchFamily="18" charset="0"/>
                </a:rPr>
                <a:t>以上のみ）</a:t>
              </a:r>
              <a:endParaRPr lang="en-US" altLang="ja-JP" sz="2200" dirty="0">
                <a:latin typeface="Times New Roman" panose="02020603050405020304" pitchFamily="18" charset="0"/>
                <a:ea typeface="ＭＳ 明朝" panose="02020609040205080304" pitchFamily="17" charset="-128"/>
                <a:cs typeface="Times New Roman" panose="02020603050405020304" pitchFamily="18" charset="0"/>
              </a:endParaRPr>
            </a:p>
            <a:p>
              <a:endParaRPr lang="en-US" altLang="ja-JP" sz="2000" dirty="0">
                <a:latin typeface="Times New Roman" panose="02020603050405020304" pitchFamily="18" charset="0"/>
                <a:ea typeface="ＭＳ 明朝" panose="02020609040205080304" pitchFamily="17" charset="-128"/>
                <a:cs typeface="Times New Roman" panose="02020603050405020304" pitchFamily="18" charset="0"/>
              </a:endParaRPr>
            </a:p>
            <a:p>
              <a:r>
                <a:rPr lang="ja-JP" altLang="en-US" sz="2400" dirty="0">
                  <a:latin typeface="Times New Roman" panose="02020603050405020304" pitchFamily="18" charset="0"/>
                  <a:ea typeface="ＭＳ 明朝" panose="02020609040205080304" pitchFamily="17" charset="-128"/>
                  <a:cs typeface="Times New Roman" panose="02020603050405020304" pitchFamily="18" charset="0"/>
                </a:rPr>
                <a:t>・</a:t>
              </a:r>
              <a:r>
                <a:rPr lang="en-US" altLang="ja-JP" sz="2400" b="1" dirty="0" err="1">
                  <a:latin typeface="Times New Roman" panose="02020603050405020304" pitchFamily="18" charset="0"/>
                  <a:ea typeface="ＭＳ 明朝" panose="02020609040205080304" pitchFamily="17" charset="-128"/>
                  <a:cs typeface="Times New Roman" panose="02020603050405020304" pitchFamily="18" charset="0"/>
                </a:rPr>
                <a:t>G.Montarou</a:t>
              </a:r>
              <a:r>
                <a:rPr lang="en-US" altLang="ja-JP" sz="2400" b="1" dirty="0">
                  <a:latin typeface="Times New Roman" panose="02020603050405020304" pitchFamily="18" charset="0"/>
                  <a:ea typeface="ＭＳ 明朝" panose="02020609040205080304" pitchFamily="17" charset="-128"/>
                  <a:cs typeface="Times New Roman" panose="02020603050405020304" pitchFamily="18" charset="0"/>
                </a:rPr>
                <a:t> et al.</a:t>
              </a:r>
            </a:p>
            <a:p>
              <a:r>
                <a:rPr lang="ja-JP" altLang="en-US" sz="2400" dirty="0">
                  <a:latin typeface="Times New Roman" panose="02020603050405020304" pitchFamily="18" charset="0"/>
                  <a:ea typeface="ＭＳ 明朝" panose="02020609040205080304" pitchFamily="17" charset="-128"/>
                  <a:cs typeface="Times New Roman" panose="02020603050405020304" pitchFamily="18" charset="0"/>
                </a:rPr>
                <a:t>　</a:t>
              </a:r>
              <a:r>
                <a:rPr lang="ja-JP" altLang="en-US" sz="2200" dirty="0">
                  <a:latin typeface="Times New Roman" panose="02020603050405020304" pitchFamily="18" charset="0"/>
                  <a:ea typeface="ＭＳ 明朝" panose="02020609040205080304" pitchFamily="17" charset="-128"/>
                  <a:cs typeface="Times New Roman" panose="02020603050405020304" pitchFamily="18" charset="0"/>
                </a:rPr>
                <a:t>入射エネルギー </a:t>
              </a:r>
              <a:r>
                <a:rPr lang="en-US" altLang="ja-JP" sz="2200" dirty="0">
                  <a:latin typeface="Times New Roman" panose="02020603050405020304" pitchFamily="18" charset="0"/>
                  <a:ea typeface="ＭＳ 明朝" panose="02020609040205080304" pitchFamily="17" charset="-128"/>
                  <a:cs typeface="Times New Roman" panose="02020603050405020304" pitchFamily="18" charset="0"/>
                </a:rPr>
                <a:t>200 – 800 MeV/u</a:t>
              </a:r>
              <a:r>
                <a:rPr lang="ja-JP" altLang="en-US" sz="2200" dirty="0">
                  <a:latin typeface="Times New Roman" panose="02020603050405020304" pitchFamily="18" charset="0"/>
                  <a:ea typeface="ＭＳ 明朝" panose="02020609040205080304" pitchFamily="17" charset="-128"/>
                  <a:cs typeface="Times New Roman" panose="02020603050405020304" pitchFamily="18" charset="0"/>
                </a:rPr>
                <a:t>、標的核 </a:t>
              </a:r>
              <a:r>
                <a:rPr lang="en-US" altLang="ja-JP" sz="2200" dirty="0" err="1">
                  <a:latin typeface="Times New Roman" panose="02020603050405020304" pitchFamily="18" charset="0"/>
                  <a:ea typeface="ＭＳ 明朝" panose="02020609040205080304" pitchFamily="17" charset="-128"/>
                  <a:cs typeface="Times New Roman" panose="02020603050405020304" pitchFamily="18" charset="0"/>
                </a:rPr>
                <a:t>C~Pb</a:t>
              </a:r>
              <a:r>
                <a:rPr lang="ja-JP" altLang="en-US" sz="2200" dirty="0">
                  <a:latin typeface="Times New Roman" panose="02020603050405020304" pitchFamily="18" charset="0"/>
                  <a:ea typeface="ＭＳ 明朝" panose="02020609040205080304" pitchFamily="17" charset="-128"/>
                  <a:cs typeface="Times New Roman" panose="02020603050405020304" pitchFamily="18" charset="0"/>
                </a:rPr>
                <a:t>、</a:t>
              </a:r>
              <a:r>
                <a:rPr lang="en-US" altLang="ja-JP" sz="2200" dirty="0">
                  <a:latin typeface="Times New Roman" panose="02020603050405020304" pitchFamily="18" charset="0"/>
                  <a:ea typeface="ＭＳ 明朝" panose="02020609040205080304" pitchFamily="17" charset="-128"/>
                  <a:cs typeface="Times New Roman" panose="02020603050405020304" pitchFamily="18" charset="0"/>
                </a:rPr>
                <a:t>   </a:t>
              </a:r>
              <a:r>
                <a:rPr lang="ja-JP" altLang="en-US" sz="2200" dirty="0">
                  <a:latin typeface="Times New Roman" panose="02020603050405020304" pitchFamily="18" charset="0"/>
                  <a:ea typeface="ＭＳ 明朝" panose="02020609040205080304" pitchFamily="17" charset="-128"/>
                  <a:cs typeface="Times New Roman" panose="02020603050405020304" pitchFamily="18" charset="0"/>
                </a:rPr>
                <a:t>検出粒子 </a:t>
              </a:r>
              <a:r>
                <a:rPr lang="en-US" altLang="ja-JP" sz="2200" dirty="0" err="1">
                  <a:latin typeface="Times New Roman" panose="02020603050405020304" pitchFamily="18" charset="0"/>
                  <a:ea typeface="ＭＳ 明朝" panose="02020609040205080304" pitchFamily="17" charset="-128"/>
                  <a:cs typeface="Times New Roman" panose="02020603050405020304" pitchFamily="18" charset="0"/>
                </a:rPr>
                <a:t>p,d</a:t>
              </a:r>
              <a:endParaRPr lang="en-US" altLang="ja-JP" sz="2200" dirty="0">
                <a:latin typeface="Times New Roman" panose="02020603050405020304" pitchFamily="18" charset="0"/>
                <a:ea typeface="ＭＳ 明朝" panose="02020609040205080304" pitchFamily="17" charset="-128"/>
                <a:cs typeface="Times New Roman" panose="02020603050405020304" pitchFamily="18" charset="0"/>
              </a:endParaRPr>
            </a:p>
            <a:p>
              <a:endParaRPr lang="en-US" altLang="ja-JP" sz="2400" dirty="0">
                <a:latin typeface="Times New Roman" panose="02020603050405020304" pitchFamily="18" charset="0"/>
                <a:ea typeface="ＭＳ 明朝" panose="02020609040205080304" pitchFamily="17" charset="-128"/>
                <a:cs typeface="Times New Roman" panose="02020603050405020304" pitchFamily="18" charset="0"/>
              </a:endParaRPr>
            </a:p>
            <a:p>
              <a:r>
                <a:rPr lang="ja-JP" altLang="en-US" sz="2400" dirty="0">
                  <a:solidFill>
                    <a:srgbClr val="FF0000"/>
                  </a:solidFill>
                  <a:latin typeface="Times New Roman" panose="02020603050405020304" pitchFamily="18" charset="0"/>
                  <a:ea typeface="ＭＳ 明朝" panose="02020609040205080304" pitchFamily="17" charset="-128"/>
                  <a:cs typeface="Times New Roman" panose="02020603050405020304" pitchFamily="18" charset="0"/>
                </a:rPr>
                <a:t>・</a:t>
              </a:r>
              <a:r>
                <a:rPr lang="en-US" altLang="ja-JP" sz="2800" b="1" dirty="0">
                  <a:solidFill>
                    <a:srgbClr val="FF0000"/>
                  </a:solidFill>
                  <a:latin typeface="Times New Roman" panose="02020603050405020304" pitchFamily="18" charset="0"/>
                  <a:ea typeface="ＭＳ 明朝" panose="02020609040205080304" pitchFamily="17" charset="-128"/>
                  <a:cs typeface="Times New Roman" panose="02020603050405020304" pitchFamily="18" charset="0"/>
                </a:rPr>
                <a:t>Our group</a:t>
              </a:r>
            </a:p>
            <a:p>
              <a:r>
                <a:rPr lang="ja-JP" altLang="en-US" sz="2400" b="1" dirty="0">
                  <a:solidFill>
                    <a:srgbClr val="FF0000"/>
                  </a:solidFill>
                  <a:latin typeface="Times New Roman" panose="02020603050405020304" pitchFamily="18" charset="0"/>
                  <a:ea typeface="ＭＳ 明朝" panose="02020609040205080304" pitchFamily="17" charset="-128"/>
                  <a:cs typeface="Times New Roman" panose="02020603050405020304" pitchFamily="18" charset="0"/>
                </a:rPr>
                <a:t>　</a:t>
              </a:r>
              <a:r>
                <a:rPr lang="ja-JP" altLang="en-US" sz="2400" dirty="0">
                  <a:solidFill>
                    <a:srgbClr val="FF0000"/>
                  </a:solidFill>
                  <a:latin typeface="Times New Roman" panose="02020603050405020304" pitchFamily="18" charset="0"/>
                  <a:ea typeface="ＭＳ 明朝" panose="02020609040205080304" pitchFamily="17" charset="-128"/>
                  <a:cs typeface="Times New Roman" panose="02020603050405020304" pitchFamily="18" charset="0"/>
                </a:rPr>
                <a:t>入射エネルギー </a:t>
              </a:r>
              <a:r>
                <a:rPr lang="en-US" altLang="ja-JP" sz="2400" dirty="0">
                  <a:solidFill>
                    <a:srgbClr val="FF0000"/>
                  </a:solidFill>
                  <a:latin typeface="Times New Roman" panose="02020603050405020304" pitchFamily="18" charset="0"/>
                  <a:ea typeface="ＭＳ 明朝" panose="02020609040205080304" pitchFamily="17" charset="-128"/>
                  <a:cs typeface="Times New Roman" panose="02020603050405020304" pitchFamily="18" charset="0"/>
                </a:rPr>
                <a:t>230 MeV/u</a:t>
              </a:r>
              <a:r>
                <a:rPr lang="ja-JP" altLang="en-US" sz="2400" dirty="0">
                  <a:solidFill>
                    <a:srgbClr val="FF0000"/>
                  </a:solidFill>
                  <a:latin typeface="Times New Roman" panose="02020603050405020304" pitchFamily="18" charset="0"/>
                  <a:ea typeface="ＭＳ 明朝" panose="02020609040205080304" pitchFamily="17" charset="-128"/>
                  <a:cs typeface="Times New Roman" panose="02020603050405020304" pitchFamily="18" charset="0"/>
                </a:rPr>
                <a:t>、</a:t>
              </a:r>
              <a:r>
                <a:rPr lang="en-US" altLang="ja-JP" sz="2400" dirty="0">
                  <a:solidFill>
                    <a:srgbClr val="FF0000"/>
                  </a:solidFill>
                  <a:latin typeface="Times New Roman" panose="02020603050405020304" pitchFamily="18" charset="0"/>
                  <a:ea typeface="ＭＳ 明朝" panose="02020609040205080304" pitchFamily="17" charset="-128"/>
                  <a:cs typeface="Times New Roman" panose="02020603050405020304" pitchFamily="18" charset="0"/>
                </a:rPr>
                <a:t> </a:t>
              </a:r>
              <a:r>
                <a:rPr lang="ja-JP" altLang="en-US" sz="2400" dirty="0">
                  <a:solidFill>
                    <a:srgbClr val="FF0000"/>
                  </a:solidFill>
                  <a:latin typeface="Times New Roman" panose="02020603050405020304" pitchFamily="18" charset="0"/>
                  <a:ea typeface="ＭＳ 明朝" panose="02020609040205080304" pitchFamily="17" charset="-128"/>
                  <a:cs typeface="Times New Roman" panose="02020603050405020304" pitchFamily="18" charset="0"/>
                </a:rPr>
                <a:t>標的核 </a:t>
              </a:r>
              <a:r>
                <a:rPr lang="en-US" altLang="ja-JP" sz="2400" dirty="0">
                  <a:solidFill>
                    <a:srgbClr val="FF0000"/>
                  </a:solidFill>
                  <a:latin typeface="Times New Roman" panose="02020603050405020304" pitchFamily="18" charset="0"/>
                  <a:ea typeface="ＭＳ 明朝" panose="02020609040205080304" pitchFamily="17" charset="-128"/>
                  <a:cs typeface="Times New Roman" panose="02020603050405020304" pitchFamily="18" charset="0"/>
                </a:rPr>
                <a:t>Al</a:t>
              </a:r>
              <a:r>
                <a:rPr lang="ja-JP" altLang="en-US" sz="2400" dirty="0">
                  <a:solidFill>
                    <a:srgbClr val="FF0000"/>
                  </a:solidFill>
                  <a:latin typeface="Times New Roman" panose="02020603050405020304" pitchFamily="18" charset="0"/>
                  <a:ea typeface="ＭＳ 明朝" panose="02020609040205080304" pitchFamily="17" charset="-128"/>
                  <a:cs typeface="Times New Roman" panose="02020603050405020304" pitchFamily="18" charset="0"/>
                </a:rPr>
                <a:t>、検出粒子 </a:t>
              </a:r>
              <a:r>
                <a:rPr lang="en-US" altLang="ja-JP" sz="2400" dirty="0">
                  <a:solidFill>
                    <a:srgbClr val="FF0000"/>
                  </a:solidFill>
                  <a:latin typeface="Times New Roman" panose="02020603050405020304" pitchFamily="18" charset="0"/>
                  <a:ea typeface="ＭＳ 明朝" panose="02020609040205080304" pitchFamily="17" charset="-128"/>
                  <a:cs typeface="Times New Roman" panose="02020603050405020304" pitchFamily="18" charset="0"/>
                </a:rPr>
                <a:t>p,d,t,</a:t>
              </a:r>
              <a:r>
                <a:rPr lang="en-US" altLang="ja-JP" sz="2400" baseline="30000" dirty="0">
                  <a:solidFill>
                    <a:srgbClr val="FF0000"/>
                  </a:solidFill>
                  <a:latin typeface="Times New Roman" panose="02020603050405020304" pitchFamily="18" charset="0"/>
                  <a:ea typeface="ＭＳ 明朝" panose="02020609040205080304" pitchFamily="17" charset="-128"/>
                  <a:cs typeface="Times New Roman" panose="02020603050405020304" pitchFamily="18" charset="0"/>
                </a:rPr>
                <a:t>3</a:t>
              </a:r>
              <a:r>
                <a:rPr lang="en-US" altLang="ja-JP" sz="2400" dirty="0">
                  <a:solidFill>
                    <a:srgbClr val="FF0000"/>
                  </a:solidFill>
                  <a:latin typeface="Times New Roman" panose="02020603050405020304" pitchFamily="18" charset="0"/>
                  <a:ea typeface="ＭＳ 明朝" panose="02020609040205080304" pitchFamily="17" charset="-128"/>
                  <a:cs typeface="Times New Roman" panose="02020603050405020304" pitchFamily="18" charset="0"/>
                </a:rPr>
                <a:t>He,</a:t>
              </a:r>
              <a:r>
                <a:rPr lang="el-GR" altLang="ja-JP" sz="2400" dirty="0">
                  <a:solidFill>
                    <a:srgbClr val="FF0000"/>
                  </a:solidFill>
                  <a:latin typeface="Times New Roman" panose="02020603050405020304" pitchFamily="18" charset="0"/>
                  <a:ea typeface="ＭＳ 明朝" panose="02020609040205080304" pitchFamily="17" charset="-128"/>
                  <a:cs typeface="Times New Roman" panose="02020603050405020304" pitchFamily="18" charset="0"/>
                </a:rPr>
                <a:t>α</a:t>
              </a:r>
              <a:endParaRPr lang="en-US" altLang="ja-JP" sz="2000" dirty="0">
                <a:solidFill>
                  <a:srgbClr val="FF0000"/>
                </a:solidFill>
                <a:latin typeface="Times New Roman" panose="02020603050405020304" pitchFamily="18" charset="0"/>
                <a:ea typeface="ＭＳ 明朝" panose="02020609040205080304" pitchFamily="17" charset="-128"/>
                <a:cs typeface="Times New Roman" panose="02020603050405020304" pitchFamily="18" charset="0"/>
              </a:endParaRPr>
            </a:p>
          </p:txBody>
        </p:sp>
        <p:sp>
          <p:nvSpPr>
            <p:cNvPr id="5" name="テキスト ボックス 4">
              <a:extLst>
                <a:ext uri="{FF2B5EF4-FFF2-40B4-BE49-F238E27FC236}">
                  <a16:creationId xmlns:a16="http://schemas.microsoft.com/office/drawing/2014/main" id="{772E2E4E-C26C-53B6-414D-EE9E640EE66A}"/>
                </a:ext>
              </a:extLst>
            </p:cNvPr>
            <p:cNvSpPr txBox="1"/>
            <p:nvPr/>
          </p:nvSpPr>
          <p:spPr>
            <a:xfrm>
              <a:off x="2075380" y="5488587"/>
              <a:ext cx="801385" cy="400110"/>
            </a:xfrm>
            <a:prstGeom prst="rect">
              <a:avLst/>
            </a:prstGeom>
            <a:noFill/>
            <a:ln>
              <a:solidFill>
                <a:srgbClr val="FF0000"/>
              </a:solidFill>
            </a:ln>
          </p:spPr>
          <p:txBody>
            <a:bodyPr wrap="square" rtlCol="0">
              <a:spAutoFit/>
            </a:bodyPr>
            <a:lstStyle/>
            <a:p>
              <a:pPr algn="ctr"/>
              <a:r>
                <a:rPr kumimoji="1" lang="en-US" altLang="ja-JP" sz="2000" b="1" dirty="0">
                  <a:solidFill>
                    <a:srgbClr val="FF0000"/>
                  </a:solidFill>
                  <a:latin typeface="Times New Roman" panose="02020603050405020304" pitchFamily="18" charset="0"/>
                  <a:cs typeface="Times New Roman" panose="02020603050405020304" pitchFamily="18" charset="0"/>
                </a:rPr>
                <a:t>New</a:t>
              </a:r>
              <a:endParaRPr kumimoji="1" lang="ja-JP" altLang="en-US" sz="2000" b="1" dirty="0">
                <a:solidFill>
                  <a:srgbClr val="FF0000"/>
                </a:solidFill>
                <a:latin typeface="Times New Roman" panose="02020603050405020304" pitchFamily="18" charset="0"/>
                <a:cs typeface="Times New Roman" panose="02020603050405020304" pitchFamily="18" charset="0"/>
              </a:endParaRPr>
            </a:p>
          </p:txBody>
        </p:sp>
      </p:grpSp>
      <p:sp>
        <p:nvSpPr>
          <p:cNvPr id="8" name="スライド番号プレースホルダー 7">
            <a:extLst>
              <a:ext uri="{FF2B5EF4-FFF2-40B4-BE49-F238E27FC236}">
                <a16:creationId xmlns:a16="http://schemas.microsoft.com/office/drawing/2014/main" id="{3132D5F3-8EFC-F339-CAF0-3FC8C039413E}"/>
              </a:ext>
            </a:extLst>
          </p:cNvPr>
          <p:cNvSpPr>
            <a:spLocks noGrp="1"/>
          </p:cNvSpPr>
          <p:nvPr>
            <p:ph type="sldNum" sz="quarter" idx="11"/>
          </p:nvPr>
        </p:nvSpPr>
        <p:spPr/>
        <p:txBody>
          <a:bodyPr/>
          <a:lstStyle/>
          <a:p>
            <a:fld id="{2211DAF9-AAB5-44DD-A5E4-C4C1DB5B2C1E}" type="slidenum">
              <a:rPr kumimoji="1" lang="ja-JP" altLang="en-US" smtClean="0"/>
              <a:t>32</a:t>
            </a:fld>
            <a:endParaRPr kumimoji="1" lang="ja-JP" altLang="en-US"/>
          </a:p>
        </p:txBody>
      </p:sp>
    </p:spTree>
    <p:extLst>
      <p:ext uri="{BB962C8B-B14F-4D97-AF65-F5344CB8AC3E}">
        <p14:creationId xmlns:p14="http://schemas.microsoft.com/office/powerpoint/2010/main" val="2452059477"/>
      </p:ext>
    </p:extLst>
  </p:cSld>
  <p:clrMapOvr>
    <a:masterClrMapping/>
  </p:clrMapOvr>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タイトル 1">
            <a:extLst>
              <a:ext uri="{FF2B5EF4-FFF2-40B4-BE49-F238E27FC236}">
                <a16:creationId xmlns:a16="http://schemas.microsoft.com/office/drawing/2014/main" id="{3BB6706C-36F7-A6D7-BF05-B5665CBF5277}"/>
              </a:ext>
            </a:extLst>
          </p:cNvPr>
          <p:cNvSpPr>
            <a:spLocks noGrp="1"/>
          </p:cNvSpPr>
          <p:nvPr>
            <p:ph type="title"/>
          </p:nvPr>
        </p:nvSpPr>
        <p:spPr>
          <a:xfrm>
            <a:off x="500062" y="1000123"/>
            <a:ext cx="8348663" cy="439200"/>
          </a:xfrm>
        </p:spPr>
        <p:txBody>
          <a:bodyPr/>
          <a:lstStyle/>
          <a:p>
            <a:r>
              <a:rPr kumimoji="1" lang="en-US" altLang="ja-JP" dirty="0">
                <a:latin typeface="Times New Roman" panose="02020603050405020304" pitchFamily="18" charset="0"/>
                <a:cs typeface="Times New Roman" panose="02020603050405020304" pitchFamily="18" charset="0"/>
              </a:rPr>
              <a:t>230MeV/u </a:t>
            </a:r>
            <a:r>
              <a:rPr kumimoji="1" lang="el-GR" altLang="ja-JP" dirty="0">
                <a:latin typeface="Times New Roman" panose="02020603050405020304" pitchFamily="18" charset="0"/>
                <a:cs typeface="Times New Roman" panose="02020603050405020304" pitchFamily="18" charset="0"/>
              </a:rPr>
              <a:t>α</a:t>
            </a:r>
            <a:r>
              <a:rPr kumimoji="1" lang="ja-JP" altLang="en-US" dirty="0">
                <a:latin typeface="Times New Roman" panose="02020603050405020304" pitchFamily="18" charset="0"/>
                <a:cs typeface="Times New Roman" panose="02020603050405020304" pitchFamily="18" charset="0"/>
              </a:rPr>
              <a:t>粒子入射</a:t>
            </a:r>
            <a:r>
              <a:rPr kumimoji="1" lang="en-US" altLang="ja-JP" dirty="0">
                <a:latin typeface="Times New Roman" panose="02020603050405020304" pitchFamily="18" charset="0"/>
                <a:cs typeface="Times New Roman" panose="02020603050405020304" pitchFamily="18" charset="0"/>
              </a:rPr>
              <a:t>,</a:t>
            </a:r>
            <a:r>
              <a:rPr kumimoji="1" lang="ja-JP" altLang="en-US" dirty="0">
                <a:latin typeface="Times New Roman" panose="02020603050405020304" pitchFamily="18" charset="0"/>
                <a:cs typeface="Times New Roman" panose="02020603050405020304" pitchFamily="18" charset="0"/>
              </a:rPr>
              <a:t>標的核</a:t>
            </a:r>
            <a:r>
              <a:rPr kumimoji="1" lang="en-US" altLang="ja-JP" dirty="0">
                <a:latin typeface="Times New Roman" panose="02020603050405020304" pitchFamily="18" charset="0"/>
                <a:cs typeface="Times New Roman" panose="02020603050405020304" pitchFamily="18" charset="0"/>
              </a:rPr>
              <a:t>Al</a:t>
            </a:r>
            <a:r>
              <a:rPr kumimoji="1" lang="ja-JP" altLang="en-US" dirty="0">
                <a:latin typeface="Times New Roman" panose="02020603050405020304" pitchFamily="18" charset="0"/>
                <a:cs typeface="Times New Roman" panose="02020603050405020304" pitchFamily="18" charset="0"/>
              </a:rPr>
              <a:t>の</a:t>
            </a:r>
            <a:r>
              <a:rPr kumimoji="1" lang="en-US" altLang="ja-JP" dirty="0">
                <a:latin typeface="Times New Roman" panose="02020603050405020304" pitchFamily="18" charset="0"/>
                <a:cs typeface="Times New Roman" panose="02020603050405020304" pitchFamily="18" charset="0"/>
              </a:rPr>
              <a:t>DDX</a:t>
            </a:r>
            <a:endParaRPr kumimoji="1" lang="ja-JP" altLang="en-US" dirty="0">
              <a:latin typeface="Times New Roman" panose="02020603050405020304" pitchFamily="18" charset="0"/>
              <a:cs typeface="Times New Roman" panose="02020603050405020304" pitchFamily="18" charset="0"/>
            </a:endParaRPr>
          </a:p>
        </p:txBody>
      </p:sp>
      <p:grpSp>
        <p:nvGrpSpPr>
          <p:cNvPr id="6" name="グループ化 5">
            <a:extLst>
              <a:ext uri="{FF2B5EF4-FFF2-40B4-BE49-F238E27FC236}">
                <a16:creationId xmlns:a16="http://schemas.microsoft.com/office/drawing/2014/main" id="{4FC779F7-1293-BBE3-355C-273E899FB61F}"/>
              </a:ext>
            </a:extLst>
          </p:cNvPr>
          <p:cNvGrpSpPr/>
          <p:nvPr/>
        </p:nvGrpSpPr>
        <p:grpSpPr>
          <a:xfrm>
            <a:off x="33017" y="1621225"/>
            <a:ext cx="4582274" cy="5122242"/>
            <a:chOff x="236306" y="1511407"/>
            <a:chExt cx="4245366" cy="4745632"/>
          </a:xfrm>
        </p:grpSpPr>
        <p:pic>
          <p:nvPicPr>
            <p:cNvPr id="4" name="図 3">
              <a:extLst>
                <a:ext uri="{FF2B5EF4-FFF2-40B4-BE49-F238E27FC236}">
                  <a16:creationId xmlns:a16="http://schemas.microsoft.com/office/drawing/2014/main" id="{7E79C68F-56AC-239D-CD1A-380C4F871914}"/>
                </a:ext>
              </a:extLst>
            </p:cNvPr>
            <p:cNvPicPr>
              <a:picLocks noChangeAspect="1"/>
            </p:cNvPicPr>
            <p:nvPr/>
          </p:nvPicPr>
          <p:blipFill rotWithShape="1">
            <a:blip r:embed="rId2">
              <a:extLst>
                <a:ext uri="{28A0092B-C50C-407E-A947-70E740481C1C}">
                  <a14:useLocalDpi xmlns:a14="http://schemas.microsoft.com/office/drawing/2010/main" val="0"/>
                </a:ext>
              </a:extLst>
            </a:blip>
            <a:srcRect l="9448" r="13096"/>
            <a:stretch/>
          </p:blipFill>
          <p:spPr bwMode="auto">
            <a:xfrm>
              <a:off x="236306" y="1511407"/>
              <a:ext cx="4244820" cy="4345912"/>
            </a:xfrm>
            <a:prstGeom prst="rect">
              <a:avLst/>
            </a:prstGeom>
            <a:noFill/>
            <a:ln>
              <a:noFill/>
            </a:ln>
          </p:spPr>
        </p:pic>
        <p:sp>
          <p:nvSpPr>
            <p:cNvPr id="5" name="テキスト ボックス 4">
              <a:extLst>
                <a:ext uri="{FF2B5EF4-FFF2-40B4-BE49-F238E27FC236}">
                  <a16:creationId xmlns:a16="http://schemas.microsoft.com/office/drawing/2014/main" id="{640360A4-6D17-D137-D6EC-CC83A7BF2637}"/>
                </a:ext>
              </a:extLst>
            </p:cNvPr>
            <p:cNvSpPr txBox="1"/>
            <p:nvPr/>
          </p:nvSpPr>
          <p:spPr>
            <a:xfrm>
              <a:off x="688370" y="5829318"/>
              <a:ext cx="3793302" cy="427721"/>
            </a:xfrm>
            <a:prstGeom prst="rect">
              <a:avLst/>
            </a:prstGeom>
            <a:noFill/>
          </p:spPr>
          <p:txBody>
            <a:bodyPr wrap="square" rtlCol="0">
              <a:spAutoFit/>
            </a:bodyPr>
            <a:lstStyle/>
            <a:p>
              <a:pPr algn="ctr"/>
              <a:r>
                <a:rPr kumimoji="1" lang="ja-JP" altLang="en-US" sz="2400" dirty="0">
                  <a:latin typeface="Times New Roman" panose="02020603050405020304" pitchFamily="18" charset="0"/>
                  <a:ea typeface="ＭＳ ゴシック" panose="020B0609070205080204" pitchFamily="49" charset="-128"/>
                  <a:cs typeface="Times New Roman" panose="02020603050405020304" pitchFamily="18" charset="0"/>
                </a:rPr>
                <a:t>陽子</a:t>
              </a:r>
            </a:p>
          </p:txBody>
        </p:sp>
      </p:grpSp>
      <p:grpSp>
        <p:nvGrpSpPr>
          <p:cNvPr id="11" name="グループ化 10">
            <a:extLst>
              <a:ext uri="{FF2B5EF4-FFF2-40B4-BE49-F238E27FC236}">
                <a16:creationId xmlns:a16="http://schemas.microsoft.com/office/drawing/2014/main" id="{F1DEE940-1077-7C7F-4B57-4E5A9BD0492D}"/>
              </a:ext>
            </a:extLst>
          </p:cNvPr>
          <p:cNvGrpSpPr/>
          <p:nvPr/>
        </p:nvGrpSpPr>
        <p:grpSpPr>
          <a:xfrm>
            <a:off x="4428816" y="1621224"/>
            <a:ext cx="4715184" cy="5122800"/>
            <a:chOff x="4428816" y="1621225"/>
            <a:chExt cx="4715184" cy="5115165"/>
          </a:xfrm>
        </p:grpSpPr>
        <p:sp>
          <p:nvSpPr>
            <p:cNvPr id="9" name="テキスト ボックス 8">
              <a:extLst>
                <a:ext uri="{FF2B5EF4-FFF2-40B4-BE49-F238E27FC236}">
                  <a16:creationId xmlns:a16="http://schemas.microsoft.com/office/drawing/2014/main" id="{F1DE2497-F5BA-1DB9-4A45-211AD65C0843}"/>
                </a:ext>
              </a:extLst>
            </p:cNvPr>
            <p:cNvSpPr txBox="1"/>
            <p:nvPr/>
          </p:nvSpPr>
          <p:spPr>
            <a:xfrm>
              <a:off x="5049665" y="6274725"/>
              <a:ext cx="4094335" cy="461665"/>
            </a:xfrm>
            <a:prstGeom prst="rect">
              <a:avLst/>
            </a:prstGeom>
            <a:noFill/>
          </p:spPr>
          <p:txBody>
            <a:bodyPr wrap="square" rtlCol="0">
              <a:spAutoFit/>
            </a:bodyPr>
            <a:lstStyle/>
            <a:p>
              <a:pPr algn="ctr"/>
              <a:r>
                <a:rPr kumimoji="1" lang="ja-JP" altLang="en-US" sz="2400" dirty="0">
                  <a:latin typeface="Times New Roman" panose="02020603050405020304" pitchFamily="18" charset="0"/>
                  <a:ea typeface="ＭＳ ゴシック" panose="020B0609070205080204" pitchFamily="49" charset="-128"/>
                  <a:cs typeface="Times New Roman" panose="02020603050405020304" pitchFamily="18" charset="0"/>
                </a:rPr>
                <a:t>重</a:t>
              </a:r>
              <a:r>
                <a:rPr lang="ja-JP" altLang="en-US" sz="2400" dirty="0">
                  <a:latin typeface="Times New Roman" panose="02020603050405020304" pitchFamily="18" charset="0"/>
                  <a:ea typeface="ＭＳ ゴシック" panose="020B0609070205080204" pitchFamily="49" charset="-128"/>
                  <a:cs typeface="Times New Roman" panose="02020603050405020304" pitchFamily="18" charset="0"/>
                </a:rPr>
                <a:t>陽</a:t>
              </a:r>
              <a:r>
                <a:rPr kumimoji="1" lang="ja-JP" altLang="en-US" sz="2400" dirty="0">
                  <a:latin typeface="Times New Roman" panose="02020603050405020304" pitchFamily="18" charset="0"/>
                  <a:ea typeface="ＭＳ ゴシック" panose="020B0609070205080204" pitchFamily="49" charset="-128"/>
                  <a:cs typeface="Times New Roman" panose="02020603050405020304" pitchFamily="18" charset="0"/>
                </a:rPr>
                <a:t>子</a:t>
              </a:r>
            </a:p>
          </p:txBody>
        </p:sp>
        <p:pic>
          <p:nvPicPr>
            <p:cNvPr id="10" name="図 9">
              <a:extLst>
                <a:ext uri="{FF2B5EF4-FFF2-40B4-BE49-F238E27FC236}">
                  <a16:creationId xmlns:a16="http://schemas.microsoft.com/office/drawing/2014/main" id="{337674A4-6D12-CA7F-6CCA-761A4B2D7B43}"/>
                </a:ext>
              </a:extLst>
            </p:cNvPr>
            <p:cNvPicPr>
              <a:picLocks noChangeAspect="1"/>
            </p:cNvPicPr>
            <p:nvPr/>
          </p:nvPicPr>
          <p:blipFill rotWithShape="1">
            <a:blip r:embed="rId3">
              <a:extLst>
                <a:ext uri="{28A0092B-C50C-407E-A947-70E740481C1C}">
                  <a14:useLocalDpi xmlns:a14="http://schemas.microsoft.com/office/drawing/2010/main" val="0"/>
                </a:ext>
              </a:extLst>
            </a:blip>
            <a:srcRect l="8257" r="13728"/>
            <a:stretch/>
          </p:blipFill>
          <p:spPr bwMode="auto">
            <a:xfrm>
              <a:off x="4428816" y="1621225"/>
              <a:ext cx="4608165" cy="4683809"/>
            </a:xfrm>
            <a:prstGeom prst="rect">
              <a:avLst/>
            </a:prstGeom>
            <a:noFill/>
            <a:ln>
              <a:noFill/>
            </a:ln>
          </p:spPr>
        </p:pic>
      </p:grpSp>
      <p:sp>
        <p:nvSpPr>
          <p:cNvPr id="8" name="スライド番号プレースホルダー 7">
            <a:extLst>
              <a:ext uri="{FF2B5EF4-FFF2-40B4-BE49-F238E27FC236}">
                <a16:creationId xmlns:a16="http://schemas.microsoft.com/office/drawing/2014/main" id="{928FEC53-A234-C457-6D76-7014C398D08D}"/>
              </a:ext>
            </a:extLst>
          </p:cNvPr>
          <p:cNvSpPr>
            <a:spLocks noGrp="1"/>
          </p:cNvSpPr>
          <p:nvPr>
            <p:ph type="sldNum" sz="quarter" idx="11"/>
          </p:nvPr>
        </p:nvSpPr>
        <p:spPr/>
        <p:txBody>
          <a:bodyPr/>
          <a:lstStyle/>
          <a:p>
            <a:fld id="{2211DAF9-AAB5-44DD-A5E4-C4C1DB5B2C1E}" type="slidenum">
              <a:rPr kumimoji="1" lang="ja-JP" altLang="en-US" smtClean="0"/>
              <a:t>33</a:t>
            </a:fld>
            <a:endParaRPr kumimoji="1" lang="ja-JP" altLang="en-US"/>
          </a:p>
        </p:txBody>
      </p:sp>
    </p:spTree>
    <p:extLst>
      <p:ext uri="{BB962C8B-B14F-4D97-AF65-F5344CB8AC3E}">
        <p14:creationId xmlns:p14="http://schemas.microsoft.com/office/powerpoint/2010/main" val="2781982982"/>
      </p:ext>
    </p:extLst>
  </p:cSld>
  <p:clrMapOvr>
    <a:masterClrMapping/>
  </p:clrMapOvr>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pSp>
        <p:nvGrpSpPr>
          <p:cNvPr id="14" name="グループ化 13">
            <a:extLst>
              <a:ext uri="{FF2B5EF4-FFF2-40B4-BE49-F238E27FC236}">
                <a16:creationId xmlns:a16="http://schemas.microsoft.com/office/drawing/2014/main" id="{3CA6CC7D-3EAC-9B27-284F-86B5AA299974}"/>
              </a:ext>
            </a:extLst>
          </p:cNvPr>
          <p:cNvGrpSpPr/>
          <p:nvPr/>
        </p:nvGrpSpPr>
        <p:grpSpPr>
          <a:xfrm>
            <a:off x="33017" y="1621225"/>
            <a:ext cx="4640400" cy="5122242"/>
            <a:chOff x="33017" y="1621225"/>
            <a:chExt cx="4640400" cy="5122242"/>
          </a:xfrm>
        </p:grpSpPr>
        <p:pic>
          <p:nvPicPr>
            <p:cNvPr id="7" name="図 6">
              <a:extLst>
                <a:ext uri="{FF2B5EF4-FFF2-40B4-BE49-F238E27FC236}">
                  <a16:creationId xmlns:a16="http://schemas.microsoft.com/office/drawing/2014/main" id="{F89A23A7-4E63-3058-FCB7-0ED5CD1EFCF1}"/>
                </a:ext>
              </a:extLst>
            </p:cNvPr>
            <p:cNvPicPr>
              <a:picLocks noChangeAspect="1"/>
            </p:cNvPicPr>
            <p:nvPr/>
          </p:nvPicPr>
          <p:blipFill rotWithShape="1">
            <a:blip r:embed="rId2" cstate="print">
              <a:extLst>
                <a:ext uri="{28A0092B-C50C-407E-A947-70E740481C1C}">
                  <a14:useLocalDpi xmlns:a14="http://schemas.microsoft.com/office/drawing/2010/main" val="0"/>
                </a:ext>
              </a:extLst>
            </a:blip>
            <a:srcRect l="9876" r="11652"/>
            <a:stretch/>
          </p:blipFill>
          <p:spPr bwMode="auto">
            <a:xfrm>
              <a:off x="33017" y="1621225"/>
              <a:ext cx="4640400" cy="4689366"/>
            </a:xfrm>
            <a:prstGeom prst="rect">
              <a:avLst/>
            </a:prstGeom>
            <a:noFill/>
            <a:ln>
              <a:noFill/>
            </a:ln>
          </p:spPr>
        </p:pic>
        <p:sp>
          <p:nvSpPr>
            <p:cNvPr id="5" name="テキスト ボックス 4">
              <a:extLst>
                <a:ext uri="{FF2B5EF4-FFF2-40B4-BE49-F238E27FC236}">
                  <a16:creationId xmlns:a16="http://schemas.microsoft.com/office/drawing/2014/main" id="{640360A4-6D17-D137-D6EC-CC83A7BF2637}"/>
                </a:ext>
              </a:extLst>
            </p:cNvPr>
            <p:cNvSpPr txBox="1"/>
            <p:nvPr/>
          </p:nvSpPr>
          <p:spPr>
            <a:xfrm>
              <a:off x="520956" y="6281802"/>
              <a:ext cx="4094335" cy="461665"/>
            </a:xfrm>
            <a:prstGeom prst="rect">
              <a:avLst/>
            </a:prstGeom>
            <a:noFill/>
          </p:spPr>
          <p:txBody>
            <a:bodyPr wrap="square" rtlCol="0">
              <a:spAutoFit/>
            </a:bodyPr>
            <a:lstStyle/>
            <a:p>
              <a:pPr algn="ctr"/>
              <a:r>
                <a:rPr lang="ja-JP" altLang="en-US" sz="2400" dirty="0">
                  <a:latin typeface="Times New Roman" panose="02020603050405020304" pitchFamily="18" charset="0"/>
                  <a:ea typeface="ＭＳ ゴシック" panose="020B0609070205080204" pitchFamily="49" charset="-128"/>
                  <a:cs typeface="Times New Roman" panose="02020603050405020304" pitchFamily="18" charset="0"/>
                </a:rPr>
                <a:t>三重陽子</a:t>
              </a:r>
              <a:endParaRPr kumimoji="1" lang="ja-JP" altLang="en-US" sz="2400" dirty="0">
                <a:latin typeface="Times New Roman" panose="02020603050405020304" pitchFamily="18" charset="0"/>
                <a:ea typeface="ＭＳ ゴシック" panose="020B0609070205080204" pitchFamily="49" charset="-128"/>
                <a:cs typeface="Times New Roman" panose="02020603050405020304" pitchFamily="18" charset="0"/>
              </a:endParaRPr>
            </a:p>
          </p:txBody>
        </p:sp>
      </p:grpSp>
      <p:grpSp>
        <p:nvGrpSpPr>
          <p:cNvPr id="15" name="グループ化 14">
            <a:extLst>
              <a:ext uri="{FF2B5EF4-FFF2-40B4-BE49-F238E27FC236}">
                <a16:creationId xmlns:a16="http://schemas.microsoft.com/office/drawing/2014/main" id="{A64DBFF7-3CBB-64C1-B751-DF6BEC94EC21}"/>
              </a:ext>
            </a:extLst>
          </p:cNvPr>
          <p:cNvGrpSpPr/>
          <p:nvPr/>
        </p:nvGrpSpPr>
        <p:grpSpPr>
          <a:xfrm>
            <a:off x="4521817" y="1620000"/>
            <a:ext cx="4625950" cy="5122242"/>
            <a:chOff x="4521817" y="1614148"/>
            <a:chExt cx="4625950" cy="5122242"/>
          </a:xfrm>
        </p:grpSpPr>
        <p:sp>
          <p:nvSpPr>
            <p:cNvPr id="9" name="テキスト ボックス 8">
              <a:extLst>
                <a:ext uri="{FF2B5EF4-FFF2-40B4-BE49-F238E27FC236}">
                  <a16:creationId xmlns:a16="http://schemas.microsoft.com/office/drawing/2014/main" id="{F1DE2497-F5BA-1DB9-4A45-211AD65C0843}"/>
                </a:ext>
              </a:extLst>
            </p:cNvPr>
            <p:cNvSpPr txBox="1"/>
            <p:nvPr/>
          </p:nvSpPr>
          <p:spPr>
            <a:xfrm>
              <a:off x="5004491" y="6274725"/>
              <a:ext cx="4139509" cy="461665"/>
            </a:xfrm>
            <a:prstGeom prst="rect">
              <a:avLst/>
            </a:prstGeom>
            <a:noFill/>
          </p:spPr>
          <p:txBody>
            <a:bodyPr wrap="square" rtlCol="0">
              <a:spAutoFit/>
            </a:bodyPr>
            <a:lstStyle/>
            <a:p>
              <a:pPr algn="ctr"/>
              <a:r>
                <a:rPr kumimoji="1" lang="en-US" altLang="ja-JP" sz="2400" baseline="30000" dirty="0">
                  <a:latin typeface="Times New Roman" panose="02020603050405020304" pitchFamily="18" charset="0"/>
                  <a:ea typeface="ＭＳ ゴシック" panose="020B0609070205080204" pitchFamily="49" charset="-128"/>
                  <a:cs typeface="Times New Roman" panose="02020603050405020304" pitchFamily="18" charset="0"/>
                </a:rPr>
                <a:t>3</a:t>
              </a:r>
              <a:r>
                <a:rPr kumimoji="1" lang="en-US" altLang="ja-JP" sz="2400" dirty="0">
                  <a:latin typeface="Times New Roman" panose="02020603050405020304" pitchFamily="18" charset="0"/>
                  <a:ea typeface="ＭＳ ゴシック" panose="020B0609070205080204" pitchFamily="49" charset="-128"/>
                  <a:cs typeface="Times New Roman" panose="02020603050405020304" pitchFamily="18" charset="0"/>
                </a:rPr>
                <a:t>He</a:t>
              </a:r>
              <a:endParaRPr kumimoji="1" lang="ja-JP" altLang="en-US" sz="2400" dirty="0">
                <a:latin typeface="Times New Roman" panose="02020603050405020304" pitchFamily="18" charset="0"/>
                <a:ea typeface="ＭＳ ゴシック" panose="020B0609070205080204" pitchFamily="49" charset="-128"/>
                <a:cs typeface="Times New Roman" panose="02020603050405020304" pitchFamily="18" charset="0"/>
              </a:endParaRPr>
            </a:p>
          </p:txBody>
        </p:sp>
        <p:pic>
          <p:nvPicPr>
            <p:cNvPr id="8" name="図 7">
              <a:extLst>
                <a:ext uri="{FF2B5EF4-FFF2-40B4-BE49-F238E27FC236}">
                  <a16:creationId xmlns:a16="http://schemas.microsoft.com/office/drawing/2014/main" id="{ED45CEED-FB5D-93B9-973A-9CFE78484332}"/>
                </a:ext>
              </a:extLst>
            </p:cNvPr>
            <p:cNvPicPr>
              <a:picLocks noChangeAspect="1"/>
            </p:cNvPicPr>
            <p:nvPr/>
          </p:nvPicPr>
          <p:blipFill rotWithShape="1">
            <a:blip r:embed="rId3">
              <a:extLst>
                <a:ext uri="{28A0092B-C50C-407E-A947-70E740481C1C}">
                  <a14:useLocalDpi xmlns:a14="http://schemas.microsoft.com/office/drawing/2010/main" val="0"/>
                </a:ext>
              </a:extLst>
            </a:blip>
            <a:srcRect l="9078" r="12730"/>
            <a:stretch/>
          </p:blipFill>
          <p:spPr bwMode="auto">
            <a:xfrm>
              <a:off x="4521817" y="1614148"/>
              <a:ext cx="4625950" cy="4690800"/>
            </a:xfrm>
            <a:prstGeom prst="rect">
              <a:avLst/>
            </a:prstGeom>
            <a:noFill/>
            <a:ln>
              <a:noFill/>
            </a:ln>
          </p:spPr>
        </p:pic>
      </p:grpSp>
      <p:sp>
        <p:nvSpPr>
          <p:cNvPr id="13" name="タイトル 12">
            <a:extLst>
              <a:ext uri="{FF2B5EF4-FFF2-40B4-BE49-F238E27FC236}">
                <a16:creationId xmlns:a16="http://schemas.microsoft.com/office/drawing/2014/main" id="{C8615D25-889E-2143-ACB0-05F738AAF5DF}"/>
              </a:ext>
            </a:extLst>
          </p:cNvPr>
          <p:cNvSpPr>
            <a:spLocks noGrp="1"/>
          </p:cNvSpPr>
          <p:nvPr>
            <p:ph type="title"/>
          </p:nvPr>
        </p:nvSpPr>
        <p:spPr>
          <a:xfrm>
            <a:off x="500063" y="1000124"/>
            <a:ext cx="8161052" cy="438257"/>
          </a:xfrm>
        </p:spPr>
        <p:txBody>
          <a:bodyPr/>
          <a:lstStyle/>
          <a:p>
            <a:r>
              <a:rPr kumimoji="1" lang="en-US" altLang="ja-JP" dirty="0">
                <a:latin typeface="Times New Roman" panose="02020603050405020304" pitchFamily="18" charset="0"/>
                <a:cs typeface="Times New Roman" panose="02020603050405020304" pitchFamily="18" charset="0"/>
              </a:rPr>
              <a:t>230MeV/u </a:t>
            </a:r>
            <a:r>
              <a:rPr kumimoji="1" lang="el-GR" altLang="ja-JP" dirty="0">
                <a:latin typeface="Times New Roman" panose="02020603050405020304" pitchFamily="18" charset="0"/>
                <a:cs typeface="Times New Roman" panose="02020603050405020304" pitchFamily="18" charset="0"/>
              </a:rPr>
              <a:t>α</a:t>
            </a:r>
            <a:r>
              <a:rPr kumimoji="1" lang="ja-JP" altLang="en-US" dirty="0">
                <a:latin typeface="Times New Roman" panose="02020603050405020304" pitchFamily="18" charset="0"/>
                <a:cs typeface="Times New Roman" panose="02020603050405020304" pitchFamily="18" charset="0"/>
              </a:rPr>
              <a:t>粒子入射</a:t>
            </a:r>
            <a:r>
              <a:rPr kumimoji="1" lang="en-US" altLang="ja-JP" dirty="0">
                <a:latin typeface="Times New Roman" panose="02020603050405020304" pitchFamily="18" charset="0"/>
                <a:cs typeface="Times New Roman" panose="02020603050405020304" pitchFamily="18" charset="0"/>
              </a:rPr>
              <a:t>,</a:t>
            </a:r>
            <a:r>
              <a:rPr kumimoji="1" lang="ja-JP" altLang="en-US" dirty="0">
                <a:latin typeface="Times New Roman" panose="02020603050405020304" pitchFamily="18" charset="0"/>
                <a:cs typeface="Times New Roman" panose="02020603050405020304" pitchFamily="18" charset="0"/>
              </a:rPr>
              <a:t>標的核</a:t>
            </a:r>
            <a:r>
              <a:rPr kumimoji="1" lang="en-US" altLang="ja-JP" dirty="0">
                <a:latin typeface="Times New Roman" panose="02020603050405020304" pitchFamily="18" charset="0"/>
                <a:cs typeface="Times New Roman" panose="02020603050405020304" pitchFamily="18" charset="0"/>
              </a:rPr>
              <a:t>Al</a:t>
            </a:r>
            <a:r>
              <a:rPr kumimoji="1" lang="ja-JP" altLang="en-US" dirty="0">
                <a:latin typeface="Times New Roman" panose="02020603050405020304" pitchFamily="18" charset="0"/>
                <a:cs typeface="Times New Roman" panose="02020603050405020304" pitchFamily="18" charset="0"/>
              </a:rPr>
              <a:t>の</a:t>
            </a:r>
            <a:r>
              <a:rPr kumimoji="1" lang="en-US" altLang="ja-JP" dirty="0">
                <a:latin typeface="Times New Roman" panose="02020603050405020304" pitchFamily="18" charset="0"/>
                <a:cs typeface="Times New Roman" panose="02020603050405020304" pitchFamily="18" charset="0"/>
              </a:rPr>
              <a:t>DDX</a:t>
            </a:r>
            <a:endParaRPr kumimoji="1" lang="ja-JP" altLang="en-US" dirty="0"/>
          </a:p>
        </p:txBody>
      </p:sp>
      <p:sp>
        <p:nvSpPr>
          <p:cNvPr id="4" name="スライド番号プレースホルダー 3">
            <a:extLst>
              <a:ext uri="{FF2B5EF4-FFF2-40B4-BE49-F238E27FC236}">
                <a16:creationId xmlns:a16="http://schemas.microsoft.com/office/drawing/2014/main" id="{B52C721F-881B-A0F6-7752-1150F304AC15}"/>
              </a:ext>
            </a:extLst>
          </p:cNvPr>
          <p:cNvSpPr>
            <a:spLocks noGrp="1"/>
          </p:cNvSpPr>
          <p:nvPr>
            <p:ph type="sldNum" sz="quarter" idx="11"/>
          </p:nvPr>
        </p:nvSpPr>
        <p:spPr/>
        <p:txBody>
          <a:bodyPr/>
          <a:lstStyle/>
          <a:p>
            <a:fld id="{2211DAF9-AAB5-44DD-A5E4-C4C1DB5B2C1E}" type="slidenum">
              <a:rPr kumimoji="1" lang="ja-JP" altLang="en-US" smtClean="0"/>
              <a:t>34</a:t>
            </a:fld>
            <a:endParaRPr kumimoji="1" lang="ja-JP" altLang="en-US"/>
          </a:p>
        </p:txBody>
      </p:sp>
    </p:spTree>
    <p:extLst>
      <p:ext uri="{BB962C8B-B14F-4D97-AF65-F5344CB8AC3E}">
        <p14:creationId xmlns:p14="http://schemas.microsoft.com/office/powerpoint/2010/main" val="2513730543"/>
      </p:ext>
    </p:extLst>
  </p:cSld>
  <p:clrMapOvr>
    <a:masterClrMapping/>
  </p:clrMapOvr>
</p:sld>
</file>

<file path=ppt/slides/slide3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 name="タイトル 12">
            <a:extLst>
              <a:ext uri="{FF2B5EF4-FFF2-40B4-BE49-F238E27FC236}">
                <a16:creationId xmlns:a16="http://schemas.microsoft.com/office/drawing/2014/main" id="{C8615D25-889E-2143-ACB0-05F738AAF5DF}"/>
              </a:ext>
            </a:extLst>
          </p:cNvPr>
          <p:cNvSpPr>
            <a:spLocks noGrp="1"/>
          </p:cNvSpPr>
          <p:nvPr>
            <p:ph type="title"/>
          </p:nvPr>
        </p:nvSpPr>
        <p:spPr>
          <a:xfrm>
            <a:off x="500063" y="1000124"/>
            <a:ext cx="8161052" cy="438257"/>
          </a:xfrm>
        </p:spPr>
        <p:txBody>
          <a:bodyPr/>
          <a:lstStyle/>
          <a:p>
            <a:r>
              <a:rPr kumimoji="1" lang="en-US" altLang="ja-JP" dirty="0">
                <a:latin typeface="Times New Roman" panose="02020603050405020304" pitchFamily="18" charset="0"/>
                <a:cs typeface="Times New Roman" panose="02020603050405020304" pitchFamily="18" charset="0"/>
              </a:rPr>
              <a:t>230MeV/u </a:t>
            </a:r>
            <a:r>
              <a:rPr kumimoji="1" lang="el-GR" altLang="ja-JP" dirty="0">
                <a:latin typeface="Times New Roman" panose="02020603050405020304" pitchFamily="18" charset="0"/>
                <a:cs typeface="Times New Roman" panose="02020603050405020304" pitchFamily="18" charset="0"/>
              </a:rPr>
              <a:t>α</a:t>
            </a:r>
            <a:r>
              <a:rPr kumimoji="1" lang="ja-JP" altLang="en-US" dirty="0">
                <a:latin typeface="Times New Roman" panose="02020603050405020304" pitchFamily="18" charset="0"/>
                <a:cs typeface="Times New Roman" panose="02020603050405020304" pitchFamily="18" charset="0"/>
              </a:rPr>
              <a:t>粒子入射</a:t>
            </a:r>
            <a:r>
              <a:rPr kumimoji="1" lang="en-US" altLang="ja-JP" dirty="0">
                <a:latin typeface="Times New Roman" panose="02020603050405020304" pitchFamily="18" charset="0"/>
                <a:cs typeface="Times New Roman" panose="02020603050405020304" pitchFamily="18" charset="0"/>
              </a:rPr>
              <a:t>,</a:t>
            </a:r>
            <a:r>
              <a:rPr kumimoji="1" lang="ja-JP" altLang="en-US" dirty="0">
                <a:latin typeface="Times New Roman" panose="02020603050405020304" pitchFamily="18" charset="0"/>
                <a:cs typeface="Times New Roman" panose="02020603050405020304" pitchFamily="18" charset="0"/>
              </a:rPr>
              <a:t>標的核</a:t>
            </a:r>
            <a:r>
              <a:rPr kumimoji="1" lang="en-US" altLang="ja-JP" dirty="0">
                <a:latin typeface="Times New Roman" panose="02020603050405020304" pitchFamily="18" charset="0"/>
                <a:cs typeface="Times New Roman" panose="02020603050405020304" pitchFamily="18" charset="0"/>
              </a:rPr>
              <a:t>Al</a:t>
            </a:r>
            <a:r>
              <a:rPr kumimoji="1" lang="ja-JP" altLang="en-US" dirty="0">
                <a:latin typeface="Times New Roman" panose="02020603050405020304" pitchFamily="18" charset="0"/>
                <a:cs typeface="Times New Roman" panose="02020603050405020304" pitchFamily="18" charset="0"/>
              </a:rPr>
              <a:t>の</a:t>
            </a:r>
            <a:r>
              <a:rPr kumimoji="1" lang="en-US" altLang="ja-JP" dirty="0">
                <a:latin typeface="Times New Roman" panose="02020603050405020304" pitchFamily="18" charset="0"/>
                <a:cs typeface="Times New Roman" panose="02020603050405020304" pitchFamily="18" charset="0"/>
              </a:rPr>
              <a:t>DDX</a:t>
            </a:r>
            <a:endParaRPr kumimoji="1" lang="ja-JP" altLang="en-US" dirty="0"/>
          </a:p>
        </p:txBody>
      </p:sp>
      <p:grpSp>
        <p:nvGrpSpPr>
          <p:cNvPr id="4" name="グループ化 3">
            <a:extLst>
              <a:ext uri="{FF2B5EF4-FFF2-40B4-BE49-F238E27FC236}">
                <a16:creationId xmlns:a16="http://schemas.microsoft.com/office/drawing/2014/main" id="{0E301E2C-B5AC-677B-4339-A486BBD94C02}"/>
              </a:ext>
            </a:extLst>
          </p:cNvPr>
          <p:cNvGrpSpPr/>
          <p:nvPr/>
        </p:nvGrpSpPr>
        <p:grpSpPr>
          <a:xfrm>
            <a:off x="1577" y="1620000"/>
            <a:ext cx="4644788" cy="4959083"/>
            <a:chOff x="32399" y="1620000"/>
            <a:chExt cx="4644788" cy="4959083"/>
          </a:xfrm>
        </p:grpSpPr>
        <p:sp>
          <p:nvSpPr>
            <p:cNvPr id="5" name="テキスト ボックス 4">
              <a:extLst>
                <a:ext uri="{FF2B5EF4-FFF2-40B4-BE49-F238E27FC236}">
                  <a16:creationId xmlns:a16="http://schemas.microsoft.com/office/drawing/2014/main" id="{640360A4-6D17-D137-D6EC-CC83A7BF2637}"/>
                </a:ext>
              </a:extLst>
            </p:cNvPr>
            <p:cNvSpPr txBox="1"/>
            <p:nvPr/>
          </p:nvSpPr>
          <p:spPr>
            <a:xfrm>
              <a:off x="520956" y="6117418"/>
              <a:ext cx="4094335" cy="461665"/>
            </a:xfrm>
            <a:prstGeom prst="rect">
              <a:avLst/>
            </a:prstGeom>
            <a:noFill/>
          </p:spPr>
          <p:txBody>
            <a:bodyPr wrap="square" rtlCol="0">
              <a:spAutoFit/>
            </a:bodyPr>
            <a:lstStyle/>
            <a:p>
              <a:pPr algn="ctr"/>
              <a:r>
                <a:rPr kumimoji="1" lang="en-US" altLang="ja-JP" sz="2400" dirty="0">
                  <a:latin typeface="Times New Roman" panose="02020603050405020304" pitchFamily="18" charset="0"/>
                  <a:ea typeface="ＭＳ ゴシック" panose="020B0609070205080204" pitchFamily="49" charset="-128"/>
                  <a:cs typeface="Times New Roman" panose="02020603050405020304" pitchFamily="18" charset="0"/>
                </a:rPr>
                <a:t>alpha</a:t>
              </a:r>
              <a:endParaRPr kumimoji="1" lang="ja-JP" altLang="en-US" sz="2400" dirty="0">
                <a:latin typeface="Times New Roman" panose="02020603050405020304" pitchFamily="18" charset="0"/>
                <a:ea typeface="ＭＳ ゴシック" panose="020B0609070205080204" pitchFamily="49" charset="-128"/>
                <a:cs typeface="Times New Roman" panose="02020603050405020304" pitchFamily="18" charset="0"/>
              </a:endParaRPr>
            </a:p>
          </p:txBody>
        </p:sp>
        <p:pic>
          <p:nvPicPr>
            <p:cNvPr id="2" name="図 1">
              <a:extLst>
                <a:ext uri="{FF2B5EF4-FFF2-40B4-BE49-F238E27FC236}">
                  <a16:creationId xmlns:a16="http://schemas.microsoft.com/office/drawing/2014/main" id="{34276099-092B-6176-DF5F-F11EAC84AB31}"/>
                </a:ext>
              </a:extLst>
            </p:cNvPr>
            <p:cNvPicPr>
              <a:picLocks noChangeAspect="1"/>
            </p:cNvPicPr>
            <p:nvPr/>
          </p:nvPicPr>
          <p:blipFill rotWithShape="1">
            <a:blip r:embed="rId2">
              <a:extLst>
                <a:ext uri="{28A0092B-C50C-407E-A947-70E740481C1C}">
                  <a14:useLocalDpi xmlns:a14="http://schemas.microsoft.com/office/drawing/2010/main" val="0"/>
                </a:ext>
              </a:extLst>
            </a:blip>
            <a:srcRect l="9051" r="12438"/>
            <a:stretch/>
          </p:blipFill>
          <p:spPr bwMode="auto">
            <a:xfrm>
              <a:off x="32399" y="1620000"/>
              <a:ext cx="4644788" cy="4690800"/>
            </a:xfrm>
            <a:prstGeom prst="rect">
              <a:avLst/>
            </a:prstGeom>
            <a:noFill/>
            <a:ln>
              <a:noFill/>
            </a:ln>
          </p:spPr>
        </p:pic>
      </p:grpSp>
      <p:sp>
        <p:nvSpPr>
          <p:cNvPr id="6" name="テキスト ボックス 5">
            <a:extLst>
              <a:ext uri="{FF2B5EF4-FFF2-40B4-BE49-F238E27FC236}">
                <a16:creationId xmlns:a16="http://schemas.microsoft.com/office/drawing/2014/main" id="{741668D4-A3F3-DAC9-31FD-7CED28A4FB62}"/>
              </a:ext>
            </a:extLst>
          </p:cNvPr>
          <p:cNvSpPr txBox="1"/>
          <p:nvPr/>
        </p:nvSpPr>
        <p:spPr>
          <a:xfrm>
            <a:off x="4366516" y="1673776"/>
            <a:ext cx="4777484" cy="5262979"/>
          </a:xfrm>
          <a:prstGeom prst="rect">
            <a:avLst/>
          </a:prstGeom>
          <a:noFill/>
        </p:spPr>
        <p:txBody>
          <a:bodyPr wrap="square" rtlCol="0">
            <a:spAutoFit/>
          </a:bodyPr>
          <a:lstStyle/>
          <a:p>
            <a:pPr marL="266700" indent="-266700">
              <a:tabLst>
                <a:tab pos="266700" algn="l"/>
              </a:tabLst>
            </a:pPr>
            <a:r>
              <a:rPr lang="ja-JP" altLang="en-US" sz="2400" b="1" dirty="0">
                <a:latin typeface="Times New Roman" panose="02020603050405020304" pitchFamily="18" charset="0"/>
                <a:ea typeface="ＭＳ 明朝" panose="02020609040205080304" pitchFamily="17" charset="-128"/>
                <a:cs typeface="Times New Roman" panose="02020603050405020304" pitchFamily="18" charset="0"/>
              </a:rPr>
              <a:t>・</a:t>
            </a:r>
            <a:r>
              <a:rPr lang="en-US" altLang="ja-JP" sz="2400" b="1" dirty="0">
                <a:latin typeface="Times New Roman" panose="02020603050405020304" pitchFamily="18" charset="0"/>
                <a:ea typeface="ＭＳ 明朝" panose="02020609040205080304" pitchFamily="17" charset="-128"/>
                <a:cs typeface="Times New Roman" panose="02020603050405020304" pitchFamily="18" charset="0"/>
              </a:rPr>
              <a:t>p</a:t>
            </a:r>
            <a:r>
              <a:rPr lang="ja-JP" altLang="en-US" sz="2400" b="1" dirty="0">
                <a:latin typeface="Times New Roman" panose="02020603050405020304" pitchFamily="18" charset="0"/>
                <a:ea typeface="ＭＳ 明朝" panose="02020609040205080304" pitchFamily="17" charset="-128"/>
                <a:cs typeface="Times New Roman" panose="02020603050405020304" pitchFamily="18" charset="0"/>
              </a:rPr>
              <a:t>、</a:t>
            </a:r>
            <a:r>
              <a:rPr lang="en-US" altLang="ja-JP" sz="2400" b="1" dirty="0">
                <a:latin typeface="Times New Roman" panose="02020603050405020304" pitchFamily="18" charset="0"/>
                <a:ea typeface="ＭＳ 明朝" panose="02020609040205080304" pitchFamily="17" charset="-128"/>
                <a:cs typeface="Times New Roman" panose="02020603050405020304" pitchFamily="18" charset="0"/>
              </a:rPr>
              <a:t>d</a:t>
            </a:r>
            <a:r>
              <a:rPr lang="ja-JP" altLang="en-US" sz="2400" b="1" dirty="0">
                <a:latin typeface="Times New Roman" panose="02020603050405020304" pitchFamily="18" charset="0"/>
                <a:ea typeface="ＭＳ 明朝" panose="02020609040205080304" pitchFamily="17" charset="-128"/>
                <a:cs typeface="Times New Roman" panose="02020603050405020304" pitchFamily="18" charset="0"/>
              </a:rPr>
              <a:t>、</a:t>
            </a:r>
            <a:r>
              <a:rPr lang="en-US" altLang="ja-JP" sz="2400" b="1" dirty="0">
                <a:latin typeface="Times New Roman" panose="02020603050405020304" pitchFamily="18" charset="0"/>
                <a:ea typeface="ＭＳ 明朝" panose="02020609040205080304" pitchFamily="17" charset="-128"/>
                <a:cs typeface="Times New Roman" panose="02020603050405020304" pitchFamily="18" charset="0"/>
              </a:rPr>
              <a:t>t</a:t>
            </a:r>
            <a:r>
              <a:rPr lang="ja-JP" altLang="en-US" sz="2400" b="1" dirty="0">
                <a:latin typeface="Times New Roman" panose="02020603050405020304" pitchFamily="18" charset="0"/>
                <a:ea typeface="ＭＳ 明朝" panose="02020609040205080304" pitchFamily="17" charset="-128"/>
                <a:cs typeface="Times New Roman" panose="02020603050405020304" pitchFamily="18" charset="0"/>
              </a:rPr>
              <a:t>の</a:t>
            </a:r>
            <a:r>
              <a:rPr lang="en-US" altLang="ja-JP" sz="2400" b="1" dirty="0">
                <a:latin typeface="Times New Roman" panose="02020603050405020304" pitchFamily="18" charset="0"/>
                <a:ea typeface="ＭＳ 明朝" panose="02020609040205080304" pitchFamily="17" charset="-128"/>
                <a:cs typeface="Times New Roman" panose="02020603050405020304" pitchFamily="18" charset="0"/>
              </a:rPr>
              <a:t>DDX</a:t>
            </a:r>
            <a:r>
              <a:rPr lang="ja-JP" altLang="en-US" sz="2400" b="1" dirty="0">
                <a:latin typeface="Times New Roman" panose="02020603050405020304" pitchFamily="18" charset="0"/>
                <a:ea typeface="ＭＳ 明朝" panose="02020609040205080304" pitchFamily="17" charset="-128"/>
                <a:cs typeface="Times New Roman" panose="02020603050405020304" pitchFamily="18" charset="0"/>
              </a:rPr>
              <a:t>はエネルギーの増加とともに減少</a:t>
            </a:r>
            <a:endParaRPr lang="en-US" altLang="ja-JP" sz="2400" b="1" dirty="0">
              <a:latin typeface="Times New Roman" panose="02020603050405020304" pitchFamily="18" charset="0"/>
              <a:ea typeface="ＭＳ 明朝" panose="02020609040205080304" pitchFamily="17" charset="-128"/>
              <a:cs typeface="Times New Roman" panose="02020603050405020304" pitchFamily="18" charset="0"/>
            </a:endParaRPr>
          </a:p>
          <a:p>
            <a:endParaRPr kumimoji="1" lang="en-US" altLang="ja-JP" sz="2400" b="1" dirty="0">
              <a:latin typeface="Times New Roman" panose="02020603050405020304" pitchFamily="18" charset="0"/>
              <a:ea typeface="ＭＳ 明朝" panose="02020609040205080304" pitchFamily="17" charset="-128"/>
              <a:cs typeface="Times New Roman" panose="02020603050405020304" pitchFamily="18" charset="0"/>
            </a:endParaRPr>
          </a:p>
          <a:p>
            <a:pPr marL="266700" indent="-266700"/>
            <a:r>
              <a:rPr lang="ja-JP" altLang="en-US" sz="2400" b="1" dirty="0">
                <a:latin typeface="Times New Roman" panose="02020603050405020304" pitchFamily="18" charset="0"/>
                <a:ea typeface="ＭＳ 明朝" panose="02020609040205080304" pitchFamily="17" charset="-128"/>
                <a:cs typeface="Times New Roman" panose="02020603050405020304" pitchFamily="18" charset="0"/>
              </a:rPr>
              <a:t>・</a:t>
            </a:r>
            <a:r>
              <a:rPr lang="en-US" altLang="ja-JP" sz="2400" b="1" dirty="0">
                <a:latin typeface="Times New Roman" panose="02020603050405020304" pitchFamily="18" charset="0"/>
                <a:ea typeface="ＭＳ 明朝" panose="02020609040205080304" pitchFamily="17" charset="-128"/>
                <a:cs typeface="Times New Roman" panose="02020603050405020304" pitchFamily="18" charset="0"/>
              </a:rPr>
              <a:t> 15˚</a:t>
            </a:r>
            <a:r>
              <a:rPr lang="ja-JP" altLang="en-US" sz="2400" b="1" dirty="0">
                <a:latin typeface="Times New Roman" panose="02020603050405020304" pitchFamily="18" charset="0"/>
                <a:ea typeface="ＭＳ 明朝" panose="02020609040205080304" pitchFamily="17" charset="-128"/>
                <a:cs typeface="Times New Roman" panose="02020603050405020304" pitchFamily="18" charset="0"/>
              </a:rPr>
              <a:t>の</a:t>
            </a:r>
            <a:r>
              <a:rPr lang="en-US" altLang="ja-JP" sz="2400" b="1" baseline="30000" dirty="0">
                <a:latin typeface="Times New Roman" panose="02020603050405020304" pitchFamily="18" charset="0"/>
                <a:ea typeface="ＭＳ 明朝" panose="02020609040205080304" pitchFamily="17" charset="-128"/>
                <a:cs typeface="Times New Roman" panose="02020603050405020304" pitchFamily="18" charset="0"/>
              </a:rPr>
              <a:t>3</a:t>
            </a:r>
            <a:r>
              <a:rPr lang="en-US" altLang="ja-JP" sz="2400" b="1" dirty="0">
                <a:latin typeface="Times New Roman" panose="02020603050405020304" pitchFamily="18" charset="0"/>
                <a:ea typeface="ＭＳ 明朝" panose="02020609040205080304" pitchFamily="17" charset="-128"/>
                <a:cs typeface="Times New Roman" panose="02020603050405020304" pitchFamily="18" charset="0"/>
              </a:rPr>
              <a:t>He</a:t>
            </a:r>
            <a:r>
              <a:rPr lang="ja-JP" altLang="en-US" sz="2400" b="1" dirty="0">
                <a:latin typeface="Times New Roman" panose="02020603050405020304" pitchFamily="18" charset="0"/>
                <a:ea typeface="ＭＳ 明朝" panose="02020609040205080304" pitchFamily="17" charset="-128"/>
                <a:cs typeface="Times New Roman" panose="02020603050405020304" pitchFamily="18" charset="0"/>
              </a:rPr>
              <a:t>、</a:t>
            </a:r>
            <a:r>
              <a:rPr lang="en-US" altLang="ja-JP" sz="2400" b="1" dirty="0">
                <a:latin typeface="Times New Roman" panose="02020603050405020304" pitchFamily="18" charset="0"/>
                <a:ea typeface="ＭＳ 明朝" panose="02020609040205080304" pitchFamily="17" charset="-128"/>
                <a:cs typeface="Times New Roman" panose="02020603050405020304" pitchFamily="18" charset="0"/>
              </a:rPr>
              <a:t>α</a:t>
            </a:r>
            <a:r>
              <a:rPr lang="ja-JP" altLang="en-US" sz="2400" b="1" dirty="0">
                <a:latin typeface="Times New Roman" panose="02020603050405020304" pitchFamily="18" charset="0"/>
                <a:ea typeface="ＭＳ 明朝" panose="02020609040205080304" pitchFamily="17" charset="-128"/>
                <a:cs typeface="Times New Roman" panose="02020603050405020304" pitchFamily="18" charset="0"/>
              </a:rPr>
              <a:t>の</a:t>
            </a:r>
            <a:r>
              <a:rPr lang="en-US" altLang="ja-JP" sz="2400" b="1" dirty="0">
                <a:latin typeface="Times New Roman" panose="02020603050405020304" pitchFamily="18" charset="0"/>
                <a:ea typeface="ＭＳ 明朝" panose="02020609040205080304" pitchFamily="17" charset="-128"/>
                <a:cs typeface="Times New Roman" panose="02020603050405020304" pitchFamily="18" charset="0"/>
              </a:rPr>
              <a:t>DDX</a:t>
            </a:r>
            <a:r>
              <a:rPr lang="ja-JP" altLang="en-US" sz="2400" b="1" dirty="0">
                <a:latin typeface="Times New Roman" panose="02020603050405020304" pitchFamily="18" charset="0"/>
                <a:ea typeface="ＭＳ 明朝" panose="02020609040205080304" pitchFamily="17" charset="-128"/>
                <a:cs typeface="Times New Roman" panose="02020603050405020304" pitchFamily="18" charset="0"/>
              </a:rPr>
              <a:t>は幅広いピークが存在</a:t>
            </a:r>
            <a:endParaRPr lang="en-US" altLang="ja-JP" sz="2400" b="1" dirty="0">
              <a:latin typeface="Times New Roman" panose="02020603050405020304" pitchFamily="18" charset="0"/>
              <a:ea typeface="ＭＳ 明朝" panose="02020609040205080304" pitchFamily="17" charset="-128"/>
              <a:cs typeface="Times New Roman" panose="02020603050405020304" pitchFamily="18" charset="0"/>
            </a:endParaRPr>
          </a:p>
          <a:p>
            <a:pPr marL="627063" indent="-627063">
              <a:tabLst>
                <a:tab pos="627063" algn="l"/>
              </a:tabLst>
            </a:pPr>
            <a:r>
              <a:rPr kumimoji="1" lang="ja-JP" altLang="en-US" sz="2400" b="1" dirty="0">
                <a:latin typeface="Times New Roman" panose="02020603050405020304" pitchFamily="18" charset="0"/>
                <a:ea typeface="ＭＳ 明朝" panose="02020609040205080304" pitchFamily="17" charset="-128"/>
                <a:cs typeface="Times New Roman" panose="02020603050405020304" pitchFamily="18" charset="0"/>
              </a:rPr>
              <a:t>　</a:t>
            </a:r>
            <a:r>
              <a:rPr lang="ja-JP" altLang="en-US" sz="2400" b="1" dirty="0">
                <a:latin typeface="Times New Roman" panose="02020603050405020304" pitchFamily="18" charset="0"/>
                <a:ea typeface="ＭＳ 明朝" panose="02020609040205080304" pitchFamily="17" charset="-128"/>
                <a:cs typeface="Times New Roman" panose="02020603050405020304" pitchFamily="18" charset="0"/>
              </a:rPr>
              <a:t>－</a:t>
            </a:r>
            <a:r>
              <a:rPr kumimoji="1" lang="ja-JP" altLang="en-US" sz="2400" b="1" dirty="0">
                <a:latin typeface="Times New Roman" panose="02020603050405020304" pitchFamily="18" charset="0"/>
                <a:ea typeface="ＭＳ 明朝" panose="02020609040205080304" pitchFamily="17" charset="-128"/>
                <a:cs typeface="Times New Roman" panose="02020603050405020304" pitchFamily="18" charset="0"/>
              </a:rPr>
              <a:t>ピーク位置は</a:t>
            </a:r>
            <a:r>
              <a:rPr lang="en-US" altLang="ja-JP" sz="2400" b="1" dirty="0">
                <a:latin typeface="Times New Roman" panose="02020603050405020304" pitchFamily="18" charset="0"/>
                <a:ea typeface="ＭＳ 明朝" panose="02020609040205080304" pitchFamily="17" charset="-128"/>
                <a:cs typeface="Times New Roman" panose="02020603050405020304" pitchFamily="18" charset="0"/>
              </a:rPr>
              <a:t>α</a:t>
            </a:r>
            <a:r>
              <a:rPr kumimoji="1" lang="en-US" altLang="ja-JP" sz="2400" b="1" dirty="0">
                <a:latin typeface="Times New Roman" panose="02020603050405020304" pitchFamily="18" charset="0"/>
                <a:ea typeface="ＭＳ 明朝" panose="02020609040205080304" pitchFamily="17" charset="-128"/>
                <a:cs typeface="Times New Roman" panose="02020603050405020304" pitchFamily="18" charset="0"/>
              </a:rPr>
              <a:t>-</a:t>
            </a:r>
            <a:r>
              <a:rPr lang="en-US" altLang="ja-JP" sz="2400" b="1" dirty="0">
                <a:latin typeface="Times New Roman" panose="02020603050405020304" pitchFamily="18" charset="0"/>
                <a:ea typeface="ＭＳ 明朝" panose="02020609040205080304" pitchFamily="17" charset="-128"/>
                <a:cs typeface="Times New Roman" panose="02020603050405020304" pitchFamily="18" charset="0"/>
              </a:rPr>
              <a:t>N</a:t>
            </a:r>
            <a:r>
              <a:rPr kumimoji="1" lang="ja-JP" altLang="en-US" sz="2400" b="1" dirty="0">
                <a:latin typeface="Times New Roman" panose="02020603050405020304" pitchFamily="18" charset="0"/>
                <a:ea typeface="ＭＳ 明朝" panose="02020609040205080304" pitchFamily="17" charset="-128"/>
                <a:cs typeface="Times New Roman" panose="02020603050405020304" pitchFamily="18" charset="0"/>
              </a:rPr>
              <a:t>の一回弾性散乱後のエネルギー</a:t>
            </a:r>
            <a:endParaRPr kumimoji="1" lang="en-US" altLang="ja-JP" sz="2400" b="1" dirty="0">
              <a:latin typeface="Times New Roman" panose="02020603050405020304" pitchFamily="18" charset="0"/>
              <a:ea typeface="ＭＳ 明朝" panose="02020609040205080304" pitchFamily="17" charset="-128"/>
              <a:cs typeface="Times New Roman" panose="02020603050405020304" pitchFamily="18" charset="0"/>
            </a:endParaRPr>
          </a:p>
          <a:p>
            <a:pPr marL="627063" indent="-627063">
              <a:tabLst>
                <a:tab pos="627063" algn="l"/>
              </a:tabLst>
            </a:pPr>
            <a:r>
              <a:rPr lang="ja-JP" altLang="en-US" sz="2400" b="1" dirty="0">
                <a:latin typeface="Times New Roman" panose="02020603050405020304" pitchFamily="18" charset="0"/>
                <a:ea typeface="ＭＳ 明朝" panose="02020609040205080304" pitchFamily="17" charset="-128"/>
                <a:cs typeface="Times New Roman" panose="02020603050405020304" pitchFamily="18" charset="0"/>
              </a:rPr>
              <a:t>　　　　↓</a:t>
            </a:r>
            <a:endParaRPr lang="en-US" altLang="ja-JP" sz="2400" b="1" dirty="0">
              <a:latin typeface="Times New Roman" panose="02020603050405020304" pitchFamily="18" charset="0"/>
              <a:ea typeface="ＭＳ 明朝" panose="02020609040205080304" pitchFamily="17" charset="-128"/>
              <a:cs typeface="Times New Roman" panose="02020603050405020304" pitchFamily="18" charset="0"/>
            </a:endParaRPr>
          </a:p>
          <a:p>
            <a:pPr marL="627063" indent="-627063">
              <a:tabLst>
                <a:tab pos="627063" algn="l"/>
              </a:tabLst>
            </a:pPr>
            <a:r>
              <a:rPr lang="ja-JP" altLang="en-US" sz="2400" b="1" dirty="0">
                <a:latin typeface="Times New Roman" panose="02020603050405020304" pitchFamily="18" charset="0"/>
                <a:ea typeface="ＭＳ 明朝" panose="02020609040205080304" pitchFamily="17" charset="-128"/>
                <a:cs typeface="Times New Roman" panose="02020603050405020304" pitchFamily="18" charset="0"/>
              </a:rPr>
              <a:t>　</a:t>
            </a:r>
            <a:r>
              <a:rPr lang="en-US" altLang="ja-JP" sz="2400" b="1" dirty="0" err="1">
                <a:latin typeface="Times New Roman" panose="02020603050405020304" pitchFamily="18" charset="0"/>
                <a:ea typeface="ＭＳ 明朝" panose="02020609040205080304" pitchFamily="17" charset="-128"/>
                <a:cs typeface="Times New Roman" panose="02020603050405020304" pitchFamily="18" charset="0"/>
              </a:rPr>
              <a:t>p,d,t</a:t>
            </a:r>
            <a:r>
              <a:rPr lang="ja-JP" altLang="en-US" sz="2400" b="1" dirty="0">
                <a:latin typeface="Times New Roman" panose="02020603050405020304" pitchFamily="18" charset="0"/>
                <a:ea typeface="ＭＳ 明朝" panose="02020609040205080304" pitchFamily="17" charset="-128"/>
                <a:cs typeface="Times New Roman" panose="02020603050405020304" pitchFamily="18" charset="0"/>
              </a:rPr>
              <a:t>と</a:t>
            </a:r>
            <a:r>
              <a:rPr lang="en-US" altLang="ja-JP" sz="2400" b="1" baseline="30000" dirty="0">
                <a:latin typeface="Times New Roman" panose="02020603050405020304" pitchFamily="18" charset="0"/>
                <a:ea typeface="ＭＳ 明朝" panose="02020609040205080304" pitchFamily="17" charset="-128"/>
                <a:cs typeface="Times New Roman" panose="02020603050405020304" pitchFamily="18" charset="0"/>
              </a:rPr>
              <a:t>3</a:t>
            </a:r>
            <a:r>
              <a:rPr lang="en-US" altLang="ja-JP" sz="2400" b="1" dirty="0">
                <a:latin typeface="Times New Roman" panose="02020603050405020304" pitchFamily="18" charset="0"/>
                <a:ea typeface="ＭＳ 明朝" panose="02020609040205080304" pitchFamily="17" charset="-128"/>
                <a:cs typeface="Times New Roman" panose="02020603050405020304" pitchFamily="18" charset="0"/>
              </a:rPr>
              <a:t>He,</a:t>
            </a:r>
            <a:r>
              <a:rPr lang="el-GR" altLang="ja-JP" sz="2400" b="1" dirty="0">
                <a:latin typeface="Century" panose="02040604050505020304" pitchFamily="18" charset="0"/>
                <a:ea typeface="ＭＳ 明朝" panose="02020609040205080304" pitchFamily="17" charset="-128"/>
                <a:cs typeface="Times New Roman" panose="02020603050405020304" pitchFamily="18" charset="0"/>
              </a:rPr>
              <a:t>α</a:t>
            </a:r>
            <a:r>
              <a:rPr lang="ja-JP" altLang="en-US" sz="2400" b="1" dirty="0">
                <a:latin typeface="Times New Roman" panose="02020603050405020304" pitchFamily="18" charset="0"/>
                <a:ea typeface="ＭＳ 明朝" panose="02020609040205080304" pitchFamily="17" charset="-128"/>
                <a:cs typeface="Times New Roman" panose="02020603050405020304" pitchFamily="18" charset="0"/>
              </a:rPr>
              <a:t>で異なる反応機構</a:t>
            </a:r>
            <a:endParaRPr kumimoji="1" lang="en-US" altLang="ja-JP" sz="2400" b="1" dirty="0">
              <a:latin typeface="Times New Roman" panose="02020603050405020304" pitchFamily="18" charset="0"/>
              <a:ea typeface="ＭＳ 明朝" panose="02020609040205080304" pitchFamily="17" charset="-128"/>
              <a:cs typeface="Times New Roman" panose="02020603050405020304" pitchFamily="18" charset="0"/>
            </a:endParaRPr>
          </a:p>
          <a:p>
            <a:endParaRPr kumimoji="1" lang="en-US" altLang="ja-JP" sz="2400" b="1" dirty="0">
              <a:latin typeface="Times New Roman" panose="02020603050405020304" pitchFamily="18" charset="0"/>
              <a:ea typeface="ＭＳ 明朝" panose="02020609040205080304" pitchFamily="17" charset="-128"/>
              <a:cs typeface="Times New Roman" panose="02020603050405020304" pitchFamily="18" charset="0"/>
            </a:endParaRPr>
          </a:p>
          <a:p>
            <a:pPr marL="355600" indent="-355600"/>
            <a:r>
              <a:rPr kumimoji="1" lang="ja-JP" altLang="en-US" sz="2400" b="1" dirty="0">
                <a:latin typeface="Times New Roman" panose="02020603050405020304" pitchFamily="18" charset="0"/>
                <a:ea typeface="ＭＳ 明朝" panose="02020609040205080304" pitchFamily="17" charset="-128"/>
                <a:cs typeface="Times New Roman" panose="02020603050405020304" pitchFamily="18" charset="0"/>
              </a:rPr>
              <a:t>・</a:t>
            </a:r>
            <a:r>
              <a:rPr kumimoji="1" lang="en-US" altLang="ja-JP" sz="2400" b="1" dirty="0">
                <a:latin typeface="Times New Roman" panose="02020603050405020304" pitchFamily="18" charset="0"/>
                <a:ea typeface="ＭＳ 明朝" panose="02020609040205080304" pitchFamily="17" charset="-128"/>
                <a:cs typeface="Times New Roman" panose="02020603050405020304" pitchFamily="18" charset="0"/>
              </a:rPr>
              <a:t>15</a:t>
            </a:r>
            <a:r>
              <a:rPr kumimoji="1" lang="en-US" altLang="ja-JP" sz="2400" b="1" dirty="0">
                <a:latin typeface="Century" panose="02040604050505020304" pitchFamily="18" charset="0"/>
                <a:ea typeface="ＭＳ 明朝" panose="02020609040205080304" pitchFamily="17" charset="-128"/>
                <a:cs typeface="Times New Roman" panose="02020603050405020304" pitchFamily="18" charset="0"/>
              </a:rPr>
              <a:t>˚</a:t>
            </a:r>
            <a:r>
              <a:rPr kumimoji="1" lang="ja-JP" altLang="en-US" sz="2400" b="1" dirty="0">
                <a:latin typeface="Century" panose="02040604050505020304" pitchFamily="18" charset="0"/>
                <a:ea typeface="ＭＳ 明朝" panose="02020609040205080304" pitchFamily="17" charset="-128"/>
                <a:cs typeface="Times New Roman" panose="02020603050405020304" pitchFamily="18" charset="0"/>
              </a:rPr>
              <a:t>の</a:t>
            </a:r>
            <a:r>
              <a:rPr kumimoji="1" lang="ja-JP" altLang="en-US" sz="2400" b="1" dirty="0">
                <a:latin typeface="Times New Roman" panose="02020603050405020304" pitchFamily="18" charset="0"/>
                <a:ea typeface="ＭＳ 明朝" panose="02020609040205080304" pitchFamily="17" charset="-128"/>
                <a:cs typeface="Times New Roman" panose="02020603050405020304" pitchFamily="18" charset="0"/>
              </a:rPr>
              <a:t>三重陽子と</a:t>
            </a:r>
            <a:r>
              <a:rPr kumimoji="1" lang="en-US" altLang="ja-JP" sz="2400" b="1" baseline="30000" dirty="0">
                <a:latin typeface="Times New Roman" panose="02020603050405020304" pitchFamily="18" charset="0"/>
                <a:ea typeface="ＭＳ 明朝" panose="02020609040205080304" pitchFamily="17" charset="-128"/>
                <a:cs typeface="Times New Roman" panose="02020603050405020304" pitchFamily="18" charset="0"/>
              </a:rPr>
              <a:t>3</a:t>
            </a:r>
            <a:r>
              <a:rPr kumimoji="1" lang="en-US" altLang="ja-JP" sz="2400" b="1" dirty="0">
                <a:latin typeface="Times New Roman" panose="02020603050405020304" pitchFamily="18" charset="0"/>
                <a:ea typeface="ＭＳ 明朝" panose="02020609040205080304" pitchFamily="17" charset="-128"/>
                <a:cs typeface="Times New Roman" panose="02020603050405020304" pitchFamily="18" charset="0"/>
              </a:rPr>
              <a:t>He</a:t>
            </a:r>
            <a:r>
              <a:rPr kumimoji="1" lang="ja-JP" altLang="en-US" sz="2400" b="1" dirty="0">
                <a:latin typeface="Times New Roman" panose="02020603050405020304" pitchFamily="18" charset="0"/>
                <a:ea typeface="ＭＳ 明朝" panose="02020609040205080304" pitchFamily="17" charset="-128"/>
                <a:cs typeface="Times New Roman" panose="02020603050405020304" pitchFamily="18" charset="0"/>
              </a:rPr>
              <a:t>の収量比は</a:t>
            </a:r>
            <a:r>
              <a:rPr kumimoji="1" lang="en-US" altLang="ja-JP" sz="2400" b="1" dirty="0">
                <a:latin typeface="Times New Roman" panose="02020603050405020304" pitchFamily="18" charset="0"/>
                <a:ea typeface="ＭＳ 明朝" panose="02020609040205080304" pitchFamily="17" charset="-128"/>
                <a:cs typeface="Times New Roman" panose="02020603050405020304" pitchFamily="18" charset="0"/>
              </a:rPr>
              <a:t>1:2</a:t>
            </a:r>
          </a:p>
          <a:p>
            <a:r>
              <a:rPr lang="ja-JP" altLang="en-US" sz="2400" b="1" dirty="0">
                <a:latin typeface="Times New Roman" panose="02020603050405020304" pitchFamily="18" charset="0"/>
                <a:ea typeface="ＭＳ 明朝" panose="02020609040205080304" pitchFamily="17" charset="-128"/>
                <a:cs typeface="Times New Roman" panose="02020603050405020304" pitchFamily="18" charset="0"/>
              </a:rPr>
              <a:t>　　↓</a:t>
            </a:r>
            <a:endParaRPr lang="en-US" altLang="ja-JP" sz="2400" b="1" dirty="0">
              <a:latin typeface="Times New Roman" panose="02020603050405020304" pitchFamily="18" charset="0"/>
              <a:ea typeface="ＭＳ 明朝" panose="02020609040205080304" pitchFamily="17" charset="-128"/>
              <a:cs typeface="Times New Roman" panose="02020603050405020304" pitchFamily="18" charset="0"/>
            </a:endParaRPr>
          </a:p>
          <a:p>
            <a:pPr marL="266700" indent="-266700"/>
            <a:r>
              <a:rPr lang="ja-JP" altLang="en-US" sz="2400" b="1" dirty="0">
                <a:latin typeface="Times New Roman" panose="02020603050405020304" pitchFamily="18" charset="0"/>
                <a:ea typeface="ＭＳ 明朝" panose="02020609040205080304" pitchFamily="17" charset="-128"/>
                <a:cs typeface="Times New Roman" panose="02020603050405020304" pitchFamily="18" charset="0"/>
              </a:rPr>
              <a:t>　</a:t>
            </a:r>
            <a:r>
              <a:rPr lang="en-US" altLang="ja-JP" sz="2400" b="1" dirty="0">
                <a:latin typeface="Times New Roman" panose="02020603050405020304" pitchFamily="18" charset="0"/>
                <a:ea typeface="ＭＳ 明朝" panose="02020609040205080304" pitchFamily="17" charset="-128"/>
                <a:cs typeface="Times New Roman" panose="02020603050405020304" pitchFamily="18" charset="0"/>
              </a:rPr>
              <a:t>35 MeV/u α</a:t>
            </a:r>
            <a:r>
              <a:rPr lang="ja-JP" altLang="en-US" sz="2400" b="1" dirty="0">
                <a:latin typeface="Times New Roman" panose="02020603050405020304" pitchFamily="18" charset="0"/>
                <a:ea typeface="ＭＳ 明朝" panose="02020609040205080304" pitchFamily="17" charset="-128"/>
                <a:cs typeface="Times New Roman" panose="02020603050405020304" pitchFamily="18" charset="0"/>
              </a:rPr>
              <a:t>粒子入射反応と同様</a:t>
            </a:r>
            <a:endParaRPr lang="en-US" altLang="ja-JP" sz="2400" b="1" dirty="0">
              <a:latin typeface="Times New Roman" panose="02020603050405020304" pitchFamily="18" charset="0"/>
              <a:ea typeface="ＭＳ 明朝" panose="02020609040205080304" pitchFamily="17" charset="-128"/>
              <a:cs typeface="Times New Roman" panose="02020603050405020304" pitchFamily="18" charset="0"/>
            </a:endParaRPr>
          </a:p>
        </p:txBody>
      </p:sp>
      <p:sp>
        <p:nvSpPr>
          <p:cNvPr id="8" name="スライド番号プレースホルダー 7">
            <a:extLst>
              <a:ext uri="{FF2B5EF4-FFF2-40B4-BE49-F238E27FC236}">
                <a16:creationId xmlns:a16="http://schemas.microsoft.com/office/drawing/2014/main" id="{3EEB43FF-F1AD-E50B-F744-4393775D90A1}"/>
              </a:ext>
            </a:extLst>
          </p:cNvPr>
          <p:cNvSpPr>
            <a:spLocks noGrp="1"/>
          </p:cNvSpPr>
          <p:nvPr>
            <p:ph type="sldNum" sz="quarter" idx="11"/>
          </p:nvPr>
        </p:nvSpPr>
        <p:spPr/>
        <p:txBody>
          <a:bodyPr/>
          <a:lstStyle/>
          <a:p>
            <a:fld id="{2211DAF9-AAB5-44DD-A5E4-C4C1DB5B2C1E}" type="slidenum">
              <a:rPr kumimoji="1" lang="ja-JP" altLang="en-US" smtClean="0"/>
              <a:t>35</a:t>
            </a:fld>
            <a:endParaRPr kumimoji="1" lang="ja-JP" altLang="en-US"/>
          </a:p>
        </p:txBody>
      </p:sp>
    </p:spTree>
    <p:extLst>
      <p:ext uri="{BB962C8B-B14F-4D97-AF65-F5344CB8AC3E}">
        <p14:creationId xmlns:p14="http://schemas.microsoft.com/office/powerpoint/2010/main" val="1313812610"/>
      </p:ext>
    </p:extLst>
  </p:cSld>
  <p:clrMapOvr>
    <a:masterClrMapping/>
  </p:clrMapOvr>
</p:sld>
</file>

<file path=ppt/slides/slide3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タイトル 1">
            <a:extLst>
              <a:ext uri="{FF2B5EF4-FFF2-40B4-BE49-F238E27FC236}">
                <a16:creationId xmlns:a16="http://schemas.microsoft.com/office/drawing/2014/main" id="{61F50EDE-7D9F-DBF6-FF7E-5BC0ED0D27D3}"/>
              </a:ext>
            </a:extLst>
          </p:cNvPr>
          <p:cNvSpPr>
            <a:spLocks noGrp="1"/>
          </p:cNvSpPr>
          <p:nvPr>
            <p:ph type="title"/>
          </p:nvPr>
        </p:nvSpPr>
        <p:spPr/>
        <p:txBody>
          <a:bodyPr/>
          <a:lstStyle/>
          <a:p>
            <a:r>
              <a:rPr kumimoji="1" lang="ja-JP" altLang="en-US" dirty="0"/>
              <a:t>実験</a:t>
            </a:r>
          </a:p>
        </p:txBody>
      </p:sp>
      <p:sp>
        <p:nvSpPr>
          <p:cNvPr id="4" name="テキスト ボックス 3">
            <a:extLst>
              <a:ext uri="{FF2B5EF4-FFF2-40B4-BE49-F238E27FC236}">
                <a16:creationId xmlns:a16="http://schemas.microsoft.com/office/drawing/2014/main" id="{FA46F9F0-B0E3-D4DD-8CC0-B5F90119F0BC}"/>
              </a:ext>
            </a:extLst>
          </p:cNvPr>
          <p:cNvSpPr txBox="1"/>
          <p:nvPr/>
        </p:nvSpPr>
        <p:spPr>
          <a:xfrm>
            <a:off x="392613" y="1706820"/>
            <a:ext cx="7514323" cy="4832092"/>
          </a:xfrm>
          <a:prstGeom prst="rect">
            <a:avLst/>
          </a:prstGeom>
          <a:noFill/>
        </p:spPr>
        <p:txBody>
          <a:bodyPr wrap="square" rtlCol="0">
            <a:spAutoFit/>
          </a:bodyPr>
          <a:lstStyle/>
          <a:p>
            <a:r>
              <a:rPr kumimoji="1" lang="ja-JP" altLang="en-US" sz="2200" dirty="0">
                <a:latin typeface="Times New Roman" panose="02020603050405020304" pitchFamily="18" charset="0"/>
                <a:ea typeface="ＭＳ ゴシック" panose="020B0609070205080204" pitchFamily="49" charset="-128"/>
                <a:cs typeface="Times New Roman" panose="02020603050405020304" pitchFamily="18" charset="0"/>
              </a:rPr>
              <a:t>実験場所</a:t>
            </a:r>
            <a:endParaRPr kumimoji="1" lang="en-US" altLang="ja-JP" sz="2200" dirty="0">
              <a:latin typeface="Times New Roman" panose="02020603050405020304" pitchFamily="18" charset="0"/>
              <a:ea typeface="ＭＳ ゴシック" panose="020B0609070205080204" pitchFamily="49" charset="-128"/>
              <a:cs typeface="Times New Roman" panose="02020603050405020304" pitchFamily="18" charset="0"/>
            </a:endParaRPr>
          </a:p>
          <a:p>
            <a:r>
              <a:rPr kumimoji="1" lang="ja-JP" altLang="en-US" sz="2200" dirty="0">
                <a:latin typeface="Times New Roman" panose="02020603050405020304" pitchFamily="18" charset="0"/>
                <a:ea typeface="ＭＳ ゴシック" panose="020B0609070205080204" pitchFamily="49" charset="-128"/>
                <a:cs typeface="Times New Roman" panose="02020603050405020304" pitchFamily="18" charset="0"/>
              </a:rPr>
              <a:t>量子科学技術研究開発機構</a:t>
            </a:r>
            <a:endParaRPr kumimoji="1" lang="en-US" altLang="ja-JP" sz="2200" dirty="0">
              <a:latin typeface="Times New Roman" panose="02020603050405020304" pitchFamily="18" charset="0"/>
              <a:ea typeface="ＭＳ ゴシック" panose="020B0609070205080204" pitchFamily="49" charset="-128"/>
              <a:cs typeface="Times New Roman" panose="02020603050405020304" pitchFamily="18" charset="0"/>
            </a:endParaRPr>
          </a:p>
          <a:p>
            <a:r>
              <a:rPr kumimoji="1" lang="en-US" altLang="ja-JP" sz="2200" dirty="0">
                <a:latin typeface="Times New Roman" panose="02020603050405020304" pitchFamily="18" charset="0"/>
                <a:ea typeface="ＭＳ ゴシック" panose="020B0609070205080204" pitchFamily="49" charset="-128"/>
                <a:cs typeface="Times New Roman" panose="02020603050405020304" pitchFamily="18" charset="0"/>
              </a:rPr>
              <a:t>HIMAC</a:t>
            </a:r>
            <a:r>
              <a:rPr kumimoji="1" lang="ja-JP" altLang="en-US" sz="2200" dirty="0">
                <a:latin typeface="Times New Roman" panose="02020603050405020304" pitchFamily="18" charset="0"/>
                <a:ea typeface="ＭＳ ゴシック" panose="020B0609070205080204" pitchFamily="49" charset="-128"/>
                <a:cs typeface="Times New Roman" panose="02020603050405020304" pitchFamily="18" charset="0"/>
              </a:rPr>
              <a:t>棟</a:t>
            </a:r>
            <a:endParaRPr kumimoji="1" lang="en-US" altLang="ja-JP" sz="2200" dirty="0">
              <a:latin typeface="Times New Roman" panose="02020603050405020304" pitchFamily="18" charset="0"/>
              <a:ea typeface="ＭＳ ゴシック" panose="020B0609070205080204" pitchFamily="49" charset="-128"/>
              <a:cs typeface="Times New Roman" panose="02020603050405020304" pitchFamily="18" charset="0"/>
            </a:endParaRPr>
          </a:p>
          <a:p>
            <a:endParaRPr kumimoji="1" lang="en-US" altLang="ja-JP" sz="2200" dirty="0">
              <a:latin typeface="Times New Roman" panose="02020603050405020304" pitchFamily="18" charset="0"/>
              <a:ea typeface="ＭＳ ゴシック" panose="020B0609070205080204" pitchFamily="49" charset="-128"/>
              <a:cs typeface="Times New Roman" panose="02020603050405020304" pitchFamily="18" charset="0"/>
            </a:endParaRPr>
          </a:p>
          <a:p>
            <a:r>
              <a:rPr kumimoji="1" lang="ja-JP" altLang="en-US" sz="2200" dirty="0">
                <a:latin typeface="Times New Roman" panose="02020603050405020304" pitchFamily="18" charset="0"/>
                <a:ea typeface="ＭＳ ゴシック" panose="020B0609070205080204" pitchFamily="49" charset="-128"/>
                <a:cs typeface="Times New Roman" panose="02020603050405020304" pitchFamily="18" charset="0"/>
              </a:rPr>
              <a:t>入射粒子</a:t>
            </a:r>
            <a:endParaRPr kumimoji="1" lang="en-US" altLang="ja-JP" sz="2200" dirty="0">
              <a:latin typeface="Times New Roman" panose="02020603050405020304" pitchFamily="18" charset="0"/>
              <a:ea typeface="ＭＳ ゴシック" panose="020B0609070205080204" pitchFamily="49" charset="-128"/>
              <a:cs typeface="Times New Roman" panose="02020603050405020304" pitchFamily="18" charset="0"/>
            </a:endParaRPr>
          </a:p>
          <a:p>
            <a:r>
              <a:rPr kumimoji="1" lang="en-US" altLang="ja-JP" sz="2200" dirty="0">
                <a:latin typeface="Times New Roman" panose="02020603050405020304" pitchFamily="18" charset="0"/>
                <a:ea typeface="ＭＳ ゴシック" panose="020B0609070205080204" pitchFamily="49" charset="-128"/>
                <a:cs typeface="Times New Roman" panose="02020603050405020304" pitchFamily="18" charset="0"/>
              </a:rPr>
              <a:t>230 MeV/u</a:t>
            </a:r>
            <a:r>
              <a:rPr kumimoji="1" lang="ja-JP" altLang="en-US" sz="2200" dirty="0">
                <a:latin typeface="Times New Roman" panose="02020603050405020304" pitchFamily="18" charset="0"/>
                <a:ea typeface="ＭＳ ゴシック" panose="020B0609070205080204" pitchFamily="49" charset="-128"/>
                <a:cs typeface="Times New Roman" panose="02020603050405020304" pitchFamily="18" charset="0"/>
              </a:rPr>
              <a:t>　</a:t>
            </a:r>
            <a:r>
              <a:rPr kumimoji="1" lang="en-US" altLang="ja-JP" sz="2200" dirty="0">
                <a:latin typeface="Times New Roman" panose="02020603050405020304" pitchFamily="18" charset="0"/>
                <a:ea typeface="ＭＳ ゴシック" panose="020B0609070205080204" pitchFamily="49" charset="-128"/>
                <a:cs typeface="Times New Roman" panose="02020603050405020304" pitchFamily="18" charset="0"/>
              </a:rPr>
              <a:t>α</a:t>
            </a:r>
            <a:r>
              <a:rPr kumimoji="1" lang="ja-JP" altLang="en-US" sz="2200" dirty="0">
                <a:latin typeface="Times New Roman" panose="02020603050405020304" pitchFamily="18" charset="0"/>
                <a:ea typeface="ＭＳ ゴシック" panose="020B0609070205080204" pitchFamily="49" charset="-128"/>
                <a:cs typeface="Times New Roman" panose="02020603050405020304" pitchFamily="18" charset="0"/>
              </a:rPr>
              <a:t>粒子</a:t>
            </a:r>
            <a:endParaRPr kumimoji="1" lang="en-US" altLang="ja-JP" sz="2200" dirty="0">
              <a:latin typeface="Times New Roman" panose="02020603050405020304" pitchFamily="18" charset="0"/>
              <a:ea typeface="ＭＳ ゴシック" panose="020B0609070205080204" pitchFamily="49" charset="-128"/>
              <a:cs typeface="Times New Roman" panose="02020603050405020304" pitchFamily="18" charset="0"/>
            </a:endParaRPr>
          </a:p>
          <a:p>
            <a:endParaRPr kumimoji="1" lang="en-US" altLang="ja-JP" sz="2200" dirty="0">
              <a:latin typeface="Times New Roman" panose="02020603050405020304" pitchFamily="18" charset="0"/>
              <a:ea typeface="ＭＳ ゴシック" panose="020B0609070205080204" pitchFamily="49" charset="-128"/>
              <a:cs typeface="Times New Roman" panose="02020603050405020304" pitchFamily="18" charset="0"/>
            </a:endParaRPr>
          </a:p>
          <a:p>
            <a:r>
              <a:rPr kumimoji="1" lang="ja-JP" altLang="en-US" sz="2200" dirty="0">
                <a:latin typeface="Times New Roman" panose="02020603050405020304" pitchFamily="18" charset="0"/>
                <a:ea typeface="ＭＳ ゴシック" panose="020B0609070205080204" pitchFamily="49" charset="-128"/>
                <a:cs typeface="Times New Roman" panose="02020603050405020304" pitchFamily="18" charset="0"/>
              </a:rPr>
              <a:t>ターゲット</a:t>
            </a:r>
            <a:endParaRPr kumimoji="1" lang="en-US" altLang="ja-JP" sz="2200" dirty="0">
              <a:latin typeface="Times New Roman" panose="02020603050405020304" pitchFamily="18" charset="0"/>
              <a:ea typeface="ＭＳ ゴシック" panose="020B0609070205080204" pitchFamily="49" charset="-128"/>
              <a:cs typeface="Times New Roman" panose="02020603050405020304" pitchFamily="18" charset="0"/>
            </a:endParaRPr>
          </a:p>
          <a:p>
            <a:r>
              <a:rPr kumimoji="1" lang="en-US" altLang="ja-JP" sz="2200" dirty="0">
                <a:latin typeface="Times New Roman" panose="02020603050405020304" pitchFamily="18" charset="0"/>
                <a:ea typeface="ＭＳ ゴシック" panose="020B0609070205080204" pitchFamily="49" charset="-128"/>
                <a:cs typeface="Times New Roman" panose="02020603050405020304" pitchFamily="18" charset="0"/>
              </a:rPr>
              <a:t>C(20mm×25mm×0.1mm)</a:t>
            </a:r>
          </a:p>
          <a:p>
            <a:r>
              <a:rPr kumimoji="1" lang="en-US" altLang="ja-JP" sz="2200" dirty="0">
                <a:latin typeface="Times New Roman" panose="02020603050405020304" pitchFamily="18" charset="0"/>
                <a:ea typeface="ＭＳ ゴシック" panose="020B0609070205080204" pitchFamily="49" charset="-128"/>
                <a:cs typeface="Times New Roman" panose="02020603050405020304" pitchFamily="18" charset="0"/>
              </a:rPr>
              <a:t>Co(20 mm×25 mm×0.05 mm)</a:t>
            </a:r>
          </a:p>
          <a:p>
            <a:endParaRPr kumimoji="1" lang="en-US" altLang="ja-JP" sz="2200" dirty="0">
              <a:latin typeface="Times New Roman" panose="02020603050405020304" pitchFamily="18" charset="0"/>
              <a:ea typeface="ＭＳ ゴシック" panose="020B0609070205080204" pitchFamily="49" charset="-128"/>
              <a:cs typeface="Times New Roman" panose="02020603050405020304" pitchFamily="18" charset="0"/>
            </a:endParaRPr>
          </a:p>
          <a:p>
            <a:r>
              <a:rPr kumimoji="1" lang="ja-JP" altLang="en-US" sz="2200" dirty="0">
                <a:latin typeface="Times New Roman" panose="02020603050405020304" pitchFamily="18" charset="0"/>
                <a:ea typeface="ＭＳ ゴシック" panose="020B0609070205080204" pitchFamily="49" charset="-128"/>
                <a:cs typeface="Times New Roman" panose="02020603050405020304" pitchFamily="18" charset="0"/>
              </a:rPr>
              <a:t>検出角度</a:t>
            </a:r>
            <a:endParaRPr kumimoji="1" lang="en-US" altLang="ja-JP" sz="2200" dirty="0">
              <a:latin typeface="Times New Roman" panose="02020603050405020304" pitchFamily="18" charset="0"/>
              <a:ea typeface="ＭＳ ゴシック" panose="020B0609070205080204" pitchFamily="49" charset="-128"/>
              <a:cs typeface="Times New Roman" panose="02020603050405020304" pitchFamily="18" charset="0"/>
            </a:endParaRPr>
          </a:p>
          <a:p>
            <a:r>
              <a:rPr kumimoji="1" lang="en-US" altLang="ja-JP" sz="2200" dirty="0" err="1">
                <a:latin typeface="Times New Roman" panose="02020603050405020304" pitchFamily="18" charset="0"/>
                <a:ea typeface="ＭＳ ゴシック" panose="020B0609070205080204" pitchFamily="49" charset="-128"/>
                <a:cs typeface="Times New Roman" panose="02020603050405020304" pitchFamily="18" charset="0"/>
              </a:rPr>
              <a:t>p,d,t</a:t>
            </a:r>
            <a:r>
              <a:rPr kumimoji="1" lang="en-US" altLang="ja-JP" sz="2200" dirty="0">
                <a:latin typeface="Times New Roman" panose="02020603050405020304" pitchFamily="18" charset="0"/>
                <a:ea typeface="ＭＳ ゴシック" panose="020B0609070205080204" pitchFamily="49" charset="-128"/>
                <a:cs typeface="Times New Roman" panose="02020603050405020304" pitchFamily="18" charset="0"/>
              </a:rPr>
              <a:t> - 15˚,40˚,60˚</a:t>
            </a:r>
          </a:p>
          <a:p>
            <a:r>
              <a:rPr lang="en-US" altLang="ja-JP" sz="2200" baseline="30000" dirty="0">
                <a:latin typeface="Times New Roman" panose="02020603050405020304" pitchFamily="18" charset="0"/>
                <a:ea typeface="ＭＳ ゴシック" panose="020B0609070205080204" pitchFamily="49" charset="-128"/>
                <a:cs typeface="Times New Roman" panose="02020603050405020304" pitchFamily="18" charset="0"/>
              </a:rPr>
              <a:t>3</a:t>
            </a:r>
            <a:r>
              <a:rPr lang="en-US" altLang="ja-JP" sz="2200" dirty="0">
                <a:latin typeface="Times New Roman" panose="02020603050405020304" pitchFamily="18" charset="0"/>
                <a:ea typeface="ＭＳ ゴシック" panose="020B0609070205080204" pitchFamily="49" charset="-128"/>
                <a:cs typeface="Times New Roman" panose="02020603050405020304" pitchFamily="18" charset="0"/>
              </a:rPr>
              <a:t>He,α - </a:t>
            </a:r>
            <a:r>
              <a:rPr kumimoji="1" lang="en-US" altLang="ja-JP" sz="2200" dirty="0">
                <a:latin typeface="Times New Roman" panose="02020603050405020304" pitchFamily="18" charset="0"/>
                <a:ea typeface="ＭＳ ゴシック" panose="020B0609070205080204" pitchFamily="49" charset="-128"/>
                <a:cs typeface="Times New Roman" panose="02020603050405020304" pitchFamily="18" charset="0"/>
              </a:rPr>
              <a:t>15˚, 20˚, 40˚, 60˚</a:t>
            </a:r>
          </a:p>
        </p:txBody>
      </p:sp>
      <p:grpSp>
        <p:nvGrpSpPr>
          <p:cNvPr id="5" name="グループ化 4">
            <a:extLst>
              <a:ext uri="{FF2B5EF4-FFF2-40B4-BE49-F238E27FC236}">
                <a16:creationId xmlns:a16="http://schemas.microsoft.com/office/drawing/2014/main" id="{8FF6F343-5431-75F1-84EA-FBFDA0BDC634}"/>
              </a:ext>
            </a:extLst>
          </p:cNvPr>
          <p:cNvGrpSpPr/>
          <p:nvPr/>
        </p:nvGrpSpPr>
        <p:grpSpPr>
          <a:xfrm>
            <a:off x="4572000" y="1604202"/>
            <a:ext cx="4366517" cy="5156453"/>
            <a:chOff x="4646230" y="926986"/>
            <a:chExt cx="4366517" cy="5156453"/>
          </a:xfrm>
        </p:grpSpPr>
        <p:pic>
          <p:nvPicPr>
            <p:cNvPr id="6" name="図 5">
              <a:extLst>
                <a:ext uri="{FF2B5EF4-FFF2-40B4-BE49-F238E27FC236}">
                  <a16:creationId xmlns:a16="http://schemas.microsoft.com/office/drawing/2014/main" id="{330545C5-00BC-4C1D-6514-125DF70B8AD3}"/>
                </a:ext>
              </a:extLst>
            </p:cNvPr>
            <p:cNvPicPr>
              <a:picLocks noChangeAspect="1"/>
            </p:cNvPicPr>
            <p:nvPr/>
          </p:nvPicPr>
          <p:blipFill>
            <a:blip r:embed="rId2"/>
            <a:stretch>
              <a:fillRect/>
            </a:stretch>
          </p:blipFill>
          <p:spPr>
            <a:xfrm>
              <a:off x="4646230" y="926986"/>
              <a:ext cx="4366517" cy="4830758"/>
            </a:xfrm>
            <a:prstGeom prst="rect">
              <a:avLst/>
            </a:prstGeom>
          </p:spPr>
        </p:pic>
        <p:sp>
          <p:nvSpPr>
            <p:cNvPr id="7" name="テキスト ボックス 6">
              <a:extLst>
                <a:ext uri="{FF2B5EF4-FFF2-40B4-BE49-F238E27FC236}">
                  <a16:creationId xmlns:a16="http://schemas.microsoft.com/office/drawing/2014/main" id="{7CBB1582-E5CB-6B42-EFF8-B3C5AEC70D76}"/>
                </a:ext>
              </a:extLst>
            </p:cNvPr>
            <p:cNvSpPr txBox="1"/>
            <p:nvPr/>
          </p:nvSpPr>
          <p:spPr>
            <a:xfrm>
              <a:off x="5647960" y="5652552"/>
              <a:ext cx="2363056" cy="430887"/>
            </a:xfrm>
            <a:prstGeom prst="rect">
              <a:avLst/>
            </a:prstGeom>
            <a:noFill/>
          </p:spPr>
          <p:txBody>
            <a:bodyPr wrap="square" rtlCol="0">
              <a:spAutoFit/>
            </a:bodyPr>
            <a:lstStyle/>
            <a:p>
              <a:pPr algn="ctr"/>
              <a:r>
                <a:rPr kumimoji="1" lang="en-US" altLang="ja-JP" sz="2200" dirty="0">
                  <a:latin typeface="Times New Roman" panose="02020603050405020304" pitchFamily="18" charset="0"/>
                  <a:ea typeface="ＭＳ ゴシック" panose="020B0609070205080204" pitchFamily="49" charset="-128"/>
                  <a:cs typeface="Times New Roman" panose="02020603050405020304" pitchFamily="18" charset="0"/>
                </a:rPr>
                <a:t>HIMAC</a:t>
              </a:r>
              <a:r>
                <a:rPr kumimoji="1" lang="ja-JP" altLang="en-US" sz="2200" dirty="0">
                  <a:latin typeface="Times New Roman" panose="02020603050405020304" pitchFamily="18" charset="0"/>
                  <a:ea typeface="ＭＳ ゴシック" panose="020B0609070205080204" pitchFamily="49" charset="-128"/>
                  <a:cs typeface="Times New Roman" panose="02020603050405020304" pitchFamily="18" charset="0"/>
                </a:rPr>
                <a:t>棟</a:t>
              </a:r>
            </a:p>
          </p:txBody>
        </p:sp>
      </p:grpSp>
      <p:sp>
        <p:nvSpPr>
          <p:cNvPr id="9" name="スライド番号プレースホルダー 8">
            <a:extLst>
              <a:ext uri="{FF2B5EF4-FFF2-40B4-BE49-F238E27FC236}">
                <a16:creationId xmlns:a16="http://schemas.microsoft.com/office/drawing/2014/main" id="{76E66C10-605C-6D99-3F20-E6C7861D5C02}"/>
              </a:ext>
            </a:extLst>
          </p:cNvPr>
          <p:cNvSpPr>
            <a:spLocks noGrp="1"/>
          </p:cNvSpPr>
          <p:nvPr>
            <p:ph type="sldNum" sz="quarter" idx="11"/>
          </p:nvPr>
        </p:nvSpPr>
        <p:spPr/>
        <p:txBody>
          <a:bodyPr/>
          <a:lstStyle/>
          <a:p>
            <a:fld id="{2211DAF9-AAB5-44DD-A5E4-C4C1DB5B2C1E}" type="slidenum">
              <a:rPr kumimoji="1" lang="ja-JP" altLang="en-US" smtClean="0"/>
              <a:t>36</a:t>
            </a:fld>
            <a:endParaRPr kumimoji="1" lang="ja-JP" altLang="en-US"/>
          </a:p>
        </p:txBody>
      </p:sp>
    </p:spTree>
    <p:extLst>
      <p:ext uri="{BB962C8B-B14F-4D97-AF65-F5344CB8AC3E}">
        <p14:creationId xmlns:p14="http://schemas.microsoft.com/office/powerpoint/2010/main" val="3870805727"/>
      </p:ext>
    </p:extLst>
  </p:cSld>
  <p:clrMapOvr>
    <a:masterClrMapping/>
  </p:clrMapOvr>
</p:sld>
</file>

<file path=ppt/slides/slide3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タイトル 1">
            <a:extLst>
              <a:ext uri="{FF2B5EF4-FFF2-40B4-BE49-F238E27FC236}">
                <a16:creationId xmlns:a16="http://schemas.microsoft.com/office/drawing/2014/main" id="{EF711605-C2BD-770D-207D-4183EDE84797}"/>
              </a:ext>
            </a:extLst>
          </p:cNvPr>
          <p:cNvSpPr>
            <a:spLocks noGrp="1"/>
          </p:cNvSpPr>
          <p:nvPr>
            <p:ph type="title"/>
          </p:nvPr>
        </p:nvSpPr>
        <p:spPr/>
        <p:txBody>
          <a:bodyPr/>
          <a:lstStyle/>
          <a:p>
            <a:r>
              <a:rPr kumimoji="1" lang="ja-JP" altLang="en-US" dirty="0"/>
              <a:t>実験体系</a:t>
            </a:r>
          </a:p>
        </p:txBody>
      </p:sp>
      <p:grpSp>
        <p:nvGrpSpPr>
          <p:cNvPr id="19" name="グループ化 18">
            <a:extLst>
              <a:ext uri="{FF2B5EF4-FFF2-40B4-BE49-F238E27FC236}">
                <a16:creationId xmlns:a16="http://schemas.microsoft.com/office/drawing/2014/main" id="{56ECB1F1-79C5-444B-3550-CAD048467B99}"/>
              </a:ext>
            </a:extLst>
          </p:cNvPr>
          <p:cNvGrpSpPr/>
          <p:nvPr/>
        </p:nvGrpSpPr>
        <p:grpSpPr>
          <a:xfrm>
            <a:off x="783188" y="1509257"/>
            <a:ext cx="7829981" cy="5240863"/>
            <a:chOff x="884496" y="1488710"/>
            <a:chExt cx="7545129" cy="5050202"/>
          </a:xfrm>
        </p:grpSpPr>
        <p:grpSp>
          <p:nvGrpSpPr>
            <p:cNvPr id="11" name="グループ化 10">
              <a:extLst>
                <a:ext uri="{FF2B5EF4-FFF2-40B4-BE49-F238E27FC236}">
                  <a16:creationId xmlns:a16="http://schemas.microsoft.com/office/drawing/2014/main" id="{B01C3DAC-BD7E-3A39-BE9D-A5CB9D349D02}"/>
                </a:ext>
              </a:extLst>
            </p:cNvPr>
            <p:cNvGrpSpPr/>
            <p:nvPr/>
          </p:nvGrpSpPr>
          <p:grpSpPr>
            <a:xfrm>
              <a:off x="884496" y="1488710"/>
              <a:ext cx="7545129" cy="5050202"/>
              <a:chOff x="884496" y="1488710"/>
              <a:chExt cx="7545129" cy="5050202"/>
            </a:xfrm>
          </p:grpSpPr>
          <p:grpSp>
            <p:nvGrpSpPr>
              <p:cNvPr id="4" name="グループ化 3">
                <a:extLst>
                  <a:ext uri="{FF2B5EF4-FFF2-40B4-BE49-F238E27FC236}">
                    <a16:creationId xmlns:a16="http://schemas.microsoft.com/office/drawing/2014/main" id="{2ABF0ADD-F4E4-64D3-14C3-D4FA867BF08D}"/>
                  </a:ext>
                </a:extLst>
              </p:cNvPr>
              <p:cNvGrpSpPr/>
              <p:nvPr/>
            </p:nvGrpSpPr>
            <p:grpSpPr>
              <a:xfrm>
                <a:off x="884496" y="1488710"/>
                <a:ext cx="7545129" cy="5050202"/>
                <a:chOff x="1663700" y="2878346"/>
                <a:chExt cx="5308600" cy="3979654"/>
              </a:xfrm>
            </p:grpSpPr>
            <p:pic>
              <p:nvPicPr>
                <p:cNvPr id="5" name="図 4">
                  <a:extLst>
                    <a:ext uri="{FF2B5EF4-FFF2-40B4-BE49-F238E27FC236}">
                      <a16:creationId xmlns:a16="http://schemas.microsoft.com/office/drawing/2014/main" id="{8130F776-7150-D4D1-1ADC-0AC7A32A6F74}"/>
                    </a:ext>
                  </a:extLst>
                </p:cNvPr>
                <p:cNvPicPr>
                  <a:picLocks noChangeAspect="1"/>
                </p:cNvPicPr>
                <p:nvPr/>
              </p:nvPicPr>
              <p:blipFill>
                <a:blip r:embed="rId2">
                  <a:extLst>
                    <a:ext uri="{BEBA8EAE-BF5A-486C-A8C5-ECC9F3942E4B}">
                      <a14:imgProps xmlns:a14="http://schemas.microsoft.com/office/drawing/2010/main">
                        <a14:imgLayer r:embed="rId3">
                          <a14:imgEffect>
                            <a14:colorTemperature colorTemp="11500"/>
                          </a14:imgEffect>
                          <a14:imgEffect>
                            <a14:saturation sat="66000"/>
                          </a14:imgEffect>
                        </a14:imgLayer>
                      </a14:imgProps>
                    </a:ext>
                    <a:ext uri="{28A0092B-C50C-407E-A947-70E740481C1C}">
                      <a14:useLocalDpi xmlns:a14="http://schemas.microsoft.com/office/drawing/2010/main" val="0"/>
                    </a:ext>
                  </a:extLst>
                </a:blip>
                <a:stretch>
                  <a:fillRect/>
                </a:stretch>
              </p:blipFill>
              <p:spPr>
                <a:xfrm>
                  <a:off x="1663700" y="2878346"/>
                  <a:ext cx="5308600" cy="3979654"/>
                </a:xfrm>
                <a:prstGeom prst="rect">
                  <a:avLst/>
                </a:prstGeom>
              </p:spPr>
            </p:pic>
            <p:cxnSp>
              <p:nvCxnSpPr>
                <p:cNvPr id="6" name="直線矢印コネクタ 5">
                  <a:extLst>
                    <a:ext uri="{FF2B5EF4-FFF2-40B4-BE49-F238E27FC236}">
                      <a16:creationId xmlns:a16="http://schemas.microsoft.com/office/drawing/2014/main" id="{D3999DCB-F0F7-63ED-A0E5-BD3A9C5FD6D0}"/>
                    </a:ext>
                  </a:extLst>
                </p:cNvPr>
                <p:cNvCxnSpPr>
                  <a:cxnSpLocks/>
                </p:cNvCxnSpPr>
                <p:nvPr/>
              </p:nvCxnSpPr>
              <p:spPr>
                <a:xfrm flipH="1">
                  <a:off x="4902739" y="3544023"/>
                  <a:ext cx="308225" cy="882091"/>
                </a:xfrm>
                <a:prstGeom prst="straightConnector1">
                  <a:avLst/>
                </a:prstGeom>
                <a:ln w="76200">
                  <a:solidFill>
                    <a:srgbClr val="00B0F0"/>
                  </a:solidFill>
                  <a:tailEnd type="triangle"/>
                </a:ln>
              </p:spPr>
              <p:style>
                <a:lnRef idx="1">
                  <a:schemeClr val="accent1"/>
                </a:lnRef>
                <a:fillRef idx="0">
                  <a:schemeClr val="accent1"/>
                </a:fillRef>
                <a:effectRef idx="0">
                  <a:schemeClr val="accent1"/>
                </a:effectRef>
                <a:fontRef idx="minor">
                  <a:schemeClr val="tx1"/>
                </a:fontRef>
              </p:style>
            </p:cxnSp>
            <p:sp>
              <p:nvSpPr>
                <p:cNvPr id="7" name="テキスト ボックス 6">
                  <a:extLst>
                    <a:ext uri="{FF2B5EF4-FFF2-40B4-BE49-F238E27FC236}">
                      <a16:creationId xmlns:a16="http://schemas.microsoft.com/office/drawing/2014/main" id="{B05507D7-16BA-7BD1-5B81-9D6A3B899D74}"/>
                    </a:ext>
                  </a:extLst>
                </p:cNvPr>
                <p:cNvSpPr txBox="1"/>
                <p:nvPr/>
              </p:nvSpPr>
              <p:spPr>
                <a:xfrm>
                  <a:off x="5247224" y="4015409"/>
                  <a:ext cx="1222625" cy="412307"/>
                </a:xfrm>
                <a:prstGeom prst="rect">
                  <a:avLst/>
                </a:prstGeom>
                <a:solidFill>
                  <a:srgbClr val="92D050">
                    <a:alpha val="74902"/>
                  </a:srgbClr>
                </a:solidFill>
              </p:spPr>
              <p:txBody>
                <a:bodyPr wrap="square" rtlCol="0">
                  <a:spAutoFit/>
                </a:bodyPr>
                <a:lstStyle/>
                <a:p>
                  <a:pPr algn="ctr"/>
                  <a:r>
                    <a:rPr kumimoji="1" lang="ja-JP" altLang="en-US" sz="2800" b="1" dirty="0">
                      <a:solidFill>
                        <a:schemeClr val="bg1"/>
                      </a:solidFill>
                      <a:latin typeface="ＭＳ ゴシック" panose="020B0609070205080204" pitchFamily="49" charset="-128"/>
                      <a:ea typeface="ＭＳ ゴシック" panose="020B0609070205080204" pitchFamily="49" charset="-128"/>
                    </a:rPr>
                    <a:t>ビーム流</a:t>
                  </a:r>
                </a:p>
              </p:txBody>
            </p:sp>
            <p:sp>
              <p:nvSpPr>
                <p:cNvPr id="9" name="テキスト ボックス 8">
                  <a:extLst>
                    <a:ext uri="{FF2B5EF4-FFF2-40B4-BE49-F238E27FC236}">
                      <a16:creationId xmlns:a16="http://schemas.microsoft.com/office/drawing/2014/main" id="{9547D648-303F-8A9F-A43D-B0D8744DBF6F}"/>
                    </a:ext>
                  </a:extLst>
                </p:cNvPr>
                <p:cNvSpPr txBox="1"/>
                <p:nvPr/>
              </p:nvSpPr>
              <p:spPr>
                <a:xfrm>
                  <a:off x="4693261" y="6371380"/>
                  <a:ext cx="1035406" cy="412307"/>
                </a:xfrm>
                <a:prstGeom prst="rect">
                  <a:avLst/>
                </a:prstGeom>
                <a:solidFill>
                  <a:srgbClr val="92D050">
                    <a:alpha val="74902"/>
                  </a:srgbClr>
                </a:solidFill>
              </p:spPr>
              <p:txBody>
                <a:bodyPr wrap="square" rtlCol="0">
                  <a:spAutoFit/>
                </a:bodyPr>
                <a:lstStyle/>
                <a:p>
                  <a:pPr algn="ctr"/>
                  <a:r>
                    <a:rPr kumimoji="1" lang="ja-JP" altLang="en-US" sz="2800" b="1" dirty="0">
                      <a:solidFill>
                        <a:schemeClr val="bg1"/>
                      </a:solidFill>
                      <a:latin typeface="ＭＳ ゴシック" panose="020B0609070205080204" pitchFamily="49" charset="-128"/>
                      <a:ea typeface="ＭＳ ゴシック" panose="020B0609070205080204" pitchFamily="49" charset="-128"/>
                    </a:rPr>
                    <a:t>検出器</a:t>
                  </a:r>
                </a:p>
              </p:txBody>
            </p:sp>
            <p:sp>
              <p:nvSpPr>
                <p:cNvPr id="8" name="テキスト ボックス 7">
                  <a:extLst>
                    <a:ext uri="{FF2B5EF4-FFF2-40B4-BE49-F238E27FC236}">
                      <a16:creationId xmlns:a16="http://schemas.microsoft.com/office/drawing/2014/main" id="{411FED43-57CB-CCD7-1767-A27C38C92DDC}"/>
                    </a:ext>
                  </a:extLst>
                </p:cNvPr>
                <p:cNvSpPr txBox="1"/>
                <p:nvPr/>
              </p:nvSpPr>
              <p:spPr>
                <a:xfrm>
                  <a:off x="1663700" y="3723164"/>
                  <a:ext cx="2516012" cy="751854"/>
                </a:xfrm>
                <a:prstGeom prst="rect">
                  <a:avLst/>
                </a:prstGeom>
                <a:solidFill>
                  <a:srgbClr val="92D050">
                    <a:alpha val="74902"/>
                  </a:srgbClr>
                </a:solidFill>
              </p:spPr>
              <p:txBody>
                <a:bodyPr wrap="square" rtlCol="0">
                  <a:spAutoFit/>
                </a:bodyPr>
                <a:lstStyle/>
                <a:p>
                  <a:pPr algn="ctr"/>
                  <a:r>
                    <a:rPr kumimoji="1" lang="ja-JP" altLang="en-US" sz="2800" b="1" dirty="0">
                      <a:solidFill>
                        <a:schemeClr val="bg1"/>
                      </a:solidFill>
                      <a:latin typeface="ＭＳ ゴシック" panose="020B0609070205080204" pitchFamily="49" charset="-128"/>
                      <a:ea typeface="ＭＳ ゴシック" panose="020B0609070205080204" pitchFamily="49" charset="-128"/>
                    </a:rPr>
                    <a:t>真空チェンバー</a:t>
                  </a:r>
                  <a:endParaRPr kumimoji="1" lang="en-US" altLang="ja-JP" sz="2800" b="1" dirty="0">
                    <a:solidFill>
                      <a:schemeClr val="bg1"/>
                    </a:solidFill>
                    <a:latin typeface="ＭＳ ゴシック" panose="020B0609070205080204" pitchFamily="49" charset="-128"/>
                    <a:ea typeface="ＭＳ ゴシック" panose="020B0609070205080204" pitchFamily="49" charset="-128"/>
                  </a:endParaRPr>
                </a:p>
                <a:p>
                  <a:pPr algn="ctr"/>
                  <a:r>
                    <a:rPr lang="en-US" altLang="ja-JP" sz="2800" b="1" dirty="0">
                      <a:solidFill>
                        <a:schemeClr val="bg1"/>
                      </a:solidFill>
                      <a:latin typeface="ＭＳ ゴシック" panose="020B0609070205080204" pitchFamily="49" charset="-128"/>
                      <a:ea typeface="ＭＳ ゴシック" panose="020B0609070205080204" pitchFamily="49" charset="-128"/>
                    </a:rPr>
                    <a:t>(</a:t>
                  </a:r>
                  <a:r>
                    <a:rPr lang="ja-JP" altLang="en-US" sz="2800" b="1" dirty="0">
                      <a:solidFill>
                        <a:schemeClr val="bg1"/>
                      </a:solidFill>
                      <a:latin typeface="ＭＳ ゴシック" panose="020B0609070205080204" pitchFamily="49" charset="-128"/>
                      <a:ea typeface="ＭＳ ゴシック" panose="020B0609070205080204" pitchFamily="49" charset="-128"/>
                    </a:rPr>
                    <a:t>内部にターゲット</a:t>
                  </a:r>
                  <a:r>
                    <a:rPr lang="en-US" altLang="ja-JP" sz="2800" b="1" dirty="0">
                      <a:solidFill>
                        <a:schemeClr val="bg1"/>
                      </a:solidFill>
                      <a:latin typeface="ＭＳ ゴシック" panose="020B0609070205080204" pitchFamily="49" charset="-128"/>
                      <a:ea typeface="ＭＳ ゴシック" panose="020B0609070205080204" pitchFamily="49" charset="-128"/>
                    </a:rPr>
                    <a:t>)</a:t>
                  </a:r>
                  <a:endParaRPr kumimoji="1" lang="ja-JP" altLang="en-US" sz="2800" b="1" dirty="0">
                    <a:solidFill>
                      <a:schemeClr val="bg1"/>
                    </a:solidFill>
                    <a:latin typeface="ＭＳ ゴシック" panose="020B0609070205080204" pitchFamily="49" charset="-128"/>
                    <a:ea typeface="ＭＳ ゴシック" panose="020B0609070205080204" pitchFamily="49" charset="-128"/>
                  </a:endParaRPr>
                </a:p>
              </p:txBody>
            </p:sp>
          </p:grpSp>
          <p:sp>
            <p:nvSpPr>
              <p:cNvPr id="10" name="楕円 9">
                <a:extLst>
                  <a:ext uri="{FF2B5EF4-FFF2-40B4-BE49-F238E27FC236}">
                    <a16:creationId xmlns:a16="http://schemas.microsoft.com/office/drawing/2014/main" id="{BD902647-837A-20F4-0E0C-7A4061E9F761}"/>
                  </a:ext>
                </a:extLst>
              </p:cNvPr>
              <p:cNvSpPr/>
              <p:nvPr/>
            </p:nvSpPr>
            <p:spPr>
              <a:xfrm>
                <a:off x="3752346" y="3374501"/>
                <a:ext cx="1864434" cy="1994786"/>
              </a:xfrm>
              <a:prstGeom prst="ellipse">
                <a:avLst/>
              </a:prstGeom>
              <a:noFill/>
              <a:ln w="38100">
                <a:solidFill>
                  <a:srgbClr val="00B0F0"/>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kumimoji="1" lang="ja-JP" altLang="en-US" dirty="0"/>
              </a:p>
            </p:txBody>
          </p:sp>
        </p:grpSp>
        <p:sp>
          <p:nvSpPr>
            <p:cNvPr id="18" name="楕円 17">
              <a:extLst>
                <a:ext uri="{FF2B5EF4-FFF2-40B4-BE49-F238E27FC236}">
                  <a16:creationId xmlns:a16="http://schemas.microsoft.com/office/drawing/2014/main" id="{8AF32597-6E6E-7F13-6390-88CCE38A56CD}"/>
                </a:ext>
              </a:extLst>
            </p:cNvPr>
            <p:cNvSpPr/>
            <p:nvPr/>
          </p:nvSpPr>
          <p:spPr>
            <a:xfrm rot="1747801">
              <a:off x="5617850" y="4818579"/>
              <a:ext cx="2621106" cy="1213902"/>
            </a:xfrm>
            <a:prstGeom prst="ellipse">
              <a:avLst/>
            </a:prstGeom>
            <a:noFill/>
            <a:ln w="38100">
              <a:solidFill>
                <a:srgbClr val="00B0F0"/>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kumimoji="1" lang="ja-JP" altLang="en-US" dirty="0"/>
            </a:p>
          </p:txBody>
        </p:sp>
      </p:grpSp>
      <p:sp>
        <p:nvSpPr>
          <p:cNvPr id="13" name="スライド番号プレースホルダー 12">
            <a:extLst>
              <a:ext uri="{FF2B5EF4-FFF2-40B4-BE49-F238E27FC236}">
                <a16:creationId xmlns:a16="http://schemas.microsoft.com/office/drawing/2014/main" id="{874BF436-05CE-3C8D-F0D5-C6300CF0D5A6}"/>
              </a:ext>
            </a:extLst>
          </p:cNvPr>
          <p:cNvSpPr>
            <a:spLocks noGrp="1"/>
          </p:cNvSpPr>
          <p:nvPr>
            <p:ph type="sldNum" sz="quarter" idx="11"/>
          </p:nvPr>
        </p:nvSpPr>
        <p:spPr/>
        <p:txBody>
          <a:bodyPr/>
          <a:lstStyle/>
          <a:p>
            <a:fld id="{2211DAF9-AAB5-44DD-A5E4-C4C1DB5B2C1E}" type="slidenum">
              <a:rPr kumimoji="1" lang="ja-JP" altLang="en-US" smtClean="0"/>
              <a:t>37</a:t>
            </a:fld>
            <a:endParaRPr kumimoji="1" lang="ja-JP" altLang="en-US"/>
          </a:p>
        </p:txBody>
      </p:sp>
    </p:spTree>
    <p:extLst>
      <p:ext uri="{BB962C8B-B14F-4D97-AF65-F5344CB8AC3E}">
        <p14:creationId xmlns:p14="http://schemas.microsoft.com/office/powerpoint/2010/main" val="3099314684"/>
      </p:ext>
    </p:extLst>
  </p:cSld>
  <p:clrMapOvr>
    <a:masterClrMapping/>
  </p:clrMapOvr>
</p:sld>
</file>

<file path=ppt/slides/slide3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図 4">
            <a:extLst>
              <a:ext uri="{FF2B5EF4-FFF2-40B4-BE49-F238E27FC236}">
                <a16:creationId xmlns:a16="http://schemas.microsoft.com/office/drawing/2014/main" id="{6BCD5FEB-4631-FE3E-5805-358FC547121B}"/>
              </a:ext>
            </a:extLst>
          </p:cNvPr>
          <p:cNvPicPr>
            <a:picLocks noChangeAspect="1"/>
          </p:cNvPicPr>
          <p:nvPr/>
        </p:nvPicPr>
        <p:blipFill rotWithShape="1">
          <a:blip r:embed="rId2">
            <a:extLst>
              <a:ext uri="{28A0092B-C50C-407E-A947-70E740481C1C}">
                <a14:useLocalDpi xmlns:a14="http://schemas.microsoft.com/office/drawing/2010/main" val="0"/>
              </a:ext>
            </a:extLst>
          </a:blip>
          <a:srcRect b="2519"/>
          <a:stretch/>
        </p:blipFill>
        <p:spPr bwMode="auto">
          <a:xfrm>
            <a:off x="1928807" y="2255973"/>
            <a:ext cx="5348277" cy="4571205"/>
          </a:xfrm>
          <a:prstGeom prst="rect">
            <a:avLst/>
          </a:prstGeom>
          <a:noFill/>
          <a:ln>
            <a:noFill/>
          </a:ln>
        </p:spPr>
      </p:pic>
      <p:sp>
        <p:nvSpPr>
          <p:cNvPr id="2" name="タイトル 1">
            <a:extLst>
              <a:ext uri="{FF2B5EF4-FFF2-40B4-BE49-F238E27FC236}">
                <a16:creationId xmlns:a16="http://schemas.microsoft.com/office/drawing/2014/main" id="{C1396600-9D11-B315-80B3-E624C60069C3}"/>
              </a:ext>
            </a:extLst>
          </p:cNvPr>
          <p:cNvSpPr>
            <a:spLocks noGrp="1"/>
          </p:cNvSpPr>
          <p:nvPr>
            <p:ph type="title"/>
          </p:nvPr>
        </p:nvSpPr>
        <p:spPr/>
        <p:txBody>
          <a:bodyPr/>
          <a:lstStyle/>
          <a:p>
            <a:r>
              <a:rPr kumimoji="1" lang="ja-JP" altLang="en-US" dirty="0"/>
              <a:t>検出器</a:t>
            </a:r>
          </a:p>
        </p:txBody>
      </p:sp>
      <p:sp>
        <p:nvSpPr>
          <p:cNvPr id="4" name="テキスト ボックス 3">
            <a:extLst>
              <a:ext uri="{FF2B5EF4-FFF2-40B4-BE49-F238E27FC236}">
                <a16:creationId xmlns:a16="http://schemas.microsoft.com/office/drawing/2014/main" id="{F017BBD1-D5A4-0B8C-4E17-CEE22CD5EAE8}"/>
              </a:ext>
            </a:extLst>
          </p:cNvPr>
          <p:cNvSpPr txBox="1"/>
          <p:nvPr/>
        </p:nvSpPr>
        <p:spPr>
          <a:xfrm>
            <a:off x="889163" y="1661548"/>
            <a:ext cx="7602107" cy="769441"/>
          </a:xfrm>
          <a:prstGeom prst="rect">
            <a:avLst/>
          </a:prstGeom>
          <a:noFill/>
        </p:spPr>
        <p:txBody>
          <a:bodyPr wrap="square" rtlCol="0">
            <a:spAutoFit/>
          </a:bodyPr>
          <a:lstStyle/>
          <a:p>
            <a:r>
              <a:rPr kumimoji="1" lang="en-US" altLang="ja-JP" sz="2200" dirty="0">
                <a:latin typeface="Times New Roman" panose="02020603050405020304" pitchFamily="18" charset="0"/>
                <a:ea typeface="ＭＳ ゴシック" panose="020B0609070205080204" pitchFamily="49" charset="-128"/>
                <a:cs typeface="Times New Roman" panose="02020603050405020304" pitchFamily="18" charset="0"/>
              </a:rPr>
              <a:t>SSD1(0.1mm)</a:t>
            </a:r>
            <a:r>
              <a:rPr kumimoji="1" lang="ja-JP" altLang="en-US" sz="2200" dirty="0">
                <a:latin typeface="Times New Roman" panose="02020603050405020304" pitchFamily="18" charset="0"/>
                <a:ea typeface="ＭＳ ゴシック" panose="020B0609070205080204" pitchFamily="49" charset="-128"/>
                <a:cs typeface="Times New Roman" panose="02020603050405020304" pitchFamily="18" charset="0"/>
              </a:rPr>
              <a:t>、</a:t>
            </a:r>
            <a:r>
              <a:rPr kumimoji="1" lang="en-US" altLang="ja-JP" sz="2200" dirty="0">
                <a:latin typeface="Times New Roman" panose="02020603050405020304" pitchFamily="18" charset="0"/>
                <a:ea typeface="ＭＳ ゴシック" panose="020B0609070205080204" pitchFamily="49" charset="-128"/>
                <a:cs typeface="Times New Roman" panose="02020603050405020304" pitchFamily="18" charset="0"/>
              </a:rPr>
              <a:t>SSD2(0.3mm)</a:t>
            </a:r>
            <a:r>
              <a:rPr kumimoji="1" lang="ja-JP" altLang="en-US" sz="2200" dirty="0">
                <a:latin typeface="Times New Roman" panose="02020603050405020304" pitchFamily="18" charset="0"/>
                <a:ea typeface="ＭＳ ゴシック" panose="020B0609070205080204" pitchFamily="49" charset="-128"/>
                <a:cs typeface="Times New Roman" panose="02020603050405020304" pitchFamily="18" charset="0"/>
              </a:rPr>
              <a:t>、</a:t>
            </a:r>
            <a:r>
              <a:rPr kumimoji="1" lang="en-US" altLang="ja-JP" sz="2200" dirty="0">
                <a:latin typeface="Times New Roman" panose="02020603050405020304" pitchFamily="18" charset="0"/>
                <a:ea typeface="ＭＳ ゴシック" panose="020B0609070205080204" pitchFamily="49" charset="-128"/>
                <a:cs typeface="Times New Roman" panose="02020603050405020304" pitchFamily="18" charset="0"/>
              </a:rPr>
              <a:t>GSO</a:t>
            </a:r>
            <a:r>
              <a:rPr kumimoji="1" lang="ja-JP" altLang="en-US" sz="2200" dirty="0">
                <a:latin typeface="Times New Roman" panose="02020603050405020304" pitchFamily="18" charset="0"/>
                <a:ea typeface="ＭＳ ゴシック" panose="020B0609070205080204" pitchFamily="49" charset="-128"/>
                <a:cs typeface="Times New Roman" panose="02020603050405020304" pitchFamily="18" charset="0"/>
              </a:rPr>
              <a:t>シンチレータ</a:t>
            </a:r>
            <a:r>
              <a:rPr kumimoji="1" lang="en-US" altLang="ja-JP" sz="2200" dirty="0">
                <a:latin typeface="Times New Roman" panose="02020603050405020304" pitchFamily="18" charset="0"/>
                <a:ea typeface="ＭＳ ゴシック" panose="020B0609070205080204" pitchFamily="49" charset="-128"/>
                <a:cs typeface="Times New Roman" panose="02020603050405020304" pitchFamily="18" charset="0"/>
              </a:rPr>
              <a:t>(43mm)</a:t>
            </a:r>
            <a:r>
              <a:rPr kumimoji="1" lang="ja-JP" altLang="en-US" sz="2200" dirty="0">
                <a:latin typeface="Times New Roman" panose="02020603050405020304" pitchFamily="18" charset="0"/>
                <a:ea typeface="ＭＳ ゴシック" panose="020B0609070205080204" pitchFamily="49" charset="-128"/>
                <a:cs typeface="Times New Roman" panose="02020603050405020304" pitchFamily="18" charset="0"/>
              </a:rPr>
              <a:t>、</a:t>
            </a:r>
            <a:endParaRPr kumimoji="1" lang="en-US" altLang="ja-JP" sz="2200" dirty="0">
              <a:latin typeface="Times New Roman" panose="02020603050405020304" pitchFamily="18" charset="0"/>
              <a:ea typeface="ＭＳ ゴシック" panose="020B0609070205080204" pitchFamily="49" charset="-128"/>
              <a:cs typeface="Times New Roman" panose="02020603050405020304" pitchFamily="18" charset="0"/>
            </a:endParaRPr>
          </a:p>
          <a:p>
            <a:r>
              <a:rPr kumimoji="1" lang="en-US" altLang="ja-JP" sz="2200" dirty="0">
                <a:latin typeface="Times New Roman" panose="02020603050405020304" pitchFamily="18" charset="0"/>
                <a:ea typeface="ＭＳ ゴシック" panose="020B0609070205080204" pitchFamily="49" charset="-128"/>
                <a:cs typeface="Times New Roman" panose="02020603050405020304" pitchFamily="18" charset="0"/>
              </a:rPr>
              <a:t>PWO</a:t>
            </a:r>
            <a:r>
              <a:rPr kumimoji="1" lang="ja-JP" altLang="en-US" sz="2200" dirty="0">
                <a:latin typeface="Times New Roman" panose="02020603050405020304" pitchFamily="18" charset="0"/>
                <a:ea typeface="ＭＳ ゴシック" panose="020B0609070205080204" pitchFamily="49" charset="-128"/>
                <a:cs typeface="Times New Roman" panose="02020603050405020304" pitchFamily="18" charset="0"/>
              </a:rPr>
              <a:t>シンチレータ</a:t>
            </a:r>
            <a:r>
              <a:rPr kumimoji="1" lang="en-US" altLang="ja-JP" sz="2200" dirty="0">
                <a:latin typeface="Times New Roman" panose="02020603050405020304" pitchFamily="18" charset="0"/>
                <a:ea typeface="ＭＳ ゴシック" panose="020B0609070205080204" pitchFamily="49" charset="-128"/>
                <a:cs typeface="Times New Roman" panose="02020603050405020304" pitchFamily="18" charset="0"/>
              </a:rPr>
              <a:t>(200mm)</a:t>
            </a:r>
          </a:p>
        </p:txBody>
      </p:sp>
      <p:sp>
        <p:nvSpPr>
          <p:cNvPr id="7" name="スライド番号プレースホルダー 6">
            <a:extLst>
              <a:ext uri="{FF2B5EF4-FFF2-40B4-BE49-F238E27FC236}">
                <a16:creationId xmlns:a16="http://schemas.microsoft.com/office/drawing/2014/main" id="{2A44A489-0DC0-7234-CBDA-305DCD093C55}"/>
              </a:ext>
            </a:extLst>
          </p:cNvPr>
          <p:cNvSpPr>
            <a:spLocks noGrp="1"/>
          </p:cNvSpPr>
          <p:nvPr>
            <p:ph type="sldNum" sz="quarter" idx="11"/>
          </p:nvPr>
        </p:nvSpPr>
        <p:spPr/>
        <p:txBody>
          <a:bodyPr/>
          <a:lstStyle/>
          <a:p>
            <a:fld id="{2211DAF9-AAB5-44DD-A5E4-C4C1DB5B2C1E}" type="slidenum">
              <a:rPr kumimoji="1" lang="ja-JP" altLang="en-US" smtClean="0"/>
              <a:t>38</a:t>
            </a:fld>
            <a:endParaRPr kumimoji="1" lang="ja-JP" altLang="en-US"/>
          </a:p>
        </p:txBody>
      </p:sp>
    </p:spTree>
    <p:extLst>
      <p:ext uri="{BB962C8B-B14F-4D97-AF65-F5344CB8AC3E}">
        <p14:creationId xmlns:p14="http://schemas.microsoft.com/office/powerpoint/2010/main" val="2434180267"/>
      </p:ext>
    </p:extLst>
  </p:cSld>
  <p:clrMapOvr>
    <a:masterClrMapping/>
  </p:clrMapOvr>
</p:sld>
</file>

<file path=ppt/slides/slide4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タイトル 1">
            <a:extLst>
              <a:ext uri="{FF2B5EF4-FFF2-40B4-BE49-F238E27FC236}">
                <a16:creationId xmlns:a16="http://schemas.microsoft.com/office/drawing/2014/main" id="{036C0A3A-A6FA-AB89-C930-B7F87E3679A7}"/>
              </a:ext>
            </a:extLst>
          </p:cNvPr>
          <p:cNvSpPr>
            <a:spLocks noGrp="1"/>
          </p:cNvSpPr>
          <p:nvPr>
            <p:ph type="title"/>
          </p:nvPr>
        </p:nvSpPr>
        <p:spPr/>
        <p:txBody>
          <a:bodyPr/>
          <a:lstStyle/>
          <a:p>
            <a:r>
              <a:rPr kumimoji="1" lang="ja-JP" altLang="en-US" dirty="0"/>
              <a:t>結果 重陽子</a:t>
            </a:r>
          </a:p>
        </p:txBody>
      </p:sp>
      <p:pic>
        <p:nvPicPr>
          <p:cNvPr id="12" name="図 11">
            <a:extLst>
              <a:ext uri="{FF2B5EF4-FFF2-40B4-BE49-F238E27FC236}">
                <a16:creationId xmlns:a16="http://schemas.microsoft.com/office/drawing/2014/main" id="{97A1E591-60C8-078E-4492-BA45A5699906}"/>
              </a:ext>
            </a:extLst>
          </p:cNvPr>
          <p:cNvPicPr>
            <a:picLocks noChangeAspect="1"/>
          </p:cNvPicPr>
          <p:nvPr/>
        </p:nvPicPr>
        <p:blipFill>
          <a:blip r:embed="rId2"/>
          <a:stretch>
            <a:fillRect/>
          </a:stretch>
        </p:blipFill>
        <p:spPr>
          <a:xfrm>
            <a:off x="0" y="1548000"/>
            <a:ext cx="4696034" cy="4767729"/>
          </a:xfrm>
          <a:prstGeom prst="rect">
            <a:avLst/>
          </a:prstGeom>
        </p:spPr>
      </p:pic>
      <p:sp>
        <p:nvSpPr>
          <p:cNvPr id="15" name="テキスト ボックス 14">
            <a:extLst>
              <a:ext uri="{FF2B5EF4-FFF2-40B4-BE49-F238E27FC236}">
                <a16:creationId xmlns:a16="http://schemas.microsoft.com/office/drawing/2014/main" id="{D5B2DA11-C006-D532-37FE-C309B78AC38F}"/>
              </a:ext>
            </a:extLst>
          </p:cNvPr>
          <p:cNvSpPr txBox="1"/>
          <p:nvPr/>
        </p:nvSpPr>
        <p:spPr>
          <a:xfrm>
            <a:off x="704726" y="6226474"/>
            <a:ext cx="3691098" cy="461665"/>
          </a:xfrm>
          <a:prstGeom prst="rect">
            <a:avLst/>
          </a:prstGeom>
          <a:noFill/>
        </p:spPr>
        <p:txBody>
          <a:bodyPr wrap="square" rtlCol="0">
            <a:spAutoFit/>
          </a:bodyPr>
          <a:lstStyle/>
          <a:p>
            <a:pPr algn="ctr"/>
            <a:r>
              <a:rPr kumimoji="1" lang="ja-JP" altLang="en-US" sz="2400" dirty="0">
                <a:latin typeface="Times New Roman" panose="02020603050405020304" pitchFamily="18" charset="0"/>
                <a:ea typeface="ＭＳ ゴシック" panose="020B0609070205080204" pitchFamily="49" charset="-128"/>
                <a:cs typeface="Times New Roman" panose="02020603050405020304" pitchFamily="18" charset="0"/>
              </a:rPr>
              <a:t>標的核</a:t>
            </a:r>
            <a:r>
              <a:rPr kumimoji="1" lang="en-US" altLang="ja-JP" sz="2400" dirty="0">
                <a:latin typeface="Times New Roman" panose="02020603050405020304" pitchFamily="18" charset="0"/>
                <a:ea typeface="ＭＳ ゴシック" panose="020B0609070205080204" pitchFamily="49" charset="-128"/>
                <a:cs typeface="Times New Roman" panose="02020603050405020304" pitchFamily="18" charset="0"/>
              </a:rPr>
              <a:t>C</a:t>
            </a:r>
            <a:endParaRPr kumimoji="1" lang="ja-JP" altLang="en-US" sz="2400" dirty="0">
              <a:latin typeface="Times New Roman" panose="02020603050405020304" pitchFamily="18" charset="0"/>
              <a:ea typeface="ＭＳ ゴシック" panose="020B0609070205080204" pitchFamily="49" charset="-128"/>
              <a:cs typeface="Times New Roman" panose="02020603050405020304" pitchFamily="18" charset="0"/>
            </a:endParaRPr>
          </a:p>
        </p:txBody>
      </p:sp>
      <p:sp>
        <p:nvSpPr>
          <p:cNvPr id="16" name="テキスト ボックス 15">
            <a:extLst>
              <a:ext uri="{FF2B5EF4-FFF2-40B4-BE49-F238E27FC236}">
                <a16:creationId xmlns:a16="http://schemas.microsoft.com/office/drawing/2014/main" id="{B568771F-2D67-893D-D0FE-F933F0DA38A7}"/>
              </a:ext>
            </a:extLst>
          </p:cNvPr>
          <p:cNvSpPr txBox="1"/>
          <p:nvPr/>
        </p:nvSpPr>
        <p:spPr>
          <a:xfrm>
            <a:off x="5157628" y="6228000"/>
            <a:ext cx="3691098" cy="461665"/>
          </a:xfrm>
          <a:prstGeom prst="rect">
            <a:avLst/>
          </a:prstGeom>
          <a:noFill/>
        </p:spPr>
        <p:txBody>
          <a:bodyPr wrap="square" rtlCol="0">
            <a:spAutoFit/>
          </a:bodyPr>
          <a:lstStyle/>
          <a:p>
            <a:pPr algn="ctr"/>
            <a:r>
              <a:rPr kumimoji="1" lang="ja-JP" altLang="en-US" sz="2400" dirty="0">
                <a:latin typeface="Times New Roman" panose="02020603050405020304" pitchFamily="18" charset="0"/>
                <a:ea typeface="ＭＳ ゴシック" panose="020B0609070205080204" pitchFamily="49" charset="-128"/>
                <a:cs typeface="Times New Roman" panose="02020603050405020304" pitchFamily="18" charset="0"/>
              </a:rPr>
              <a:t>標的核</a:t>
            </a:r>
            <a:r>
              <a:rPr kumimoji="1" lang="en-US" altLang="ja-JP" sz="2400" dirty="0">
                <a:latin typeface="Times New Roman" panose="02020603050405020304" pitchFamily="18" charset="0"/>
                <a:ea typeface="ＭＳ ゴシック" panose="020B0609070205080204" pitchFamily="49" charset="-128"/>
                <a:cs typeface="Times New Roman" panose="02020603050405020304" pitchFamily="18" charset="0"/>
              </a:rPr>
              <a:t>Co</a:t>
            </a:r>
            <a:endParaRPr kumimoji="1" lang="ja-JP" altLang="en-US" sz="2400" dirty="0">
              <a:latin typeface="Times New Roman" panose="02020603050405020304" pitchFamily="18" charset="0"/>
              <a:ea typeface="ＭＳ ゴシック" panose="020B0609070205080204" pitchFamily="49" charset="-128"/>
              <a:cs typeface="Times New Roman" panose="02020603050405020304" pitchFamily="18" charset="0"/>
            </a:endParaRPr>
          </a:p>
        </p:txBody>
      </p:sp>
      <p:pic>
        <p:nvPicPr>
          <p:cNvPr id="17" name="図 16">
            <a:extLst>
              <a:ext uri="{FF2B5EF4-FFF2-40B4-BE49-F238E27FC236}">
                <a16:creationId xmlns:a16="http://schemas.microsoft.com/office/drawing/2014/main" id="{CF5C6417-D79B-6B7C-3C98-1641BD58DC73}"/>
              </a:ext>
            </a:extLst>
          </p:cNvPr>
          <p:cNvPicPr>
            <a:picLocks noChangeAspect="1"/>
          </p:cNvPicPr>
          <p:nvPr/>
        </p:nvPicPr>
        <p:blipFill>
          <a:blip r:embed="rId3"/>
          <a:stretch>
            <a:fillRect/>
          </a:stretch>
        </p:blipFill>
        <p:spPr>
          <a:xfrm>
            <a:off x="4395600" y="1548000"/>
            <a:ext cx="4702009" cy="4767729"/>
          </a:xfrm>
          <a:prstGeom prst="rect">
            <a:avLst/>
          </a:prstGeom>
        </p:spPr>
      </p:pic>
      <p:sp>
        <p:nvSpPr>
          <p:cNvPr id="5" name="スライド番号プレースホルダー 4">
            <a:extLst>
              <a:ext uri="{FF2B5EF4-FFF2-40B4-BE49-F238E27FC236}">
                <a16:creationId xmlns:a16="http://schemas.microsoft.com/office/drawing/2014/main" id="{0B1498C5-67DF-67E9-BD4D-6FE3A2846479}"/>
              </a:ext>
            </a:extLst>
          </p:cNvPr>
          <p:cNvSpPr>
            <a:spLocks noGrp="1"/>
          </p:cNvSpPr>
          <p:nvPr>
            <p:ph type="sldNum" sz="quarter" idx="11"/>
          </p:nvPr>
        </p:nvSpPr>
        <p:spPr/>
        <p:txBody>
          <a:bodyPr/>
          <a:lstStyle/>
          <a:p>
            <a:fld id="{2211DAF9-AAB5-44DD-A5E4-C4C1DB5B2C1E}" type="slidenum">
              <a:rPr kumimoji="1" lang="ja-JP" altLang="en-US" smtClean="0"/>
              <a:t>39</a:t>
            </a:fld>
            <a:endParaRPr kumimoji="1" lang="ja-JP" altLang="en-US"/>
          </a:p>
        </p:txBody>
      </p:sp>
    </p:spTree>
    <p:extLst>
      <p:ext uri="{BB962C8B-B14F-4D97-AF65-F5344CB8AC3E}">
        <p14:creationId xmlns:p14="http://schemas.microsoft.com/office/powerpoint/2010/main" val="2461062218"/>
      </p:ext>
    </p:extLst>
  </p:cSld>
  <p:clrMapOvr>
    <a:masterClrMapping/>
  </p:clrMapOvr>
</p:sld>
</file>

<file path=ppt/slides/slide4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タイトル 1">
            <a:extLst>
              <a:ext uri="{FF2B5EF4-FFF2-40B4-BE49-F238E27FC236}">
                <a16:creationId xmlns:a16="http://schemas.microsoft.com/office/drawing/2014/main" id="{036C0A3A-A6FA-AB89-C930-B7F87E3679A7}"/>
              </a:ext>
            </a:extLst>
          </p:cNvPr>
          <p:cNvSpPr>
            <a:spLocks noGrp="1"/>
          </p:cNvSpPr>
          <p:nvPr>
            <p:ph type="title"/>
          </p:nvPr>
        </p:nvSpPr>
        <p:spPr/>
        <p:txBody>
          <a:bodyPr/>
          <a:lstStyle/>
          <a:p>
            <a:r>
              <a:rPr kumimoji="1" lang="ja-JP" altLang="en-US" dirty="0"/>
              <a:t>結果 三重陽子</a:t>
            </a:r>
          </a:p>
        </p:txBody>
      </p:sp>
      <p:sp>
        <p:nvSpPr>
          <p:cNvPr id="5" name="テキスト ボックス 4">
            <a:extLst>
              <a:ext uri="{FF2B5EF4-FFF2-40B4-BE49-F238E27FC236}">
                <a16:creationId xmlns:a16="http://schemas.microsoft.com/office/drawing/2014/main" id="{969DE9E5-058A-B53F-1796-C3DFE252A016}"/>
              </a:ext>
            </a:extLst>
          </p:cNvPr>
          <p:cNvSpPr txBox="1"/>
          <p:nvPr/>
        </p:nvSpPr>
        <p:spPr>
          <a:xfrm>
            <a:off x="704726" y="6226474"/>
            <a:ext cx="3691098" cy="461665"/>
          </a:xfrm>
          <a:prstGeom prst="rect">
            <a:avLst/>
          </a:prstGeom>
          <a:noFill/>
        </p:spPr>
        <p:txBody>
          <a:bodyPr wrap="square" rtlCol="0">
            <a:spAutoFit/>
          </a:bodyPr>
          <a:lstStyle/>
          <a:p>
            <a:pPr algn="ctr"/>
            <a:r>
              <a:rPr kumimoji="1" lang="ja-JP" altLang="en-US" sz="2400" dirty="0">
                <a:latin typeface="Times New Roman" panose="02020603050405020304" pitchFamily="18" charset="0"/>
                <a:ea typeface="ＭＳ ゴシック" panose="020B0609070205080204" pitchFamily="49" charset="-128"/>
                <a:cs typeface="Times New Roman" panose="02020603050405020304" pitchFamily="18" charset="0"/>
              </a:rPr>
              <a:t>標的核</a:t>
            </a:r>
            <a:r>
              <a:rPr kumimoji="1" lang="en-US" altLang="ja-JP" sz="2400" dirty="0">
                <a:latin typeface="Times New Roman" panose="02020603050405020304" pitchFamily="18" charset="0"/>
                <a:ea typeface="ＭＳ ゴシック" panose="020B0609070205080204" pitchFamily="49" charset="-128"/>
                <a:cs typeface="Times New Roman" panose="02020603050405020304" pitchFamily="18" charset="0"/>
              </a:rPr>
              <a:t>C</a:t>
            </a:r>
            <a:endParaRPr kumimoji="1" lang="ja-JP" altLang="en-US" sz="2400" dirty="0">
              <a:latin typeface="Times New Roman" panose="02020603050405020304" pitchFamily="18" charset="0"/>
              <a:ea typeface="ＭＳ ゴシック" panose="020B0609070205080204" pitchFamily="49" charset="-128"/>
              <a:cs typeface="Times New Roman" panose="02020603050405020304" pitchFamily="18" charset="0"/>
            </a:endParaRPr>
          </a:p>
        </p:txBody>
      </p:sp>
      <p:sp>
        <p:nvSpPr>
          <p:cNvPr id="6" name="テキスト ボックス 5">
            <a:extLst>
              <a:ext uri="{FF2B5EF4-FFF2-40B4-BE49-F238E27FC236}">
                <a16:creationId xmlns:a16="http://schemas.microsoft.com/office/drawing/2014/main" id="{B7F82477-9B31-4046-65B3-99EA7AA8066A}"/>
              </a:ext>
            </a:extLst>
          </p:cNvPr>
          <p:cNvSpPr txBox="1"/>
          <p:nvPr/>
        </p:nvSpPr>
        <p:spPr>
          <a:xfrm>
            <a:off x="5157628" y="6228000"/>
            <a:ext cx="3691098" cy="461665"/>
          </a:xfrm>
          <a:prstGeom prst="rect">
            <a:avLst/>
          </a:prstGeom>
          <a:noFill/>
        </p:spPr>
        <p:txBody>
          <a:bodyPr wrap="square" rtlCol="0">
            <a:spAutoFit/>
          </a:bodyPr>
          <a:lstStyle/>
          <a:p>
            <a:pPr algn="ctr"/>
            <a:r>
              <a:rPr kumimoji="1" lang="ja-JP" altLang="en-US" sz="2400" dirty="0">
                <a:latin typeface="Times New Roman" panose="02020603050405020304" pitchFamily="18" charset="0"/>
                <a:ea typeface="ＭＳ ゴシック" panose="020B0609070205080204" pitchFamily="49" charset="-128"/>
                <a:cs typeface="Times New Roman" panose="02020603050405020304" pitchFamily="18" charset="0"/>
              </a:rPr>
              <a:t>標的核</a:t>
            </a:r>
            <a:r>
              <a:rPr kumimoji="1" lang="en-US" altLang="ja-JP" sz="2400" dirty="0">
                <a:latin typeface="Times New Roman" panose="02020603050405020304" pitchFamily="18" charset="0"/>
                <a:ea typeface="ＭＳ ゴシック" panose="020B0609070205080204" pitchFamily="49" charset="-128"/>
                <a:cs typeface="Times New Roman" panose="02020603050405020304" pitchFamily="18" charset="0"/>
              </a:rPr>
              <a:t>Co</a:t>
            </a:r>
            <a:endParaRPr kumimoji="1" lang="ja-JP" altLang="en-US" sz="2400" dirty="0">
              <a:latin typeface="Times New Roman" panose="02020603050405020304" pitchFamily="18" charset="0"/>
              <a:ea typeface="ＭＳ ゴシック" panose="020B0609070205080204" pitchFamily="49" charset="-128"/>
              <a:cs typeface="Times New Roman" panose="02020603050405020304" pitchFamily="18" charset="0"/>
            </a:endParaRPr>
          </a:p>
        </p:txBody>
      </p:sp>
      <p:pic>
        <p:nvPicPr>
          <p:cNvPr id="17" name="図 16">
            <a:extLst>
              <a:ext uri="{FF2B5EF4-FFF2-40B4-BE49-F238E27FC236}">
                <a16:creationId xmlns:a16="http://schemas.microsoft.com/office/drawing/2014/main" id="{B62BACD4-74C7-C313-071D-68F98DF8D432}"/>
              </a:ext>
            </a:extLst>
          </p:cNvPr>
          <p:cNvPicPr>
            <a:picLocks noChangeAspect="1"/>
          </p:cNvPicPr>
          <p:nvPr/>
        </p:nvPicPr>
        <p:blipFill>
          <a:blip r:embed="rId2"/>
          <a:stretch>
            <a:fillRect/>
          </a:stretch>
        </p:blipFill>
        <p:spPr>
          <a:xfrm>
            <a:off x="18920" y="1548000"/>
            <a:ext cx="4654212" cy="4767729"/>
          </a:xfrm>
          <a:prstGeom prst="rect">
            <a:avLst/>
          </a:prstGeom>
        </p:spPr>
      </p:pic>
      <p:pic>
        <p:nvPicPr>
          <p:cNvPr id="26" name="図 25">
            <a:extLst>
              <a:ext uri="{FF2B5EF4-FFF2-40B4-BE49-F238E27FC236}">
                <a16:creationId xmlns:a16="http://schemas.microsoft.com/office/drawing/2014/main" id="{43E37E0C-B321-115C-5B8A-AD7E5DAB8BE4}"/>
              </a:ext>
            </a:extLst>
          </p:cNvPr>
          <p:cNvPicPr>
            <a:picLocks noChangeAspect="1"/>
          </p:cNvPicPr>
          <p:nvPr/>
        </p:nvPicPr>
        <p:blipFill>
          <a:blip r:embed="rId3"/>
          <a:stretch>
            <a:fillRect/>
          </a:stretch>
        </p:blipFill>
        <p:spPr>
          <a:xfrm>
            <a:off x="4446970" y="1548000"/>
            <a:ext cx="4678110" cy="4767729"/>
          </a:xfrm>
          <a:prstGeom prst="rect">
            <a:avLst/>
          </a:prstGeom>
        </p:spPr>
      </p:pic>
      <p:sp>
        <p:nvSpPr>
          <p:cNvPr id="7" name="スライド番号プレースホルダー 6">
            <a:extLst>
              <a:ext uri="{FF2B5EF4-FFF2-40B4-BE49-F238E27FC236}">
                <a16:creationId xmlns:a16="http://schemas.microsoft.com/office/drawing/2014/main" id="{AD787FB5-9977-3D60-01DD-E1AC16679125}"/>
              </a:ext>
            </a:extLst>
          </p:cNvPr>
          <p:cNvSpPr>
            <a:spLocks noGrp="1"/>
          </p:cNvSpPr>
          <p:nvPr>
            <p:ph type="sldNum" sz="quarter" idx="11"/>
          </p:nvPr>
        </p:nvSpPr>
        <p:spPr/>
        <p:txBody>
          <a:bodyPr/>
          <a:lstStyle/>
          <a:p>
            <a:fld id="{2211DAF9-AAB5-44DD-A5E4-C4C1DB5B2C1E}" type="slidenum">
              <a:rPr kumimoji="1" lang="ja-JP" altLang="en-US" smtClean="0"/>
              <a:t>40</a:t>
            </a:fld>
            <a:endParaRPr kumimoji="1" lang="ja-JP" altLang="en-US"/>
          </a:p>
        </p:txBody>
      </p:sp>
    </p:spTree>
    <p:extLst>
      <p:ext uri="{BB962C8B-B14F-4D97-AF65-F5344CB8AC3E}">
        <p14:creationId xmlns:p14="http://schemas.microsoft.com/office/powerpoint/2010/main" val="2645248777"/>
      </p:ext>
    </p:extLst>
  </p:cSld>
  <p:clrMapOvr>
    <a:masterClrMapping/>
  </p:clrMapOvr>
</p:sld>
</file>

<file path=ppt/slides/slide4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タイトル 1">
            <a:extLst>
              <a:ext uri="{FF2B5EF4-FFF2-40B4-BE49-F238E27FC236}">
                <a16:creationId xmlns:a16="http://schemas.microsoft.com/office/drawing/2014/main" id="{036C0A3A-A6FA-AB89-C930-B7F87E3679A7}"/>
              </a:ext>
            </a:extLst>
          </p:cNvPr>
          <p:cNvSpPr>
            <a:spLocks noGrp="1"/>
          </p:cNvSpPr>
          <p:nvPr>
            <p:ph type="title"/>
          </p:nvPr>
        </p:nvSpPr>
        <p:spPr/>
        <p:txBody>
          <a:bodyPr/>
          <a:lstStyle/>
          <a:p>
            <a:r>
              <a:rPr kumimoji="1" lang="ja-JP" altLang="en-US" dirty="0"/>
              <a:t>結果 </a:t>
            </a:r>
            <a:r>
              <a:rPr kumimoji="1" lang="en-US" altLang="ja-JP" baseline="30000" dirty="0"/>
              <a:t>3</a:t>
            </a:r>
            <a:r>
              <a:rPr kumimoji="1" lang="en-US" altLang="ja-JP" dirty="0"/>
              <a:t>He</a:t>
            </a:r>
            <a:endParaRPr kumimoji="1" lang="ja-JP" altLang="en-US" dirty="0"/>
          </a:p>
        </p:txBody>
      </p:sp>
      <p:grpSp>
        <p:nvGrpSpPr>
          <p:cNvPr id="8" name="グループ化 7">
            <a:extLst>
              <a:ext uri="{FF2B5EF4-FFF2-40B4-BE49-F238E27FC236}">
                <a16:creationId xmlns:a16="http://schemas.microsoft.com/office/drawing/2014/main" id="{F1048B9A-019A-85A6-6456-56AA03E3D06C}"/>
              </a:ext>
            </a:extLst>
          </p:cNvPr>
          <p:cNvGrpSpPr/>
          <p:nvPr/>
        </p:nvGrpSpPr>
        <p:grpSpPr>
          <a:xfrm>
            <a:off x="0" y="1548000"/>
            <a:ext cx="4636288" cy="5140139"/>
            <a:chOff x="0" y="1548000"/>
            <a:chExt cx="4636288" cy="5140139"/>
          </a:xfrm>
        </p:grpSpPr>
        <p:pic>
          <p:nvPicPr>
            <p:cNvPr id="4" name="図 3">
              <a:extLst>
                <a:ext uri="{FF2B5EF4-FFF2-40B4-BE49-F238E27FC236}">
                  <a16:creationId xmlns:a16="http://schemas.microsoft.com/office/drawing/2014/main" id="{5DFDC06B-6D41-9BEC-99C6-E57A87C2F59F}"/>
                </a:ext>
              </a:extLst>
            </p:cNvPr>
            <p:cNvPicPr>
              <a:picLocks noChangeAspect="1"/>
            </p:cNvPicPr>
            <p:nvPr/>
          </p:nvPicPr>
          <p:blipFill>
            <a:blip r:embed="rId2"/>
            <a:stretch>
              <a:fillRect/>
            </a:stretch>
          </p:blipFill>
          <p:spPr>
            <a:xfrm>
              <a:off x="0" y="1548000"/>
              <a:ext cx="4636288" cy="4767729"/>
            </a:xfrm>
            <a:prstGeom prst="rect">
              <a:avLst/>
            </a:prstGeom>
          </p:spPr>
        </p:pic>
        <p:sp>
          <p:nvSpPr>
            <p:cNvPr id="5" name="テキスト ボックス 4">
              <a:extLst>
                <a:ext uri="{FF2B5EF4-FFF2-40B4-BE49-F238E27FC236}">
                  <a16:creationId xmlns:a16="http://schemas.microsoft.com/office/drawing/2014/main" id="{7C1CE1AB-EA64-CCC6-85EC-C82B713AD3AF}"/>
                </a:ext>
              </a:extLst>
            </p:cNvPr>
            <p:cNvSpPr txBox="1"/>
            <p:nvPr/>
          </p:nvSpPr>
          <p:spPr>
            <a:xfrm>
              <a:off x="704726" y="6226474"/>
              <a:ext cx="3691098" cy="461665"/>
            </a:xfrm>
            <a:prstGeom prst="rect">
              <a:avLst/>
            </a:prstGeom>
            <a:noFill/>
          </p:spPr>
          <p:txBody>
            <a:bodyPr wrap="square" rtlCol="0">
              <a:spAutoFit/>
            </a:bodyPr>
            <a:lstStyle/>
            <a:p>
              <a:pPr algn="ctr"/>
              <a:r>
                <a:rPr kumimoji="1" lang="ja-JP" altLang="en-US" sz="2400" dirty="0">
                  <a:latin typeface="Times New Roman" panose="02020603050405020304" pitchFamily="18" charset="0"/>
                  <a:ea typeface="ＭＳ ゴシック" panose="020B0609070205080204" pitchFamily="49" charset="-128"/>
                  <a:cs typeface="Times New Roman" panose="02020603050405020304" pitchFamily="18" charset="0"/>
                </a:rPr>
                <a:t>標的核</a:t>
              </a:r>
              <a:r>
                <a:rPr kumimoji="1" lang="en-US" altLang="ja-JP" sz="2400" dirty="0">
                  <a:latin typeface="Times New Roman" panose="02020603050405020304" pitchFamily="18" charset="0"/>
                  <a:ea typeface="ＭＳ ゴシック" panose="020B0609070205080204" pitchFamily="49" charset="-128"/>
                  <a:cs typeface="Times New Roman" panose="02020603050405020304" pitchFamily="18" charset="0"/>
                </a:rPr>
                <a:t>C</a:t>
              </a:r>
              <a:endParaRPr kumimoji="1" lang="ja-JP" altLang="en-US" sz="2400" dirty="0">
                <a:latin typeface="Times New Roman" panose="02020603050405020304" pitchFamily="18" charset="0"/>
                <a:ea typeface="ＭＳ ゴシック" panose="020B0609070205080204" pitchFamily="49" charset="-128"/>
                <a:cs typeface="Times New Roman" panose="02020603050405020304" pitchFamily="18" charset="0"/>
              </a:endParaRPr>
            </a:p>
          </p:txBody>
        </p:sp>
      </p:grpSp>
      <p:sp>
        <p:nvSpPr>
          <p:cNvPr id="6" name="テキスト ボックス 5">
            <a:extLst>
              <a:ext uri="{FF2B5EF4-FFF2-40B4-BE49-F238E27FC236}">
                <a16:creationId xmlns:a16="http://schemas.microsoft.com/office/drawing/2014/main" id="{AE842C44-2D7D-D579-FC8D-15E38EFBA4A0}"/>
              </a:ext>
            </a:extLst>
          </p:cNvPr>
          <p:cNvSpPr txBox="1"/>
          <p:nvPr/>
        </p:nvSpPr>
        <p:spPr>
          <a:xfrm>
            <a:off x="5157628" y="6228000"/>
            <a:ext cx="3691098" cy="461665"/>
          </a:xfrm>
          <a:prstGeom prst="rect">
            <a:avLst/>
          </a:prstGeom>
          <a:noFill/>
        </p:spPr>
        <p:txBody>
          <a:bodyPr wrap="square" rtlCol="0">
            <a:spAutoFit/>
          </a:bodyPr>
          <a:lstStyle/>
          <a:p>
            <a:pPr algn="ctr"/>
            <a:r>
              <a:rPr kumimoji="1" lang="ja-JP" altLang="en-US" sz="2400" dirty="0">
                <a:latin typeface="Times New Roman" panose="02020603050405020304" pitchFamily="18" charset="0"/>
                <a:ea typeface="ＭＳ ゴシック" panose="020B0609070205080204" pitchFamily="49" charset="-128"/>
                <a:cs typeface="Times New Roman" panose="02020603050405020304" pitchFamily="18" charset="0"/>
              </a:rPr>
              <a:t>標的核</a:t>
            </a:r>
            <a:r>
              <a:rPr kumimoji="1" lang="en-US" altLang="ja-JP" sz="2400" dirty="0">
                <a:latin typeface="Times New Roman" panose="02020603050405020304" pitchFamily="18" charset="0"/>
                <a:ea typeface="ＭＳ ゴシック" panose="020B0609070205080204" pitchFamily="49" charset="-128"/>
                <a:cs typeface="Times New Roman" panose="02020603050405020304" pitchFamily="18" charset="0"/>
              </a:rPr>
              <a:t>Co</a:t>
            </a:r>
            <a:endParaRPr kumimoji="1" lang="ja-JP" altLang="en-US" sz="2400" dirty="0">
              <a:latin typeface="Times New Roman" panose="02020603050405020304" pitchFamily="18" charset="0"/>
              <a:ea typeface="ＭＳ ゴシック" panose="020B0609070205080204" pitchFamily="49" charset="-128"/>
              <a:cs typeface="Times New Roman" panose="02020603050405020304" pitchFamily="18" charset="0"/>
            </a:endParaRPr>
          </a:p>
        </p:txBody>
      </p:sp>
      <p:pic>
        <p:nvPicPr>
          <p:cNvPr id="7" name="図 6">
            <a:extLst>
              <a:ext uri="{FF2B5EF4-FFF2-40B4-BE49-F238E27FC236}">
                <a16:creationId xmlns:a16="http://schemas.microsoft.com/office/drawing/2014/main" id="{4C442354-693C-B28B-B055-F6E6C3B2B9B7}"/>
              </a:ext>
            </a:extLst>
          </p:cNvPr>
          <p:cNvPicPr>
            <a:picLocks noChangeAspect="1"/>
          </p:cNvPicPr>
          <p:nvPr/>
        </p:nvPicPr>
        <p:blipFill>
          <a:blip r:embed="rId3"/>
          <a:stretch>
            <a:fillRect/>
          </a:stretch>
        </p:blipFill>
        <p:spPr>
          <a:xfrm>
            <a:off x="4477839" y="1573200"/>
            <a:ext cx="4666161" cy="4767729"/>
          </a:xfrm>
          <a:prstGeom prst="rect">
            <a:avLst/>
          </a:prstGeom>
        </p:spPr>
      </p:pic>
      <p:sp>
        <p:nvSpPr>
          <p:cNvPr id="10" name="スライド番号プレースホルダー 9">
            <a:extLst>
              <a:ext uri="{FF2B5EF4-FFF2-40B4-BE49-F238E27FC236}">
                <a16:creationId xmlns:a16="http://schemas.microsoft.com/office/drawing/2014/main" id="{8920B8C5-75E9-268D-6F76-8C55DFC0E6A0}"/>
              </a:ext>
            </a:extLst>
          </p:cNvPr>
          <p:cNvSpPr>
            <a:spLocks noGrp="1"/>
          </p:cNvSpPr>
          <p:nvPr>
            <p:ph type="sldNum" sz="quarter" idx="11"/>
          </p:nvPr>
        </p:nvSpPr>
        <p:spPr/>
        <p:txBody>
          <a:bodyPr/>
          <a:lstStyle/>
          <a:p>
            <a:fld id="{2211DAF9-AAB5-44DD-A5E4-C4C1DB5B2C1E}" type="slidenum">
              <a:rPr kumimoji="1" lang="ja-JP" altLang="en-US" smtClean="0"/>
              <a:t>41</a:t>
            </a:fld>
            <a:endParaRPr kumimoji="1" lang="ja-JP" altLang="en-US"/>
          </a:p>
        </p:txBody>
      </p:sp>
    </p:spTree>
    <p:extLst>
      <p:ext uri="{BB962C8B-B14F-4D97-AF65-F5344CB8AC3E}">
        <p14:creationId xmlns:p14="http://schemas.microsoft.com/office/powerpoint/2010/main" val="2793829508"/>
      </p:ext>
    </p:extLst>
  </p:cSld>
  <p:clrMapOvr>
    <a:masterClrMapping/>
  </p:clrMapOvr>
</p:sld>
</file>

<file path=ppt/slides/slide4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タイトル 1">
            <a:extLst>
              <a:ext uri="{FF2B5EF4-FFF2-40B4-BE49-F238E27FC236}">
                <a16:creationId xmlns:a16="http://schemas.microsoft.com/office/drawing/2014/main" id="{7A819B94-1BAA-03BD-27AE-8303432A5034}"/>
              </a:ext>
            </a:extLst>
          </p:cNvPr>
          <p:cNvSpPr>
            <a:spLocks noGrp="1"/>
          </p:cNvSpPr>
          <p:nvPr>
            <p:ph type="title"/>
          </p:nvPr>
        </p:nvSpPr>
        <p:spPr/>
        <p:txBody>
          <a:bodyPr/>
          <a:lstStyle/>
          <a:p>
            <a:r>
              <a:rPr kumimoji="1" lang="ja-JP" altLang="en-US" dirty="0"/>
              <a:t>標的核による違い </a:t>
            </a:r>
            <a:r>
              <a:rPr kumimoji="1" lang="en-US" altLang="ja-JP" dirty="0"/>
              <a:t>15</a:t>
            </a:r>
            <a:r>
              <a:rPr kumimoji="1" lang="en-US" altLang="ja-JP" dirty="0">
                <a:latin typeface="Century" panose="02040604050505020304" pitchFamily="18" charset="0"/>
              </a:rPr>
              <a:t>˚</a:t>
            </a:r>
            <a:endParaRPr kumimoji="1" lang="ja-JP" altLang="en-US" dirty="0"/>
          </a:p>
        </p:txBody>
      </p:sp>
      <p:grpSp>
        <p:nvGrpSpPr>
          <p:cNvPr id="10" name="グループ化 9">
            <a:extLst>
              <a:ext uri="{FF2B5EF4-FFF2-40B4-BE49-F238E27FC236}">
                <a16:creationId xmlns:a16="http://schemas.microsoft.com/office/drawing/2014/main" id="{58B9C7DE-049A-6EC5-936A-C8FEB578C998}"/>
              </a:ext>
            </a:extLst>
          </p:cNvPr>
          <p:cNvGrpSpPr/>
          <p:nvPr/>
        </p:nvGrpSpPr>
        <p:grpSpPr>
          <a:xfrm>
            <a:off x="12181" y="2378540"/>
            <a:ext cx="4690060" cy="4440733"/>
            <a:chOff x="12181" y="2378540"/>
            <a:chExt cx="4690060" cy="4440733"/>
          </a:xfrm>
        </p:grpSpPr>
        <p:grpSp>
          <p:nvGrpSpPr>
            <p:cNvPr id="23" name="グループ化 22">
              <a:extLst>
                <a:ext uri="{FF2B5EF4-FFF2-40B4-BE49-F238E27FC236}">
                  <a16:creationId xmlns:a16="http://schemas.microsoft.com/office/drawing/2014/main" id="{D20A8BD8-FFD2-C200-C226-F18B3F985ADD}"/>
                </a:ext>
              </a:extLst>
            </p:cNvPr>
            <p:cNvGrpSpPr/>
            <p:nvPr/>
          </p:nvGrpSpPr>
          <p:grpSpPr>
            <a:xfrm>
              <a:off x="12181" y="2378540"/>
              <a:ext cx="4690060" cy="4440733"/>
              <a:chOff x="12181" y="1883239"/>
              <a:chExt cx="4690060" cy="4905727"/>
            </a:xfrm>
          </p:grpSpPr>
          <p:pic>
            <p:nvPicPr>
              <p:cNvPr id="20" name="図 19">
                <a:extLst>
                  <a:ext uri="{FF2B5EF4-FFF2-40B4-BE49-F238E27FC236}">
                    <a16:creationId xmlns:a16="http://schemas.microsoft.com/office/drawing/2014/main" id="{2F0494BE-A715-06E6-DE8D-1BC19E09F89A}"/>
                  </a:ext>
                </a:extLst>
              </p:cNvPr>
              <p:cNvPicPr>
                <a:picLocks noChangeAspect="1"/>
              </p:cNvPicPr>
              <p:nvPr/>
            </p:nvPicPr>
            <p:blipFill>
              <a:blip r:embed="rId2"/>
              <a:stretch>
                <a:fillRect/>
              </a:stretch>
            </p:blipFill>
            <p:spPr>
              <a:xfrm>
                <a:off x="12181" y="1883239"/>
                <a:ext cx="4690060" cy="4767729"/>
              </a:xfrm>
              <a:prstGeom prst="rect">
                <a:avLst/>
              </a:prstGeom>
            </p:spPr>
          </p:pic>
          <p:sp>
            <p:nvSpPr>
              <p:cNvPr id="21" name="テキスト ボックス 20">
                <a:extLst>
                  <a:ext uri="{FF2B5EF4-FFF2-40B4-BE49-F238E27FC236}">
                    <a16:creationId xmlns:a16="http://schemas.microsoft.com/office/drawing/2014/main" id="{01C0CD8C-E346-68E9-FEE5-D75934D10341}"/>
                  </a:ext>
                </a:extLst>
              </p:cNvPr>
              <p:cNvSpPr txBox="1"/>
              <p:nvPr/>
            </p:nvSpPr>
            <p:spPr>
              <a:xfrm>
                <a:off x="1069892" y="6406621"/>
                <a:ext cx="3105343" cy="382345"/>
              </a:xfrm>
              <a:prstGeom prst="rect">
                <a:avLst/>
              </a:prstGeom>
              <a:noFill/>
            </p:spPr>
            <p:txBody>
              <a:bodyPr wrap="square" rtlCol="0">
                <a:spAutoFit/>
              </a:bodyPr>
              <a:lstStyle/>
              <a:p>
                <a:pPr algn="ctr"/>
                <a:r>
                  <a:rPr kumimoji="1" lang="ja-JP" altLang="en-US" sz="2400" dirty="0">
                    <a:latin typeface="Times New Roman" panose="02020603050405020304" pitchFamily="18" charset="0"/>
                    <a:ea typeface="ＭＳ ゴシック" panose="020B0609070205080204" pitchFamily="49" charset="-128"/>
                    <a:cs typeface="Times New Roman" panose="02020603050405020304" pitchFamily="18" charset="0"/>
                  </a:rPr>
                  <a:t>重陽子</a:t>
                </a:r>
              </a:p>
            </p:txBody>
          </p:sp>
        </p:grpSp>
        <p:sp>
          <p:nvSpPr>
            <p:cNvPr id="4" name="テキスト ボックス 3">
              <a:extLst>
                <a:ext uri="{FF2B5EF4-FFF2-40B4-BE49-F238E27FC236}">
                  <a16:creationId xmlns:a16="http://schemas.microsoft.com/office/drawing/2014/main" id="{B14BB6DD-4AA7-99E7-33FE-9B7F60A3A18A}"/>
                </a:ext>
              </a:extLst>
            </p:cNvPr>
            <p:cNvSpPr txBox="1"/>
            <p:nvPr/>
          </p:nvSpPr>
          <p:spPr>
            <a:xfrm>
              <a:off x="3351571" y="5377221"/>
              <a:ext cx="1308896" cy="369332"/>
            </a:xfrm>
            <a:prstGeom prst="rect">
              <a:avLst/>
            </a:prstGeom>
            <a:noFill/>
          </p:spPr>
          <p:txBody>
            <a:bodyPr wrap="square" rtlCol="0">
              <a:spAutoFit/>
            </a:bodyPr>
            <a:lstStyle/>
            <a:p>
              <a:pPr algn="ctr"/>
              <a:r>
                <a:rPr kumimoji="1" lang="en-US" altLang="ja-JP" dirty="0">
                  <a:latin typeface="Times New Roman" panose="02020603050405020304" pitchFamily="18" charset="0"/>
                  <a:cs typeface="Times New Roman" panose="02020603050405020304" pitchFamily="18" charset="0"/>
                </a:rPr>
                <a:t>(×10</a:t>
              </a:r>
              <a:r>
                <a:rPr kumimoji="1" lang="en-US" altLang="ja-JP" baseline="30000" dirty="0">
                  <a:latin typeface="Times New Roman" panose="02020603050405020304" pitchFamily="18" charset="0"/>
                  <a:cs typeface="Times New Roman" panose="02020603050405020304" pitchFamily="18" charset="0"/>
                </a:rPr>
                <a:t>-1</a:t>
              </a:r>
              <a:r>
                <a:rPr kumimoji="1" lang="en-US" altLang="ja-JP" dirty="0">
                  <a:latin typeface="Times New Roman" panose="02020603050405020304" pitchFamily="18" charset="0"/>
                  <a:cs typeface="Times New Roman" panose="02020603050405020304" pitchFamily="18" charset="0"/>
                </a:rPr>
                <a:t>)</a:t>
              </a:r>
              <a:endParaRPr kumimoji="1" lang="ja-JP" altLang="en-US" dirty="0">
                <a:latin typeface="Times New Roman" panose="02020603050405020304" pitchFamily="18" charset="0"/>
                <a:cs typeface="Times New Roman" panose="02020603050405020304" pitchFamily="18" charset="0"/>
              </a:endParaRPr>
            </a:p>
          </p:txBody>
        </p:sp>
        <p:sp>
          <p:nvSpPr>
            <p:cNvPr id="6" name="テキスト ボックス 5">
              <a:extLst>
                <a:ext uri="{FF2B5EF4-FFF2-40B4-BE49-F238E27FC236}">
                  <a16:creationId xmlns:a16="http://schemas.microsoft.com/office/drawing/2014/main" id="{871ECD8F-1D5B-D18B-482F-6383E769BEC7}"/>
                </a:ext>
              </a:extLst>
            </p:cNvPr>
            <p:cNvSpPr txBox="1"/>
            <p:nvPr/>
          </p:nvSpPr>
          <p:spPr>
            <a:xfrm>
              <a:off x="1069892" y="4178533"/>
              <a:ext cx="1308896" cy="369332"/>
            </a:xfrm>
            <a:prstGeom prst="rect">
              <a:avLst/>
            </a:prstGeom>
            <a:noFill/>
          </p:spPr>
          <p:txBody>
            <a:bodyPr wrap="square" rtlCol="0">
              <a:spAutoFit/>
            </a:bodyPr>
            <a:lstStyle/>
            <a:p>
              <a:pPr algn="ctr"/>
              <a:r>
                <a:rPr kumimoji="1" lang="en-US" altLang="ja-JP" dirty="0">
                  <a:latin typeface="Times New Roman" panose="02020603050405020304" pitchFamily="18" charset="0"/>
                  <a:cs typeface="Times New Roman" panose="02020603050405020304" pitchFamily="18" charset="0"/>
                </a:rPr>
                <a:t>(×10</a:t>
              </a:r>
              <a:r>
                <a:rPr kumimoji="1" lang="en-US" altLang="ja-JP" baseline="30000" dirty="0">
                  <a:latin typeface="Times New Roman" panose="02020603050405020304" pitchFamily="18" charset="0"/>
                  <a:cs typeface="Times New Roman" panose="02020603050405020304" pitchFamily="18" charset="0"/>
                </a:rPr>
                <a:t>-2</a:t>
              </a:r>
              <a:r>
                <a:rPr kumimoji="1" lang="en-US" altLang="ja-JP" dirty="0">
                  <a:latin typeface="Times New Roman" panose="02020603050405020304" pitchFamily="18" charset="0"/>
                  <a:cs typeface="Times New Roman" panose="02020603050405020304" pitchFamily="18" charset="0"/>
                </a:rPr>
                <a:t>)</a:t>
              </a:r>
              <a:endParaRPr kumimoji="1" lang="ja-JP" altLang="en-US" dirty="0">
                <a:latin typeface="Times New Roman" panose="02020603050405020304" pitchFamily="18" charset="0"/>
                <a:cs typeface="Times New Roman" panose="02020603050405020304" pitchFamily="18" charset="0"/>
              </a:endParaRPr>
            </a:p>
          </p:txBody>
        </p:sp>
      </p:grpSp>
      <p:grpSp>
        <p:nvGrpSpPr>
          <p:cNvPr id="12" name="グループ化 11">
            <a:extLst>
              <a:ext uri="{FF2B5EF4-FFF2-40B4-BE49-F238E27FC236}">
                <a16:creationId xmlns:a16="http://schemas.microsoft.com/office/drawing/2014/main" id="{7D100E64-47A3-2D18-8180-F218B6A77C4D}"/>
              </a:ext>
            </a:extLst>
          </p:cNvPr>
          <p:cNvGrpSpPr/>
          <p:nvPr/>
        </p:nvGrpSpPr>
        <p:grpSpPr>
          <a:xfrm>
            <a:off x="4430217" y="2378541"/>
            <a:ext cx="4642263" cy="4472088"/>
            <a:chOff x="4430217" y="2378541"/>
            <a:chExt cx="4642263" cy="4472088"/>
          </a:xfrm>
        </p:grpSpPr>
        <p:pic>
          <p:nvPicPr>
            <p:cNvPr id="11" name="図 10">
              <a:extLst>
                <a:ext uri="{FF2B5EF4-FFF2-40B4-BE49-F238E27FC236}">
                  <a16:creationId xmlns:a16="http://schemas.microsoft.com/office/drawing/2014/main" id="{A7DD46E8-57F2-98D5-B2D4-5D03092047BE}"/>
                </a:ext>
              </a:extLst>
            </p:cNvPr>
            <p:cNvPicPr>
              <a:picLocks/>
            </p:cNvPicPr>
            <p:nvPr/>
          </p:nvPicPr>
          <p:blipFill>
            <a:blip r:embed="rId3"/>
            <a:stretch>
              <a:fillRect/>
            </a:stretch>
          </p:blipFill>
          <p:spPr>
            <a:xfrm>
              <a:off x="4430217" y="2378541"/>
              <a:ext cx="4642263" cy="4329877"/>
            </a:xfrm>
            <a:prstGeom prst="rect">
              <a:avLst/>
            </a:prstGeom>
          </p:spPr>
        </p:pic>
        <p:grpSp>
          <p:nvGrpSpPr>
            <p:cNvPr id="9" name="グループ化 8">
              <a:extLst>
                <a:ext uri="{FF2B5EF4-FFF2-40B4-BE49-F238E27FC236}">
                  <a16:creationId xmlns:a16="http://schemas.microsoft.com/office/drawing/2014/main" id="{586DBF4A-C391-3061-2418-03FD26DFD190}"/>
                </a:ext>
              </a:extLst>
            </p:cNvPr>
            <p:cNvGrpSpPr/>
            <p:nvPr/>
          </p:nvGrpSpPr>
          <p:grpSpPr>
            <a:xfrm>
              <a:off x="5560665" y="4158823"/>
              <a:ext cx="3194911" cy="2691806"/>
              <a:chOff x="5560665" y="4158823"/>
              <a:chExt cx="3194911" cy="2691806"/>
            </a:xfrm>
          </p:grpSpPr>
          <p:sp>
            <p:nvSpPr>
              <p:cNvPr id="22" name="テキスト ボックス 21">
                <a:extLst>
                  <a:ext uri="{FF2B5EF4-FFF2-40B4-BE49-F238E27FC236}">
                    <a16:creationId xmlns:a16="http://schemas.microsoft.com/office/drawing/2014/main" id="{E01673C9-5DC8-3BD0-D28D-5C2E2E25F16D}"/>
                  </a:ext>
                </a:extLst>
              </p:cNvPr>
              <p:cNvSpPr txBox="1"/>
              <p:nvPr/>
            </p:nvSpPr>
            <p:spPr>
              <a:xfrm>
                <a:off x="5560665" y="6496417"/>
                <a:ext cx="3194911" cy="354212"/>
              </a:xfrm>
              <a:prstGeom prst="rect">
                <a:avLst/>
              </a:prstGeom>
              <a:noFill/>
            </p:spPr>
            <p:txBody>
              <a:bodyPr wrap="square" rtlCol="0">
                <a:spAutoFit/>
              </a:bodyPr>
              <a:lstStyle/>
              <a:p>
                <a:pPr algn="ctr"/>
                <a:r>
                  <a:rPr lang="en-US" altLang="ja-JP" sz="2400" baseline="30000" dirty="0">
                    <a:latin typeface="Times New Roman" panose="02020603050405020304" pitchFamily="18" charset="0"/>
                    <a:ea typeface="ＭＳ ゴシック" panose="020B0609070205080204" pitchFamily="49" charset="-128"/>
                    <a:cs typeface="Times New Roman" panose="02020603050405020304" pitchFamily="18" charset="0"/>
                  </a:rPr>
                  <a:t>3</a:t>
                </a:r>
                <a:r>
                  <a:rPr lang="en-US" altLang="ja-JP" sz="2400" dirty="0">
                    <a:latin typeface="Times New Roman" panose="02020603050405020304" pitchFamily="18" charset="0"/>
                    <a:ea typeface="ＭＳ ゴシック" panose="020B0609070205080204" pitchFamily="49" charset="-128"/>
                    <a:cs typeface="Times New Roman" panose="02020603050405020304" pitchFamily="18" charset="0"/>
                  </a:rPr>
                  <a:t>He</a:t>
                </a:r>
                <a:endParaRPr kumimoji="1" lang="ja-JP" altLang="en-US" sz="2400" dirty="0">
                  <a:latin typeface="Times New Roman" panose="02020603050405020304" pitchFamily="18" charset="0"/>
                  <a:ea typeface="ＭＳ ゴシック" panose="020B0609070205080204" pitchFamily="49" charset="-128"/>
                  <a:cs typeface="Times New Roman" panose="02020603050405020304" pitchFamily="18" charset="0"/>
                </a:endParaRPr>
              </a:p>
            </p:txBody>
          </p:sp>
          <p:sp>
            <p:nvSpPr>
              <p:cNvPr id="7" name="テキスト ボックス 6">
                <a:extLst>
                  <a:ext uri="{FF2B5EF4-FFF2-40B4-BE49-F238E27FC236}">
                    <a16:creationId xmlns:a16="http://schemas.microsoft.com/office/drawing/2014/main" id="{85F3690C-E71A-E802-1E1C-D2AD8865FB51}"/>
                  </a:ext>
                </a:extLst>
              </p:cNvPr>
              <p:cNvSpPr txBox="1"/>
              <p:nvPr/>
            </p:nvSpPr>
            <p:spPr>
              <a:xfrm>
                <a:off x="6647075" y="4158823"/>
                <a:ext cx="1308896" cy="369332"/>
              </a:xfrm>
              <a:prstGeom prst="rect">
                <a:avLst/>
              </a:prstGeom>
              <a:noFill/>
            </p:spPr>
            <p:txBody>
              <a:bodyPr wrap="square" rtlCol="0">
                <a:spAutoFit/>
              </a:bodyPr>
              <a:lstStyle/>
              <a:p>
                <a:pPr algn="ctr"/>
                <a:r>
                  <a:rPr kumimoji="1" lang="en-US" altLang="ja-JP" dirty="0">
                    <a:latin typeface="Times New Roman" panose="02020603050405020304" pitchFamily="18" charset="0"/>
                    <a:cs typeface="Times New Roman" panose="02020603050405020304" pitchFamily="18" charset="0"/>
                  </a:rPr>
                  <a:t>(×10</a:t>
                </a:r>
                <a:r>
                  <a:rPr kumimoji="1" lang="en-US" altLang="ja-JP" baseline="30000" dirty="0">
                    <a:latin typeface="Times New Roman" panose="02020603050405020304" pitchFamily="18" charset="0"/>
                    <a:cs typeface="Times New Roman" panose="02020603050405020304" pitchFamily="18" charset="0"/>
                  </a:rPr>
                  <a:t>-1</a:t>
                </a:r>
                <a:r>
                  <a:rPr kumimoji="1" lang="en-US" altLang="ja-JP" dirty="0">
                    <a:latin typeface="Times New Roman" panose="02020603050405020304" pitchFamily="18" charset="0"/>
                    <a:cs typeface="Times New Roman" panose="02020603050405020304" pitchFamily="18" charset="0"/>
                  </a:rPr>
                  <a:t>)</a:t>
                </a:r>
                <a:endParaRPr kumimoji="1" lang="ja-JP" altLang="en-US" dirty="0">
                  <a:latin typeface="Times New Roman" panose="02020603050405020304" pitchFamily="18" charset="0"/>
                  <a:cs typeface="Times New Roman" panose="02020603050405020304" pitchFamily="18" charset="0"/>
                </a:endParaRPr>
              </a:p>
            </p:txBody>
          </p:sp>
          <p:sp>
            <p:nvSpPr>
              <p:cNvPr id="8" name="テキスト ボックス 7">
                <a:extLst>
                  <a:ext uri="{FF2B5EF4-FFF2-40B4-BE49-F238E27FC236}">
                    <a16:creationId xmlns:a16="http://schemas.microsoft.com/office/drawing/2014/main" id="{1FD3538F-7C5E-A8D1-BAE5-440BCCAD5DC0}"/>
                  </a:ext>
                </a:extLst>
              </p:cNvPr>
              <p:cNvSpPr txBox="1"/>
              <p:nvPr/>
            </p:nvSpPr>
            <p:spPr>
              <a:xfrm>
                <a:off x="6647075" y="4944426"/>
                <a:ext cx="1308896" cy="369332"/>
              </a:xfrm>
              <a:prstGeom prst="rect">
                <a:avLst/>
              </a:prstGeom>
              <a:noFill/>
            </p:spPr>
            <p:txBody>
              <a:bodyPr wrap="square" rtlCol="0">
                <a:spAutoFit/>
              </a:bodyPr>
              <a:lstStyle/>
              <a:p>
                <a:pPr algn="ctr"/>
                <a:r>
                  <a:rPr kumimoji="1" lang="en-US" altLang="ja-JP" dirty="0">
                    <a:latin typeface="Times New Roman" panose="02020603050405020304" pitchFamily="18" charset="0"/>
                    <a:cs typeface="Times New Roman" panose="02020603050405020304" pitchFamily="18" charset="0"/>
                  </a:rPr>
                  <a:t>(×10</a:t>
                </a:r>
                <a:r>
                  <a:rPr kumimoji="1" lang="en-US" altLang="ja-JP" baseline="30000" dirty="0">
                    <a:latin typeface="Times New Roman" panose="02020603050405020304" pitchFamily="18" charset="0"/>
                    <a:cs typeface="Times New Roman" panose="02020603050405020304" pitchFamily="18" charset="0"/>
                  </a:rPr>
                  <a:t>-2</a:t>
                </a:r>
                <a:r>
                  <a:rPr kumimoji="1" lang="en-US" altLang="ja-JP" dirty="0">
                    <a:latin typeface="Times New Roman" panose="02020603050405020304" pitchFamily="18" charset="0"/>
                    <a:cs typeface="Times New Roman" panose="02020603050405020304" pitchFamily="18" charset="0"/>
                  </a:rPr>
                  <a:t>)</a:t>
                </a:r>
                <a:endParaRPr kumimoji="1" lang="ja-JP" altLang="en-US" dirty="0">
                  <a:latin typeface="Times New Roman" panose="02020603050405020304" pitchFamily="18" charset="0"/>
                  <a:cs typeface="Times New Roman" panose="02020603050405020304" pitchFamily="18" charset="0"/>
                </a:endParaRPr>
              </a:p>
            </p:txBody>
          </p:sp>
        </p:grpSp>
      </p:grpSp>
      <p:sp>
        <p:nvSpPr>
          <p:cNvPr id="15" name="テキスト ボックス 14">
            <a:extLst>
              <a:ext uri="{FF2B5EF4-FFF2-40B4-BE49-F238E27FC236}">
                <a16:creationId xmlns:a16="http://schemas.microsoft.com/office/drawing/2014/main" id="{3E1F02DC-A655-428F-9133-7E92093159D8}"/>
              </a:ext>
            </a:extLst>
          </p:cNvPr>
          <p:cNvSpPr txBox="1"/>
          <p:nvPr/>
        </p:nvSpPr>
        <p:spPr>
          <a:xfrm>
            <a:off x="889998" y="1459040"/>
            <a:ext cx="7814778" cy="1138773"/>
          </a:xfrm>
          <a:prstGeom prst="rect">
            <a:avLst/>
          </a:prstGeom>
          <a:noFill/>
        </p:spPr>
        <p:txBody>
          <a:bodyPr wrap="square" rtlCol="0">
            <a:spAutoFit/>
          </a:bodyPr>
          <a:lstStyle/>
          <a:p>
            <a:r>
              <a:rPr kumimoji="1" lang="ja-JP" altLang="en-US" sz="2400" b="1" dirty="0">
                <a:solidFill>
                  <a:srgbClr val="FF0000"/>
                </a:solidFill>
                <a:latin typeface="Times New Roman" panose="02020603050405020304" pitchFamily="18" charset="0"/>
                <a:ea typeface="ＭＳ 明朝" panose="02020609040205080304" pitchFamily="17" charset="-128"/>
                <a:cs typeface="Times New Roman" panose="02020603050405020304" pitchFamily="18" charset="0"/>
              </a:rPr>
              <a:t>標的核が変化しても</a:t>
            </a:r>
            <a:r>
              <a:rPr kumimoji="1" lang="en-US" altLang="ja-JP" sz="2400" b="1" dirty="0">
                <a:solidFill>
                  <a:srgbClr val="FF0000"/>
                </a:solidFill>
                <a:latin typeface="Times New Roman" panose="02020603050405020304" pitchFamily="18" charset="0"/>
                <a:ea typeface="ＭＳ 明朝" panose="02020609040205080304" pitchFamily="17" charset="-128"/>
                <a:cs typeface="Times New Roman" panose="02020603050405020304" pitchFamily="18" charset="0"/>
              </a:rPr>
              <a:t>DDX</a:t>
            </a:r>
            <a:r>
              <a:rPr kumimoji="1" lang="ja-JP" altLang="en-US" sz="2400" b="1" dirty="0">
                <a:solidFill>
                  <a:srgbClr val="FF0000"/>
                </a:solidFill>
                <a:latin typeface="Times New Roman" panose="02020603050405020304" pitchFamily="18" charset="0"/>
                <a:ea typeface="ＭＳ 明朝" panose="02020609040205080304" pitchFamily="17" charset="-128"/>
                <a:cs typeface="Times New Roman" panose="02020603050405020304" pitchFamily="18" charset="0"/>
              </a:rPr>
              <a:t>の形状には変化なし</a:t>
            </a:r>
            <a:endParaRPr kumimoji="1" lang="en-US" altLang="ja-JP" sz="2400" b="1" dirty="0">
              <a:solidFill>
                <a:srgbClr val="FF0000"/>
              </a:solidFill>
              <a:latin typeface="Times New Roman" panose="02020603050405020304" pitchFamily="18" charset="0"/>
              <a:ea typeface="ＭＳ 明朝" panose="02020609040205080304" pitchFamily="17" charset="-128"/>
              <a:cs typeface="Times New Roman" panose="02020603050405020304" pitchFamily="18" charset="0"/>
            </a:endParaRPr>
          </a:p>
          <a:p>
            <a:r>
              <a:rPr lang="ja-JP" altLang="en-US" sz="2200" b="1" dirty="0">
                <a:latin typeface="Times New Roman" panose="02020603050405020304" pitchFamily="18" charset="0"/>
                <a:ea typeface="ＭＳ 明朝" panose="02020609040205080304" pitchFamily="17" charset="-128"/>
                <a:cs typeface="Times New Roman" panose="02020603050405020304" pitchFamily="18" charset="0"/>
              </a:rPr>
              <a:t>入射</a:t>
            </a:r>
            <a:r>
              <a:rPr lang="el-GR" altLang="ja-JP" sz="2200" b="1" dirty="0">
                <a:latin typeface="Century" panose="02040604050505020304" pitchFamily="18" charset="0"/>
                <a:ea typeface="ＭＳ 明朝" panose="02020609040205080304" pitchFamily="17" charset="-128"/>
                <a:cs typeface="Times New Roman" panose="02020603050405020304" pitchFamily="18" charset="0"/>
              </a:rPr>
              <a:t>α</a:t>
            </a:r>
            <a:r>
              <a:rPr lang="ja-JP" altLang="en-US" sz="2200" b="1" dirty="0">
                <a:latin typeface="Century" panose="02040604050505020304" pitchFamily="18" charset="0"/>
                <a:ea typeface="ＭＳ 明朝" panose="02020609040205080304" pitchFamily="17" charset="-128"/>
                <a:cs typeface="Times New Roman" panose="02020603050405020304" pitchFamily="18" charset="0"/>
              </a:rPr>
              <a:t>粒子は入射直後に</a:t>
            </a:r>
            <a:r>
              <a:rPr lang="en-US" altLang="ja-JP" sz="2200" b="1" dirty="0">
                <a:latin typeface="Century" panose="02040604050505020304" pitchFamily="18" charset="0"/>
                <a:ea typeface="ＭＳ 明朝" panose="02020609040205080304" pitchFamily="17" charset="-128"/>
                <a:cs typeface="Times New Roman" panose="02020603050405020304" pitchFamily="18" charset="0"/>
              </a:rPr>
              <a:t>break up</a:t>
            </a:r>
          </a:p>
          <a:p>
            <a:r>
              <a:rPr lang="ja-JP" altLang="en-US" sz="2200" b="1" dirty="0">
                <a:latin typeface="Times New Roman" panose="02020603050405020304" pitchFamily="18" charset="0"/>
                <a:ea typeface="ＭＳ 明朝" panose="02020609040205080304" pitchFamily="17" charset="-128"/>
                <a:cs typeface="Times New Roman" panose="02020603050405020304" pitchFamily="18" charset="0"/>
              </a:rPr>
              <a:t>重陽子は標的核中央付近　</a:t>
            </a:r>
            <a:r>
              <a:rPr kumimoji="1" lang="en-US" altLang="ja-JP" sz="2200" b="1" baseline="30000" dirty="0">
                <a:latin typeface="Times New Roman" panose="02020603050405020304" pitchFamily="18" charset="0"/>
                <a:ea typeface="ＭＳ 明朝" panose="02020609040205080304" pitchFamily="17" charset="-128"/>
                <a:cs typeface="Times New Roman" panose="02020603050405020304" pitchFamily="18" charset="0"/>
              </a:rPr>
              <a:t>3</a:t>
            </a:r>
            <a:r>
              <a:rPr kumimoji="1" lang="en-US" altLang="ja-JP" sz="2200" b="1" dirty="0">
                <a:latin typeface="Times New Roman" panose="02020603050405020304" pitchFamily="18" charset="0"/>
                <a:ea typeface="ＭＳ 明朝" panose="02020609040205080304" pitchFamily="17" charset="-128"/>
                <a:cs typeface="Times New Roman" panose="02020603050405020304" pitchFamily="18" charset="0"/>
              </a:rPr>
              <a:t>He</a:t>
            </a:r>
            <a:r>
              <a:rPr kumimoji="1" lang="ja-JP" altLang="en-US" sz="2200" b="1" dirty="0">
                <a:latin typeface="Times New Roman" panose="02020603050405020304" pitchFamily="18" charset="0"/>
                <a:ea typeface="ＭＳ 明朝" panose="02020609040205080304" pitchFamily="17" charset="-128"/>
                <a:cs typeface="Times New Roman" panose="02020603050405020304" pitchFamily="18" charset="0"/>
              </a:rPr>
              <a:t>は標的核外縁部でも生成</a:t>
            </a:r>
          </a:p>
        </p:txBody>
      </p:sp>
      <p:sp>
        <p:nvSpPr>
          <p:cNvPr id="13" name="スライド番号プレースホルダー 12">
            <a:extLst>
              <a:ext uri="{FF2B5EF4-FFF2-40B4-BE49-F238E27FC236}">
                <a16:creationId xmlns:a16="http://schemas.microsoft.com/office/drawing/2014/main" id="{39699C72-A29D-6569-3944-A2953FBC65A1}"/>
              </a:ext>
            </a:extLst>
          </p:cNvPr>
          <p:cNvSpPr>
            <a:spLocks noGrp="1"/>
          </p:cNvSpPr>
          <p:nvPr>
            <p:ph type="sldNum" sz="quarter" idx="11"/>
          </p:nvPr>
        </p:nvSpPr>
        <p:spPr/>
        <p:txBody>
          <a:bodyPr/>
          <a:lstStyle/>
          <a:p>
            <a:fld id="{2211DAF9-AAB5-44DD-A5E4-C4C1DB5B2C1E}" type="slidenum">
              <a:rPr kumimoji="1" lang="ja-JP" altLang="en-US" smtClean="0"/>
              <a:t>42</a:t>
            </a:fld>
            <a:endParaRPr kumimoji="1" lang="ja-JP" altLang="en-US"/>
          </a:p>
        </p:txBody>
      </p:sp>
    </p:spTree>
    <p:extLst>
      <p:ext uri="{BB962C8B-B14F-4D97-AF65-F5344CB8AC3E}">
        <p14:creationId xmlns:p14="http://schemas.microsoft.com/office/powerpoint/2010/main" val="1737220441"/>
      </p:ext>
    </p:extLst>
  </p:cSld>
  <p:clrMapOvr>
    <a:masterClrMapping/>
  </p:clrMapOvr>
</p:sld>
</file>

<file path=ppt/slides/slide4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タイトル 1">
            <a:extLst>
              <a:ext uri="{FF2B5EF4-FFF2-40B4-BE49-F238E27FC236}">
                <a16:creationId xmlns:a16="http://schemas.microsoft.com/office/drawing/2014/main" id="{8E49F19C-9CED-35FE-7D51-0A53E9D5A879}"/>
              </a:ext>
            </a:extLst>
          </p:cNvPr>
          <p:cNvSpPr>
            <a:spLocks noGrp="1"/>
          </p:cNvSpPr>
          <p:nvPr>
            <p:ph type="title"/>
          </p:nvPr>
        </p:nvSpPr>
        <p:spPr/>
        <p:txBody>
          <a:bodyPr/>
          <a:lstStyle/>
          <a:p>
            <a:r>
              <a:rPr kumimoji="1" lang="ja-JP" altLang="en-US" dirty="0"/>
              <a:t>結果・考察</a:t>
            </a:r>
          </a:p>
        </p:txBody>
      </p:sp>
      <p:grpSp>
        <p:nvGrpSpPr>
          <p:cNvPr id="29" name="グループ化 28">
            <a:extLst>
              <a:ext uri="{FF2B5EF4-FFF2-40B4-BE49-F238E27FC236}">
                <a16:creationId xmlns:a16="http://schemas.microsoft.com/office/drawing/2014/main" id="{004F2C59-B5A0-A912-465F-D6672DC38E21}"/>
              </a:ext>
            </a:extLst>
          </p:cNvPr>
          <p:cNvGrpSpPr/>
          <p:nvPr/>
        </p:nvGrpSpPr>
        <p:grpSpPr>
          <a:xfrm>
            <a:off x="4492625" y="2335357"/>
            <a:ext cx="4337985" cy="4629276"/>
            <a:chOff x="4492625" y="2284557"/>
            <a:chExt cx="4337985" cy="4629276"/>
          </a:xfrm>
        </p:grpSpPr>
        <p:pic>
          <p:nvPicPr>
            <p:cNvPr id="28" name="図 27">
              <a:extLst>
                <a:ext uri="{FF2B5EF4-FFF2-40B4-BE49-F238E27FC236}">
                  <a16:creationId xmlns:a16="http://schemas.microsoft.com/office/drawing/2014/main" id="{1168D647-0FF9-2072-D437-21C338CA9957}"/>
                </a:ext>
              </a:extLst>
            </p:cNvPr>
            <p:cNvPicPr>
              <a:picLocks noChangeAspect="1"/>
            </p:cNvPicPr>
            <p:nvPr/>
          </p:nvPicPr>
          <p:blipFill>
            <a:blip r:embed="rId2"/>
            <a:stretch>
              <a:fillRect/>
            </a:stretch>
          </p:blipFill>
          <p:spPr>
            <a:xfrm>
              <a:off x="4492625" y="2284557"/>
              <a:ext cx="4337985" cy="4407485"/>
            </a:xfrm>
            <a:prstGeom prst="rect">
              <a:avLst/>
            </a:prstGeom>
          </p:spPr>
        </p:pic>
        <p:grpSp>
          <p:nvGrpSpPr>
            <p:cNvPr id="19" name="グループ化 18">
              <a:extLst>
                <a:ext uri="{FF2B5EF4-FFF2-40B4-BE49-F238E27FC236}">
                  <a16:creationId xmlns:a16="http://schemas.microsoft.com/office/drawing/2014/main" id="{A50E2310-5BD3-4CAC-B60F-78B60BCE1FF8}"/>
                </a:ext>
              </a:extLst>
            </p:cNvPr>
            <p:cNvGrpSpPr/>
            <p:nvPr/>
          </p:nvGrpSpPr>
          <p:grpSpPr>
            <a:xfrm>
              <a:off x="5560664" y="3216516"/>
              <a:ext cx="2868961" cy="3697317"/>
              <a:chOff x="829817" y="2244983"/>
              <a:chExt cx="3202197" cy="4385217"/>
            </a:xfrm>
          </p:grpSpPr>
          <p:grpSp>
            <p:nvGrpSpPr>
              <p:cNvPr id="9" name="グループ化 8">
                <a:extLst>
                  <a:ext uri="{FF2B5EF4-FFF2-40B4-BE49-F238E27FC236}">
                    <a16:creationId xmlns:a16="http://schemas.microsoft.com/office/drawing/2014/main" id="{BC95F743-45ED-0080-D0A5-97E7BB89A56A}"/>
                  </a:ext>
                </a:extLst>
              </p:cNvPr>
              <p:cNvGrpSpPr/>
              <p:nvPr/>
            </p:nvGrpSpPr>
            <p:grpSpPr>
              <a:xfrm>
                <a:off x="2489677" y="2244983"/>
                <a:ext cx="1525338" cy="2383592"/>
                <a:chOff x="2713151" y="2601165"/>
                <a:chExt cx="1419394" cy="2160513"/>
              </a:xfrm>
            </p:grpSpPr>
            <p:sp>
              <p:nvSpPr>
                <p:cNvPr id="6" name="テキスト ボックス 5">
                  <a:extLst>
                    <a:ext uri="{FF2B5EF4-FFF2-40B4-BE49-F238E27FC236}">
                      <a16:creationId xmlns:a16="http://schemas.microsoft.com/office/drawing/2014/main" id="{F43E0E1C-2280-6B7C-1638-BAF17CC15BF9}"/>
                    </a:ext>
                  </a:extLst>
                </p:cNvPr>
                <p:cNvSpPr txBox="1"/>
                <p:nvPr/>
              </p:nvSpPr>
              <p:spPr>
                <a:xfrm>
                  <a:off x="2713151" y="2601165"/>
                  <a:ext cx="1058238" cy="461665"/>
                </a:xfrm>
                <a:prstGeom prst="rect">
                  <a:avLst/>
                </a:prstGeom>
                <a:noFill/>
              </p:spPr>
              <p:txBody>
                <a:bodyPr wrap="square" rtlCol="0">
                  <a:spAutoFit/>
                </a:bodyPr>
                <a:lstStyle/>
                <a:p>
                  <a:r>
                    <a:rPr kumimoji="1" lang="en-US" altLang="ja-JP" sz="2400" dirty="0">
                      <a:latin typeface="Times New Roman" panose="02020603050405020304" pitchFamily="18" charset="0"/>
                      <a:cs typeface="Times New Roman" panose="02020603050405020304" pitchFamily="18" charset="0"/>
                    </a:rPr>
                    <a:t>15˚</a:t>
                  </a:r>
                  <a:endParaRPr kumimoji="1" lang="ja-JP" altLang="en-US" sz="2400" dirty="0">
                    <a:latin typeface="Times New Roman" panose="02020603050405020304" pitchFamily="18" charset="0"/>
                    <a:cs typeface="Times New Roman" panose="02020603050405020304" pitchFamily="18" charset="0"/>
                  </a:endParaRPr>
                </a:p>
              </p:txBody>
            </p:sp>
            <p:sp>
              <p:nvSpPr>
                <p:cNvPr id="8" name="テキスト ボックス 7">
                  <a:extLst>
                    <a:ext uri="{FF2B5EF4-FFF2-40B4-BE49-F238E27FC236}">
                      <a16:creationId xmlns:a16="http://schemas.microsoft.com/office/drawing/2014/main" id="{609F8A36-6BFC-4D47-2879-2EC629CF5847}"/>
                    </a:ext>
                  </a:extLst>
                </p:cNvPr>
                <p:cNvSpPr txBox="1"/>
                <p:nvPr/>
              </p:nvSpPr>
              <p:spPr>
                <a:xfrm>
                  <a:off x="3476156" y="4300013"/>
                  <a:ext cx="656389" cy="461665"/>
                </a:xfrm>
                <a:prstGeom prst="rect">
                  <a:avLst/>
                </a:prstGeom>
                <a:noFill/>
              </p:spPr>
              <p:txBody>
                <a:bodyPr wrap="square" rtlCol="0">
                  <a:spAutoFit/>
                </a:bodyPr>
                <a:lstStyle/>
                <a:p>
                  <a:r>
                    <a:rPr kumimoji="1" lang="en-US" altLang="ja-JP" sz="2400" dirty="0">
                      <a:latin typeface="Times New Roman" panose="02020603050405020304" pitchFamily="18" charset="0"/>
                      <a:cs typeface="Times New Roman" panose="02020603050405020304" pitchFamily="18" charset="0"/>
                    </a:rPr>
                    <a:t>60˚</a:t>
                  </a:r>
                  <a:endParaRPr kumimoji="1" lang="ja-JP" altLang="en-US" sz="2400" dirty="0">
                    <a:latin typeface="Times New Roman" panose="02020603050405020304" pitchFamily="18" charset="0"/>
                    <a:cs typeface="Times New Roman" panose="02020603050405020304" pitchFamily="18" charset="0"/>
                  </a:endParaRPr>
                </a:p>
              </p:txBody>
            </p:sp>
          </p:grpSp>
          <p:sp>
            <p:nvSpPr>
              <p:cNvPr id="16" name="テキスト ボックス 15">
                <a:extLst>
                  <a:ext uri="{FF2B5EF4-FFF2-40B4-BE49-F238E27FC236}">
                    <a16:creationId xmlns:a16="http://schemas.microsoft.com/office/drawing/2014/main" id="{577952CD-3367-571B-9B0A-FF5194885ECA}"/>
                  </a:ext>
                </a:extLst>
              </p:cNvPr>
              <p:cNvSpPr txBox="1"/>
              <p:nvPr/>
            </p:nvSpPr>
            <p:spPr>
              <a:xfrm>
                <a:off x="829817" y="6082640"/>
                <a:ext cx="3202197" cy="547560"/>
              </a:xfrm>
              <a:prstGeom prst="rect">
                <a:avLst/>
              </a:prstGeom>
              <a:noFill/>
            </p:spPr>
            <p:txBody>
              <a:bodyPr wrap="square" rtlCol="0">
                <a:spAutoFit/>
              </a:bodyPr>
              <a:lstStyle/>
              <a:p>
                <a:pPr algn="ctr"/>
                <a:r>
                  <a:rPr lang="en-US" altLang="ja-JP" sz="2400" baseline="30000" dirty="0">
                    <a:latin typeface="Times New Roman" panose="02020603050405020304" pitchFamily="18" charset="0"/>
                    <a:ea typeface="ＭＳ ゴシック" panose="020B0609070205080204" pitchFamily="49" charset="-128"/>
                    <a:cs typeface="Times New Roman" panose="02020603050405020304" pitchFamily="18" charset="0"/>
                  </a:rPr>
                  <a:t>3</a:t>
                </a:r>
                <a:r>
                  <a:rPr lang="en-US" altLang="ja-JP" sz="2400" dirty="0">
                    <a:latin typeface="Times New Roman" panose="02020603050405020304" pitchFamily="18" charset="0"/>
                    <a:ea typeface="ＭＳ ゴシック" panose="020B0609070205080204" pitchFamily="49" charset="-128"/>
                    <a:cs typeface="Times New Roman" panose="02020603050405020304" pitchFamily="18" charset="0"/>
                  </a:rPr>
                  <a:t>He</a:t>
                </a:r>
                <a:endParaRPr kumimoji="1" lang="ja-JP" altLang="en-US" sz="2400" dirty="0">
                  <a:latin typeface="Times New Roman" panose="02020603050405020304" pitchFamily="18" charset="0"/>
                  <a:ea typeface="ＭＳ ゴシック" panose="020B0609070205080204" pitchFamily="49" charset="-128"/>
                  <a:cs typeface="Times New Roman" panose="02020603050405020304" pitchFamily="18" charset="0"/>
                </a:endParaRPr>
              </a:p>
            </p:txBody>
          </p:sp>
        </p:grpSp>
      </p:grpSp>
      <p:grpSp>
        <p:nvGrpSpPr>
          <p:cNvPr id="31" name="グループ化 30">
            <a:extLst>
              <a:ext uri="{FF2B5EF4-FFF2-40B4-BE49-F238E27FC236}">
                <a16:creationId xmlns:a16="http://schemas.microsoft.com/office/drawing/2014/main" id="{C6552904-7A76-857F-1762-743318138C1F}"/>
              </a:ext>
            </a:extLst>
          </p:cNvPr>
          <p:cNvGrpSpPr/>
          <p:nvPr/>
        </p:nvGrpSpPr>
        <p:grpSpPr>
          <a:xfrm>
            <a:off x="165102" y="2393218"/>
            <a:ext cx="4326402" cy="4523689"/>
            <a:chOff x="165102" y="2418618"/>
            <a:chExt cx="4326402" cy="4523689"/>
          </a:xfrm>
        </p:grpSpPr>
        <p:pic>
          <p:nvPicPr>
            <p:cNvPr id="30" name="図 29">
              <a:extLst>
                <a:ext uri="{FF2B5EF4-FFF2-40B4-BE49-F238E27FC236}">
                  <a16:creationId xmlns:a16="http://schemas.microsoft.com/office/drawing/2014/main" id="{7DD8D7F2-41F7-B8B5-1E85-2C0CEA7A3DDD}"/>
                </a:ext>
              </a:extLst>
            </p:cNvPr>
            <p:cNvPicPr>
              <a:picLocks noChangeAspect="1"/>
            </p:cNvPicPr>
            <p:nvPr/>
          </p:nvPicPr>
          <p:blipFill>
            <a:blip r:embed="rId3"/>
            <a:stretch>
              <a:fillRect/>
            </a:stretch>
          </p:blipFill>
          <p:spPr>
            <a:xfrm>
              <a:off x="165102" y="2418618"/>
              <a:ext cx="4326402" cy="4337985"/>
            </a:xfrm>
            <a:prstGeom prst="rect">
              <a:avLst/>
            </a:prstGeom>
          </p:spPr>
        </p:pic>
        <p:grpSp>
          <p:nvGrpSpPr>
            <p:cNvPr id="18" name="グループ化 17">
              <a:extLst>
                <a:ext uri="{FF2B5EF4-FFF2-40B4-BE49-F238E27FC236}">
                  <a16:creationId xmlns:a16="http://schemas.microsoft.com/office/drawing/2014/main" id="{54636FCF-87FA-B5A5-24CD-5581787F6313}"/>
                </a:ext>
              </a:extLst>
            </p:cNvPr>
            <p:cNvGrpSpPr/>
            <p:nvPr/>
          </p:nvGrpSpPr>
          <p:grpSpPr>
            <a:xfrm>
              <a:off x="1175618" y="3589564"/>
              <a:ext cx="3098058" cy="3352743"/>
              <a:chOff x="5593041" y="2589044"/>
              <a:chExt cx="3329755" cy="4048304"/>
            </a:xfrm>
          </p:grpSpPr>
          <p:grpSp>
            <p:nvGrpSpPr>
              <p:cNvPr id="15" name="グループ化 14">
                <a:extLst>
                  <a:ext uri="{FF2B5EF4-FFF2-40B4-BE49-F238E27FC236}">
                    <a16:creationId xmlns:a16="http://schemas.microsoft.com/office/drawing/2014/main" id="{47291DEA-4868-389D-6D4C-71C906A0DCB3}"/>
                  </a:ext>
                </a:extLst>
              </p:cNvPr>
              <p:cNvGrpSpPr/>
              <p:nvPr/>
            </p:nvGrpSpPr>
            <p:grpSpPr>
              <a:xfrm>
                <a:off x="7279924" y="2589044"/>
                <a:ext cx="1642872" cy="1477309"/>
                <a:chOff x="7425010" y="2914996"/>
                <a:chExt cx="1557976" cy="1400968"/>
              </a:xfrm>
            </p:grpSpPr>
            <p:sp>
              <p:nvSpPr>
                <p:cNvPr id="13" name="テキスト ボックス 12">
                  <a:extLst>
                    <a:ext uri="{FF2B5EF4-FFF2-40B4-BE49-F238E27FC236}">
                      <a16:creationId xmlns:a16="http://schemas.microsoft.com/office/drawing/2014/main" id="{C6D2C823-DE79-785F-B051-960E9F0698F3}"/>
                    </a:ext>
                  </a:extLst>
                </p:cNvPr>
                <p:cNvSpPr txBox="1"/>
                <p:nvPr/>
              </p:nvSpPr>
              <p:spPr>
                <a:xfrm>
                  <a:off x="7425010" y="2914996"/>
                  <a:ext cx="1137225" cy="509334"/>
                </a:xfrm>
                <a:prstGeom prst="rect">
                  <a:avLst/>
                </a:prstGeom>
                <a:noFill/>
              </p:spPr>
              <p:txBody>
                <a:bodyPr wrap="square" rtlCol="0">
                  <a:spAutoFit/>
                </a:bodyPr>
                <a:lstStyle/>
                <a:p>
                  <a:r>
                    <a:rPr kumimoji="1" lang="en-US" altLang="ja-JP" sz="2400" dirty="0">
                      <a:latin typeface="Times New Roman" panose="02020603050405020304" pitchFamily="18" charset="0"/>
                      <a:cs typeface="Times New Roman" panose="02020603050405020304" pitchFamily="18" charset="0"/>
                    </a:rPr>
                    <a:t>15˚</a:t>
                  </a:r>
                  <a:endParaRPr kumimoji="1" lang="ja-JP" altLang="en-US" sz="2400" dirty="0">
                    <a:latin typeface="Times New Roman" panose="02020603050405020304" pitchFamily="18" charset="0"/>
                    <a:cs typeface="Times New Roman" panose="02020603050405020304" pitchFamily="18" charset="0"/>
                  </a:endParaRPr>
                </a:p>
              </p:txBody>
            </p:sp>
            <p:sp>
              <p:nvSpPr>
                <p:cNvPr id="14" name="テキスト ボックス 13">
                  <a:extLst>
                    <a:ext uri="{FF2B5EF4-FFF2-40B4-BE49-F238E27FC236}">
                      <a16:creationId xmlns:a16="http://schemas.microsoft.com/office/drawing/2014/main" id="{47CB3A7F-1928-4124-20A2-B9489484BB58}"/>
                    </a:ext>
                  </a:extLst>
                </p:cNvPr>
                <p:cNvSpPr txBox="1"/>
                <p:nvPr/>
              </p:nvSpPr>
              <p:spPr>
                <a:xfrm>
                  <a:off x="8277604" y="3806630"/>
                  <a:ext cx="705382" cy="509334"/>
                </a:xfrm>
                <a:prstGeom prst="rect">
                  <a:avLst/>
                </a:prstGeom>
                <a:noFill/>
              </p:spPr>
              <p:txBody>
                <a:bodyPr wrap="square" rtlCol="0">
                  <a:spAutoFit/>
                </a:bodyPr>
                <a:lstStyle/>
                <a:p>
                  <a:r>
                    <a:rPr kumimoji="1" lang="en-US" altLang="ja-JP" sz="2400" dirty="0">
                      <a:latin typeface="Times New Roman" panose="02020603050405020304" pitchFamily="18" charset="0"/>
                      <a:cs typeface="Times New Roman" panose="02020603050405020304" pitchFamily="18" charset="0"/>
                    </a:rPr>
                    <a:t>60˚</a:t>
                  </a:r>
                  <a:endParaRPr kumimoji="1" lang="ja-JP" altLang="en-US" sz="2400" dirty="0">
                    <a:latin typeface="Times New Roman" panose="02020603050405020304" pitchFamily="18" charset="0"/>
                    <a:cs typeface="Times New Roman" panose="02020603050405020304" pitchFamily="18" charset="0"/>
                  </a:endParaRPr>
                </a:p>
              </p:txBody>
            </p:sp>
          </p:grpSp>
          <p:sp>
            <p:nvSpPr>
              <p:cNvPr id="17" name="テキスト ボックス 16">
                <a:extLst>
                  <a:ext uri="{FF2B5EF4-FFF2-40B4-BE49-F238E27FC236}">
                    <a16:creationId xmlns:a16="http://schemas.microsoft.com/office/drawing/2014/main" id="{570A2D30-2B1D-407F-0789-44B3C919B276}"/>
                  </a:ext>
                </a:extLst>
              </p:cNvPr>
              <p:cNvSpPr txBox="1"/>
              <p:nvPr/>
            </p:nvSpPr>
            <p:spPr>
              <a:xfrm>
                <a:off x="5593041" y="6079906"/>
                <a:ext cx="3256067" cy="557442"/>
              </a:xfrm>
              <a:prstGeom prst="rect">
                <a:avLst/>
              </a:prstGeom>
              <a:noFill/>
            </p:spPr>
            <p:txBody>
              <a:bodyPr wrap="square" rtlCol="0">
                <a:spAutoFit/>
              </a:bodyPr>
              <a:lstStyle/>
              <a:p>
                <a:pPr algn="ctr"/>
                <a:r>
                  <a:rPr kumimoji="1" lang="ja-JP" altLang="en-US" sz="2400" dirty="0">
                    <a:latin typeface="Times New Roman" panose="02020603050405020304" pitchFamily="18" charset="0"/>
                    <a:ea typeface="ＭＳ ゴシック" panose="020B0609070205080204" pitchFamily="49" charset="-128"/>
                    <a:cs typeface="Times New Roman" panose="02020603050405020304" pitchFamily="18" charset="0"/>
                  </a:rPr>
                  <a:t>重陽子</a:t>
                </a:r>
              </a:p>
            </p:txBody>
          </p:sp>
        </p:grpSp>
      </p:grpSp>
      <p:sp>
        <p:nvSpPr>
          <p:cNvPr id="20" name="テキスト ボックス 19">
            <a:extLst>
              <a:ext uri="{FF2B5EF4-FFF2-40B4-BE49-F238E27FC236}">
                <a16:creationId xmlns:a16="http://schemas.microsoft.com/office/drawing/2014/main" id="{7EC4EC37-971B-F9B0-EF4B-050BF1B28AF2}"/>
              </a:ext>
            </a:extLst>
          </p:cNvPr>
          <p:cNvSpPr txBox="1"/>
          <p:nvPr/>
        </p:nvSpPr>
        <p:spPr>
          <a:xfrm>
            <a:off x="0" y="1388470"/>
            <a:ext cx="9144000" cy="1138773"/>
          </a:xfrm>
          <a:prstGeom prst="rect">
            <a:avLst/>
          </a:prstGeom>
          <a:noFill/>
        </p:spPr>
        <p:txBody>
          <a:bodyPr wrap="square" rtlCol="0">
            <a:spAutoFit/>
          </a:bodyPr>
          <a:lstStyle/>
          <a:p>
            <a:r>
              <a:rPr kumimoji="1" lang="ja-JP" altLang="en-US" sz="2400" b="1" dirty="0">
                <a:solidFill>
                  <a:srgbClr val="00B050"/>
                </a:solidFill>
                <a:latin typeface="Times New Roman" panose="02020603050405020304" pitchFamily="18" charset="0"/>
                <a:ea typeface="ＭＳ 明朝" panose="02020609040205080304" pitchFamily="17" charset="-128"/>
                <a:cs typeface="Times New Roman" panose="02020603050405020304" pitchFamily="18" charset="0"/>
              </a:rPr>
              <a:t>　</a:t>
            </a:r>
            <a:r>
              <a:rPr kumimoji="1" lang="en-US" altLang="ja-JP" sz="2400" b="1" dirty="0">
                <a:solidFill>
                  <a:srgbClr val="00B050"/>
                </a:solidFill>
                <a:latin typeface="Times New Roman" panose="02020603050405020304" pitchFamily="18" charset="0"/>
                <a:ea typeface="ＭＳ 明朝" panose="02020609040205080304" pitchFamily="17" charset="-128"/>
                <a:cs typeface="Times New Roman" panose="02020603050405020304" pitchFamily="18" charset="0"/>
              </a:rPr>
              <a:t>DX</a:t>
            </a:r>
            <a:r>
              <a:rPr kumimoji="1" lang="ja-JP" altLang="en-US" sz="2400" b="1" dirty="0">
                <a:solidFill>
                  <a:srgbClr val="00B050"/>
                </a:solidFill>
                <a:latin typeface="Times New Roman" panose="02020603050405020304" pitchFamily="18" charset="0"/>
                <a:ea typeface="ＭＳ 明朝" panose="02020609040205080304" pitchFamily="17" charset="-128"/>
                <a:cs typeface="Times New Roman" panose="02020603050405020304" pitchFamily="18" charset="0"/>
              </a:rPr>
              <a:t>の質量数依存性</a:t>
            </a:r>
            <a:endParaRPr kumimoji="1" lang="en-US" altLang="ja-JP" sz="2400" b="1" dirty="0">
              <a:solidFill>
                <a:srgbClr val="00B050"/>
              </a:solidFill>
              <a:latin typeface="Times New Roman" panose="02020603050405020304" pitchFamily="18" charset="0"/>
              <a:ea typeface="ＭＳ 明朝" panose="02020609040205080304" pitchFamily="17" charset="-128"/>
              <a:cs typeface="Times New Roman" panose="02020603050405020304" pitchFamily="18" charset="0"/>
            </a:endParaRPr>
          </a:p>
          <a:p>
            <a:r>
              <a:rPr lang="ja-JP" altLang="en-US" sz="2000" dirty="0">
                <a:latin typeface="Times New Roman" panose="02020603050405020304" pitchFamily="18" charset="0"/>
                <a:ea typeface="ＭＳ 明朝" panose="02020609040205080304" pitchFamily="17" charset="-128"/>
                <a:cs typeface="Times New Roman" panose="02020603050405020304" pitchFamily="18" charset="0"/>
              </a:rPr>
              <a:t>　</a:t>
            </a:r>
            <a:r>
              <a:rPr lang="en-US" altLang="ja-JP" sz="2200" b="1" dirty="0">
                <a:latin typeface="Times New Roman" panose="02020603050405020304" pitchFamily="18" charset="0"/>
                <a:ea typeface="ＭＳ 明朝" panose="02020609040205080304" pitchFamily="17" charset="-128"/>
                <a:cs typeface="Times New Roman" panose="02020603050405020304" pitchFamily="18" charset="0"/>
              </a:rPr>
              <a:t>(</a:t>
            </a:r>
            <a:r>
              <a:rPr lang="ja-JP" altLang="en-US" sz="2200" b="1" dirty="0">
                <a:latin typeface="Times New Roman" panose="02020603050405020304" pitchFamily="18" charset="0"/>
                <a:ea typeface="ＭＳ 明朝" panose="02020609040205080304" pitchFamily="17" charset="-128"/>
                <a:cs typeface="Times New Roman" panose="02020603050405020304" pitchFamily="18" charset="0"/>
              </a:rPr>
              <a:t>蒸発過程の寄与を避けるため</a:t>
            </a:r>
            <a:r>
              <a:rPr lang="en-US" altLang="ja-JP" sz="2200" b="1" dirty="0">
                <a:latin typeface="Times New Roman" panose="02020603050405020304" pitchFamily="18" charset="0"/>
                <a:ea typeface="ＭＳ 明朝" panose="02020609040205080304" pitchFamily="17" charset="-128"/>
                <a:cs typeface="Times New Roman" panose="02020603050405020304" pitchFamily="18" charset="0"/>
              </a:rPr>
              <a:t>) 80 MeV</a:t>
            </a:r>
            <a:r>
              <a:rPr lang="ja-JP" altLang="en-US" sz="2200" b="1" dirty="0">
                <a:latin typeface="Times New Roman" panose="02020603050405020304" pitchFamily="18" charset="0"/>
                <a:ea typeface="ＭＳ 明朝" panose="02020609040205080304" pitchFamily="17" charset="-128"/>
                <a:cs typeface="Times New Roman" panose="02020603050405020304" pitchFamily="18" charset="0"/>
              </a:rPr>
              <a:t>以上の</a:t>
            </a:r>
            <a:r>
              <a:rPr lang="en-US" altLang="ja-JP" sz="2200" b="1" dirty="0">
                <a:latin typeface="Times New Roman" panose="02020603050405020304" pitchFamily="18" charset="0"/>
                <a:ea typeface="ＭＳ 明朝" panose="02020609040205080304" pitchFamily="17" charset="-128"/>
                <a:cs typeface="Times New Roman" panose="02020603050405020304" pitchFamily="18" charset="0"/>
              </a:rPr>
              <a:t>DDX</a:t>
            </a:r>
            <a:r>
              <a:rPr lang="ja-JP" altLang="en-US" sz="2200" b="1" dirty="0">
                <a:latin typeface="Times New Roman" panose="02020603050405020304" pitchFamily="18" charset="0"/>
                <a:ea typeface="ＭＳ 明朝" panose="02020609040205080304" pitchFamily="17" charset="-128"/>
                <a:cs typeface="Times New Roman" panose="02020603050405020304" pitchFamily="18" charset="0"/>
              </a:rPr>
              <a:t>をエネルギー積分</a:t>
            </a:r>
            <a:endParaRPr lang="en-US" altLang="ja-JP" sz="2200" b="1" dirty="0">
              <a:latin typeface="Times New Roman" panose="02020603050405020304" pitchFamily="18" charset="0"/>
              <a:ea typeface="ＭＳ 明朝" panose="02020609040205080304" pitchFamily="17" charset="-128"/>
              <a:cs typeface="Times New Roman" panose="02020603050405020304" pitchFamily="18" charset="0"/>
            </a:endParaRPr>
          </a:p>
          <a:p>
            <a:r>
              <a:rPr kumimoji="1" lang="ja-JP" altLang="en-US" sz="2200" b="1" dirty="0">
                <a:latin typeface="Times New Roman" panose="02020603050405020304" pitchFamily="18" charset="0"/>
                <a:ea typeface="ＭＳ 明朝" panose="02020609040205080304" pitchFamily="17" charset="-128"/>
                <a:cs typeface="Times New Roman" panose="02020603050405020304" pitchFamily="18" charset="0"/>
              </a:rPr>
              <a:t>　</a:t>
            </a:r>
            <a:r>
              <a:rPr lang="ja-JP" altLang="en-US" sz="2200" b="1" dirty="0">
                <a:latin typeface="Times New Roman" panose="02020603050405020304" pitchFamily="18" charset="0"/>
                <a:ea typeface="ＭＳ 明朝" panose="02020609040205080304" pitchFamily="17" charset="-128"/>
                <a:cs typeface="Times New Roman" panose="02020603050405020304" pitchFamily="18" charset="0"/>
              </a:rPr>
              <a:t>質量数の増加とともに</a:t>
            </a:r>
            <a:r>
              <a:rPr lang="en-US" altLang="ja-JP" sz="2200" b="1" dirty="0">
                <a:latin typeface="Times New Roman" panose="02020603050405020304" pitchFamily="18" charset="0"/>
                <a:ea typeface="ＭＳ 明朝" panose="02020609040205080304" pitchFamily="17" charset="-128"/>
                <a:cs typeface="Times New Roman" panose="02020603050405020304" pitchFamily="18" charset="0"/>
              </a:rPr>
              <a:t>DX</a:t>
            </a:r>
            <a:r>
              <a:rPr lang="ja-JP" altLang="en-US" sz="2200" b="1" dirty="0">
                <a:latin typeface="Times New Roman" panose="02020603050405020304" pitchFamily="18" charset="0"/>
                <a:ea typeface="ＭＳ 明朝" panose="02020609040205080304" pitchFamily="17" charset="-128"/>
                <a:cs typeface="Times New Roman" panose="02020603050405020304" pitchFamily="18" charset="0"/>
              </a:rPr>
              <a:t>も増加</a:t>
            </a:r>
            <a:endParaRPr kumimoji="1" lang="ja-JP" altLang="en-US" sz="2200" b="1" dirty="0">
              <a:latin typeface="Times New Roman" panose="02020603050405020304" pitchFamily="18" charset="0"/>
              <a:ea typeface="ＭＳ 明朝" panose="02020609040205080304" pitchFamily="17" charset="-128"/>
              <a:cs typeface="Times New Roman" panose="02020603050405020304" pitchFamily="18" charset="0"/>
            </a:endParaRPr>
          </a:p>
        </p:txBody>
      </p:sp>
      <p:sp>
        <p:nvSpPr>
          <p:cNvPr id="5" name="スライド番号プレースホルダー 4">
            <a:extLst>
              <a:ext uri="{FF2B5EF4-FFF2-40B4-BE49-F238E27FC236}">
                <a16:creationId xmlns:a16="http://schemas.microsoft.com/office/drawing/2014/main" id="{6E0912F7-056C-CBFC-D014-952B3E16749E}"/>
              </a:ext>
            </a:extLst>
          </p:cNvPr>
          <p:cNvSpPr>
            <a:spLocks noGrp="1"/>
          </p:cNvSpPr>
          <p:nvPr>
            <p:ph type="sldNum" sz="quarter" idx="11"/>
          </p:nvPr>
        </p:nvSpPr>
        <p:spPr/>
        <p:txBody>
          <a:bodyPr/>
          <a:lstStyle/>
          <a:p>
            <a:fld id="{2211DAF9-AAB5-44DD-A5E4-C4C1DB5B2C1E}" type="slidenum">
              <a:rPr kumimoji="1" lang="ja-JP" altLang="en-US" smtClean="0"/>
              <a:t>43</a:t>
            </a:fld>
            <a:endParaRPr kumimoji="1" lang="ja-JP" altLang="en-US"/>
          </a:p>
        </p:txBody>
      </p:sp>
    </p:spTree>
    <p:extLst>
      <p:ext uri="{BB962C8B-B14F-4D97-AF65-F5344CB8AC3E}">
        <p14:creationId xmlns:p14="http://schemas.microsoft.com/office/powerpoint/2010/main" val="922152439"/>
      </p:ext>
    </p:extLst>
  </p:cSld>
  <p:clrMapOvr>
    <a:masterClrMapping/>
  </p:clrMapOvr>
</p:sld>
</file>

<file path=ppt/slides/slide4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タイトル 1">
            <a:extLst>
              <a:ext uri="{FF2B5EF4-FFF2-40B4-BE49-F238E27FC236}">
                <a16:creationId xmlns:a16="http://schemas.microsoft.com/office/drawing/2014/main" id="{33F4413A-D877-8CCD-9CD1-560D2091CE0B}"/>
              </a:ext>
            </a:extLst>
          </p:cNvPr>
          <p:cNvSpPr>
            <a:spLocks noGrp="1"/>
          </p:cNvSpPr>
          <p:nvPr>
            <p:ph type="title"/>
          </p:nvPr>
        </p:nvSpPr>
        <p:spPr/>
        <p:txBody>
          <a:bodyPr/>
          <a:lstStyle/>
          <a:p>
            <a:r>
              <a:rPr kumimoji="1" lang="ja-JP" altLang="en-US" dirty="0"/>
              <a:t>結果・考察</a:t>
            </a:r>
          </a:p>
        </p:txBody>
      </p:sp>
      <p:sp>
        <p:nvSpPr>
          <p:cNvPr id="9" name="テキスト ボックス 8">
            <a:extLst>
              <a:ext uri="{FF2B5EF4-FFF2-40B4-BE49-F238E27FC236}">
                <a16:creationId xmlns:a16="http://schemas.microsoft.com/office/drawing/2014/main" id="{0FA53C6D-DECC-DF25-D4A5-0869258E109E}"/>
              </a:ext>
            </a:extLst>
          </p:cNvPr>
          <p:cNvSpPr txBox="1"/>
          <p:nvPr/>
        </p:nvSpPr>
        <p:spPr>
          <a:xfrm>
            <a:off x="230832" y="1492119"/>
            <a:ext cx="8506768" cy="461665"/>
          </a:xfrm>
          <a:prstGeom prst="rect">
            <a:avLst/>
          </a:prstGeom>
          <a:noFill/>
        </p:spPr>
        <p:txBody>
          <a:bodyPr wrap="square" rtlCol="0">
            <a:spAutoFit/>
          </a:bodyPr>
          <a:lstStyle/>
          <a:p>
            <a:r>
              <a:rPr kumimoji="1" lang="ja-JP" altLang="en-US" sz="2400" b="1" dirty="0">
                <a:solidFill>
                  <a:srgbClr val="00B050"/>
                </a:solidFill>
                <a:latin typeface="Times New Roman" panose="02020603050405020304" pitchFamily="18" charset="0"/>
                <a:ea typeface="ＭＳ 明朝" panose="02020609040205080304" pitchFamily="17" charset="-128"/>
                <a:cs typeface="Times New Roman" panose="02020603050405020304" pitchFamily="18" charset="0"/>
              </a:rPr>
              <a:t>検出角度</a:t>
            </a:r>
            <a:r>
              <a:rPr kumimoji="1" lang="en-US" altLang="ja-JP" sz="2400" b="1" dirty="0">
                <a:solidFill>
                  <a:srgbClr val="00B050"/>
                </a:solidFill>
                <a:latin typeface="Times New Roman" panose="02020603050405020304" pitchFamily="18" charset="0"/>
                <a:ea typeface="ＭＳ 明朝" panose="02020609040205080304" pitchFamily="17" charset="-128"/>
                <a:cs typeface="Times New Roman" panose="02020603050405020304" pitchFamily="18" charset="0"/>
              </a:rPr>
              <a:t>15˚</a:t>
            </a:r>
            <a:r>
              <a:rPr kumimoji="1" lang="ja-JP" altLang="en-US" sz="2400" b="1" dirty="0">
                <a:solidFill>
                  <a:srgbClr val="00B050"/>
                </a:solidFill>
                <a:latin typeface="Times New Roman" panose="02020603050405020304" pitchFamily="18" charset="0"/>
                <a:ea typeface="ＭＳ 明朝" panose="02020609040205080304" pitchFamily="17" charset="-128"/>
                <a:cs typeface="Times New Roman" panose="02020603050405020304" pitchFamily="18" charset="0"/>
              </a:rPr>
              <a:t>と</a:t>
            </a:r>
            <a:r>
              <a:rPr kumimoji="1" lang="en-US" altLang="ja-JP" sz="2400" b="1" dirty="0">
                <a:solidFill>
                  <a:srgbClr val="00B050"/>
                </a:solidFill>
                <a:latin typeface="Times New Roman" panose="02020603050405020304" pitchFamily="18" charset="0"/>
                <a:ea typeface="ＭＳ 明朝" panose="02020609040205080304" pitchFamily="17" charset="-128"/>
                <a:cs typeface="Times New Roman" panose="02020603050405020304" pitchFamily="18" charset="0"/>
              </a:rPr>
              <a:t>60</a:t>
            </a:r>
            <a:r>
              <a:rPr kumimoji="1" lang="en-US" altLang="ja-JP" sz="2400" b="1" dirty="0">
                <a:solidFill>
                  <a:srgbClr val="00B050"/>
                </a:solidFill>
                <a:latin typeface="Century" panose="02040604050505020304" pitchFamily="18" charset="0"/>
                <a:ea typeface="ＭＳ 明朝" panose="02020609040205080304" pitchFamily="17" charset="-128"/>
                <a:cs typeface="Times New Roman" panose="02020603050405020304" pitchFamily="18" charset="0"/>
              </a:rPr>
              <a:t>˚</a:t>
            </a:r>
            <a:r>
              <a:rPr kumimoji="1" lang="ja-JP" altLang="en-US" sz="2400" b="1" dirty="0">
                <a:solidFill>
                  <a:srgbClr val="00B050"/>
                </a:solidFill>
                <a:latin typeface="Times New Roman" panose="02020603050405020304" pitchFamily="18" charset="0"/>
                <a:ea typeface="ＭＳ 明朝" panose="02020609040205080304" pitchFamily="17" charset="-128"/>
                <a:cs typeface="Times New Roman" panose="02020603050405020304" pitchFamily="18" charset="0"/>
              </a:rPr>
              <a:t>における重陽子、三重陽子と</a:t>
            </a:r>
            <a:r>
              <a:rPr kumimoji="1" lang="en-US" altLang="ja-JP" sz="2400" b="1" baseline="30000" dirty="0">
                <a:solidFill>
                  <a:srgbClr val="00B050"/>
                </a:solidFill>
                <a:latin typeface="Times New Roman" panose="02020603050405020304" pitchFamily="18" charset="0"/>
                <a:ea typeface="ＭＳ 明朝" panose="02020609040205080304" pitchFamily="17" charset="-128"/>
                <a:cs typeface="Times New Roman" panose="02020603050405020304" pitchFamily="18" charset="0"/>
              </a:rPr>
              <a:t>3</a:t>
            </a:r>
            <a:r>
              <a:rPr kumimoji="1" lang="en-US" altLang="ja-JP" sz="2400" b="1" dirty="0">
                <a:solidFill>
                  <a:srgbClr val="00B050"/>
                </a:solidFill>
                <a:latin typeface="Times New Roman" panose="02020603050405020304" pitchFamily="18" charset="0"/>
                <a:ea typeface="ＭＳ 明朝" panose="02020609040205080304" pitchFamily="17" charset="-128"/>
                <a:cs typeface="Times New Roman" panose="02020603050405020304" pitchFamily="18" charset="0"/>
              </a:rPr>
              <a:t>He</a:t>
            </a:r>
            <a:r>
              <a:rPr kumimoji="1" lang="ja-JP" altLang="en-US" sz="2400" b="1" dirty="0">
                <a:solidFill>
                  <a:srgbClr val="00B050"/>
                </a:solidFill>
                <a:latin typeface="Times New Roman" panose="02020603050405020304" pitchFamily="18" charset="0"/>
                <a:ea typeface="ＭＳ 明朝" panose="02020609040205080304" pitchFamily="17" charset="-128"/>
                <a:cs typeface="Times New Roman" panose="02020603050405020304" pitchFamily="18" charset="0"/>
              </a:rPr>
              <a:t>の</a:t>
            </a:r>
            <a:r>
              <a:rPr kumimoji="1" lang="en-US" altLang="ja-JP" sz="2400" b="1" dirty="0">
                <a:solidFill>
                  <a:srgbClr val="00B050"/>
                </a:solidFill>
                <a:latin typeface="Times New Roman" panose="02020603050405020304" pitchFamily="18" charset="0"/>
                <a:ea typeface="ＭＳ 明朝" panose="02020609040205080304" pitchFamily="17" charset="-128"/>
                <a:cs typeface="Times New Roman" panose="02020603050405020304" pitchFamily="18" charset="0"/>
              </a:rPr>
              <a:t>DX</a:t>
            </a:r>
            <a:r>
              <a:rPr kumimoji="1" lang="ja-JP" altLang="en-US" sz="2400" b="1" dirty="0">
                <a:solidFill>
                  <a:srgbClr val="00B050"/>
                </a:solidFill>
                <a:latin typeface="Times New Roman" panose="02020603050405020304" pitchFamily="18" charset="0"/>
                <a:ea typeface="ＭＳ 明朝" panose="02020609040205080304" pitchFamily="17" charset="-128"/>
                <a:cs typeface="Times New Roman" panose="02020603050405020304" pitchFamily="18" charset="0"/>
              </a:rPr>
              <a:t>の比</a:t>
            </a:r>
            <a:endParaRPr kumimoji="1" lang="en-US" altLang="ja-JP" sz="2400" b="1" dirty="0">
              <a:solidFill>
                <a:srgbClr val="00B050"/>
              </a:solidFill>
              <a:latin typeface="Times New Roman" panose="02020603050405020304" pitchFamily="18" charset="0"/>
              <a:ea typeface="ＭＳ 明朝" panose="02020609040205080304" pitchFamily="17" charset="-128"/>
              <a:cs typeface="Times New Roman" panose="02020603050405020304" pitchFamily="18" charset="0"/>
            </a:endParaRPr>
          </a:p>
        </p:txBody>
      </p:sp>
      <p:grpSp>
        <p:nvGrpSpPr>
          <p:cNvPr id="28" name="グループ化 27">
            <a:extLst>
              <a:ext uri="{FF2B5EF4-FFF2-40B4-BE49-F238E27FC236}">
                <a16:creationId xmlns:a16="http://schemas.microsoft.com/office/drawing/2014/main" id="{6DEF5817-37AE-7631-6A67-6A5A8ADE486E}"/>
              </a:ext>
            </a:extLst>
          </p:cNvPr>
          <p:cNvGrpSpPr/>
          <p:nvPr/>
        </p:nvGrpSpPr>
        <p:grpSpPr>
          <a:xfrm>
            <a:off x="4746634" y="3429000"/>
            <a:ext cx="3682991" cy="3429001"/>
            <a:chOff x="8119" y="3007051"/>
            <a:chExt cx="3882144" cy="3614420"/>
          </a:xfrm>
        </p:grpSpPr>
        <p:grpSp>
          <p:nvGrpSpPr>
            <p:cNvPr id="20" name="グループ化 19">
              <a:extLst>
                <a:ext uri="{FF2B5EF4-FFF2-40B4-BE49-F238E27FC236}">
                  <a16:creationId xmlns:a16="http://schemas.microsoft.com/office/drawing/2014/main" id="{43911D1C-5F61-5378-1F96-2FA1A8B13C3A}"/>
                </a:ext>
              </a:extLst>
            </p:cNvPr>
            <p:cNvGrpSpPr/>
            <p:nvPr/>
          </p:nvGrpSpPr>
          <p:grpSpPr>
            <a:xfrm>
              <a:off x="8119" y="3007051"/>
              <a:ext cx="3805224" cy="3614420"/>
              <a:chOff x="-129748" y="2893930"/>
              <a:chExt cx="4036626" cy="3799572"/>
            </a:xfrm>
          </p:grpSpPr>
          <p:grpSp>
            <p:nvGrpSpPr>
              <p:cNvPr id="18" name="グループ化 17">
                <a:extLst>
                  <a:ext uri="{FF2B5EF4-FFF2-40B4-BE49-F238E27FC236}">
                    <a16:creationId xmlns:a16="http://schemas.microsoft.com/office/drawing/2014/main" id="{E4698B8F-D8C7-FDB2-70C3-29669EDEE32C}"/>
                  </a:ext>
                </a:extLst>
              </p:cNvPr>
              <p:cNvGrpSpPr/>
              <p:nvPr/>
            </p:nvGrpSpPr>
            <p:grpSpPr>
              <a:xfrm>
                <a:off x="205866" y="2893930"/>
                <a:ext cx="3701012" cy="3799572"/>
                <a:chOff x="-141662" y="2438124"/>
                <a:chExt cx="4560203" cy="4716810"/>
              </a:xfrm>
            </p:grpSpPr>
            <p:pic>
              <p:nvPicPr>
                <p:cNvPr id="17" name="図 16">
                  <a:extLst>
                    <a:ext uri="{FF2B5EF4-FFF2-40B4-BE49-F238E27FC236}">
                      <a16:creationId xmlns:a16="http://schemas.microsoft.com/office/drawing/2014/main" id="{2705105F-18B2-73D7-ABCB-28D8B1B7B0AC}"/>
                    </a:ext>
                  </a:extLst>
                </p:cNvPr>
                <p:cNvPicPr>
                  <a:picLocks noChangeAspect="1"/>
                </p:cNvPicPr>
                <p:nvPr/>
              </p:nvPicPr>
              <p:blipFill>
                <a:blip r:embed="rId2"/>
                <a:stretch>
                  <a:fillRect/>
                </a:stretch>
              </p:blipFill>
              <p:spPr>
                <a:xfrm>
                  <a:off x="-141662" y="2438124"/>
                  <a:ext cx="4560203" cy="4716810"/>
                </a:xfrm>
                <a:prstGeom prst="rect">
                  <a:avLst/>
                </a:prstGeom>
              </p:spPr>
            </p:pic>
            <p:grpSp>
              <p:nvGrpSpPr>
                <p:cNvPr id="16" name="グループ化 15">
                  <a:extLst>
                    <a:ext uri="{FF2B5EF4-FFF2-40B4-BE49-F238E27FC236}">
                      <a16:creationId xmlns:a16="http://schemas.microsoft.com/office/drawing/2014/main" id="{AEED6A78-9952-E93C-BC83-6CFDC02A709F}"/>
                    </a:ext>
                  </a:extLst>
                </p:cNvPr>
                <p:cNvGrpSpPr/>
                <p:nvPr/>
              </p:nvGrpSpPr>
              <p:grpSpPr>
                <a:xfrm>
                  <a:off x="569091" y="4205924"/>
                  <a:ext cx="2968375" cy="1479905"/>
                  <a:chOff x="569091" y="4205924"/>
                  <a:chExt cx="2968375" cy="1479905"/>
                </a:xfrm>
              </p:grpSpPr>
              <p:sp>
                <p:nvSpPr>
                  <p:cNvPr id="12" name="テキスト ボックス 11">
                    <a:extLst>
                      <a:ext uri="{FF2B5EF4-FFF2-40B4-BE49-F238E27FC236}">
                        <a16:creationId xmlns:a16="http://schemas.microsoft.com/office/drawing/2014/main" id="{D466F881-1392-F6CB-AE4E-9CE50EA342AF}"/>
                      </a:ext>
                    </a:extLst>
                  </p:cNvPr>
                  <p:cNvSpPr txBox="1"/>
                  <p:nvPr/>
                </p:nvSpPr>
                <p:spPr>
                  <a:xfrm>
                    <a:off x="569091" y="4205924"/>
                    <a:ext cx="1072722" cy="496698"/>
                  </a:xfrm>
                  <a:prstGeom prst="rect">
                    <a:avLst/>
                  </a:prstGeom>
                  <a:noFill/>
                </p:spPr>
                <p:txBody>
                  <a:bodyPr wrap="square" rtlCol="0">
                    <a:spAutoFit/>
                  </a:bodyPr>
                  <a:lstStyle/>
                  <a:p>
                    <a:r>
                      <a:rPr kumimoji="1" lang="en-US" altLang="ja-JP" sz="2000" dirty="0">
                        <a:latin typeface="Times New Roman" panose="02020603050405020304" pitchFamily="18" charset="0"/>
                        <a:cs typeface="Times New Roman" panose="02020603050405020304" pitchFamily="18" charset="0"/>
                      </a:rPr>
                      <a:t>15°</a:t>
                    </a:r>
                    <a:endParaRPr kumimoji="1" lang="ja-JP" altLang="en-US" sz="2000" dirty="0">
                      <a:latin typeface="Times New Roman" panose="02020603050405020304" pitchFamily="18" charset="0"/>
                      <a:cs typeface="Times New Roman" panose="02020603050405020304" pitchFamily="18" charset="0"/>
                    </a:endParaRPr>
                  </a:p>
                </p:txBody>
              </p:sp>
              <p:sp>
                <p:nvSpPr>
                  <p:cNvPr id="13" name="テキスト ボックス 12">
                    <a:extLst>
                      <a:ext uri="{FF2B5EF4-FFF2-40B4-BE49-F238E27FC236}">
                        <a16:creationId xmlns:a16="http://schemas.microsoft.com/office/drawing/2014/main" id="{3B7D245B-54AD-677D-5068-8D38E1368909}"/>
                      </a:ext>
                    </a:extLst>
                  </p:cNvPr>
                  <p:cNvSpPr txBox="1"/>
                  <p:nvPr/>
                </p:nvSpPr>
                <p:spPr>
                  <a:xfrm>
                    <a:off x="2464745" y="5189130"/>
                    <a:ext cx="1072721" cy="496699"/>
                  </a:xfrm>
                  <a:prstGeom prst="rect">
                    <a:avLst/>
                  </a:prstGeom>
                  <a:noFill/>
                </p:spPr>
                <p:txBody>
                  <a:bodyPr wrap="square" rtlCol="0">
                    <a:spAutoFit/>
                  </a:bodyPr>
                  <a:lstStyle/>
                  <a:p>
                    <a:r>
                      <a:rPr lang="en-US" altLang="ja-JP" sz="2000" dirty="0">
                        <a:latin typeface="Times New Roman" panose="02020603050405020304" pitchFamily="18" charset="0"/>
                        <a:cs typeface="Times New Roman" panose="02020603050405020304" pitchFamily="18" charset="0"/>
                      </a:rPr>
                      <a:t>60</a:t>
                    </a:r>
                    <a:r>
                      <a:rPr kumimoji="1" lang="en-US" altLang="ja-JP" sz="2000" dirty="0">
                        <a:latin typeface="Times New Roman" panose="02020603050405020304" pitchFamily="18" charset="0"/>
                        <a:cs typeface="Times New Roman" panose="02020603050405020304" pitchFamily="18" charset="0"/>
                      </a:rPr>
                      <a:t>°</a:t>
                    </a:r>
                    <a:endParaRPr kumimoji="1" lang="ja-JP" altLang="en-US" sz="2000" dirty="0">
                      <a:latin typeface="Times New Roman" panose="02020603050405020304" pitchFamily="18" charset="0"/>
                      <a:cs typeface="Times New Roman" panose="02020603050405020304" pitchFamily="18" charset="0"/>
                    </a:endParaRPr>
                  </a:p>
                </p:txBody>
              </p:sp>
            </p:grpSp>
          </p:grpSp>
          <p:sp>
            <p:nvSpPr>
              <p:cNvPr id="19" name="テキスト ボックス 18">
                <a:extLst>
                  <a:ext uri="{FF2B5EF4-FFF2-40B4-BE49-F238E27FC236}">
                    <a16:creationId xmlns:a16="http://schemas.microsoft.com/office/drawing/2014/main" id="{C0CB31B4-122C-7F34-4C6F-CD6016E96A4C}"/>
                  </a:ext>
                </a:extLst>
              </p:cNvPr>
              <p:cNvSpPr txBox="1"/>
              <p:nvPr/>
            </p:nvSpPr>
            <p:spPr>
              <a:xfrm rot="16200000">
                <a:off x="-1382515" y="4316411"/>
                <a:ext cx="2905644" cy="400110"/>
              </a:xfrm>
              <a:prstGeom prst="rect">
                <a:avLst/>
              </a:prstGeom>
              <a:noFill/>
            </p:spPr>
            <p:txBody>
              <a:bodyPr wrap="square" rtlCol="0">
                <a:spAutoFit/>
              </a:bodyPr>
              <a:lstStyle/>
              <a:p>
                <a:pPr algn="ctr"/>
                <a:r>
                  <a:rPr kumimoji="1" lang="en-US" altLang="ja-JP" sz="2000" dirty="0">
                    <a:latin typeface="Times New Roman" panose="02020603050405020304" pitchFamily="18" charset="0"/>
                    <a:cs typeface="Times New Roman" panose="02020603050405020304" pitchFamily="18" charset="0"/>
                  </a:rPr>
                  <a:t>DX</a:t>
                </a:r>
                <a:r>
                  <a:rPr kumimoji="1" lang="en-US" altLang="ja-JP" sz="1600" baseline="-10000" dirty="0">
                    <a:latin typeface="Times New Roman" panose="02020603050405020304" pitchFamily="18" charset="0"/>
                    <a:cs typeface="Times New Roman" panose="02020603050405020304" pitchFamily="18" charset="0"/>
                  </a:rPr>
                  <a:t>3</a:t>
                </a:r>
                <a:r>
                  <a:rPr kumimoji="1" lang="en-US" altLang="ja-JP" sz="2000" baseline="-25000" dirty="0">
                    <a:latin typeface="Times New Roman" panose="02020603050405020304" pitchFamily="18" charset="0"/>
                    <a:cs typeface="Times New Roman" panose="02020603050405020304" pitchFamily="18" charset="0"/>
                  </a:rPr>
                  <a:t>He</a:t>
                </a:r>
                <a:r>
                  <a:rPr kumimoji="1" lang="en-US" altLang="ja-JP" sz="2000" baseline="30000" dirty="0">
                    <a:latin typeface="Times New Roman" panose="02020603050405020304" pitchFamily="18" charset="0"/>
                    <a:cs typeface="Times New Roman" panose="02020603050405020304" pitchFamily="18" charset="0"/>
                  </a:rPr>
                  <a:t> </a:t>
                </a:r>
                <a:r>
                  <a:rPr kumimoji="1" lang="en-US" altLang="ja-JP" sz="2000" dirty="0">
                    <a:latin typeface="Times New Roman" panose="02020603050405020304" pitchFamily="18" charset="0"/>
                    <a:cs typeface="Times New Roman" panose="02020603050405020304" pitchFamily="18" charset="0"/>
                  </a:rPr>
                  <a:t>/ </a:t>
                </a:r>
                <a:r>
                  <a:rPr kumimoji="1" lang="en-US" altLang="ja-JP" sz="2000" dirty="0" err="1">
                    <a:latin typeface="Times New Roman" panose="02020603050405020304" pitchFamily="18" charset="0"/>
                    <a:cs typeface="Times New Roman" panose="02020603050405020304" pitchFamily="18" charset="0"/>
                  </a:rPr>
                  <a:t>DX</a:t>
                </a:r>
                <a:r>
                  <a:rPr lang="en-US" altLang="ja-JP" baseline="-15000" dirty="0" err="1">
                    <a:latin typeface="Times New Roman" panose="02020603050405020304" pitchFamily="18" charset="0"/>
                    <a:cs typeface="Times New Roman" panose="02020603050405020304" pitchFamily="18" charset="0"/>
                  </a:rPr>
                  <a:t>t</a:t>
                </a:r>
                <a:endParaRPr kumimoji="1" lang="ja-JP" altLang="en-US" sz="2000" baseline="-25000" dirty="0">
                  <a:latin typeface="Times New Roman" panose="02020603050405020304" pitchFamily="18" charset="0"/>
                  <a:cs typeface="Times New Roman" panose="02020603050405020304" pitchFamily="18" charset="0"/>
                </a:endParaRPr>
              </a:p>
            </p:txBody>
          </p:sp>
        </p:grpSp>
        <p:sp>
          <p:nvSpPr>
            <p:cNvPr id="27" name="テキスト ボックス 26">
              <a:extLst>
                <a:ext uri="{FF2B5EF4-FFF2-40B4-BE49-F238E27FC236}">
                  <a16:creationId xmlns:a16="http://schemas.microsoft.com/office/drawing/2014/main" id="{95C7169E-E4CB-A283-6769-A62D1F6FF8F4}"/>
                </a:ext>
              </a:extLst>
            </p:cNvPr>
            <p:cNvSpPr txBox="1"/>
            <p:nvPr/>
          </p:nvSpPr>
          <p:spPr>
            <a:xfrm>
              <a:off x="1272777" y="3445948"/>
              <a:ext cx="2617486" cy="486629"/>
            </a:xfrm>
            <a:prstGeom prst="rect">
              <a:avLst/>
            </a:prstGeom>
            <a:noFill/>
          </p:spPr>
          <p:txBody>
            <a:bodyPr wrap="square" rtlCol="0">
              <a:spAutoFit/>
            </a:bodyPr>
            <a:lstStyle/>
            <a:p>
              <a:pPr algn="ctr"/>
              <a:r>
                <a:rPr kumimoji="1" lang="en-US" altLang="ja-JP" sz="2400" baseline="30000" dirty="0">
                  <a:latin typeface="Times New Roman" panose="02020603050405020304" pitchFamily="18" charset="0"/>
                  <a:ea typeface="ＭＳ ゴシック" panose="020B0609070205080204" pitchFamily="49" charset="-128"/>
                  <a:cs typeface="Times New Roman" panose="02020603050405020304" pitchFamily="18" charset="0"/>
                </a:rPr>
                <a:t>3</a:t>
              </a:r>
              <a:r>
                <a:rPr kumimoji="1" lang="en-US" altLang="ja-JP" sz="2400" dirty="0">
                  <a:latin typeface="Times New Roman" panose="02020603050405020304" pitchFamily="18" charset="0"/>
                  <a:ea typeface="ＭＳ ゴシック" panose="020B0609070205080204" pitchFamily="49" charset="-128"/>
                  <a:cs typeface="Times New Roman" panose="02020603050405020304" pitchFamily="18" charset="0"/>
                </a:rPr>
                <a:t>He / </a:t>
              </a:r>
              <a:r>
                <a:rPr kumimoji="1" lang="ja-JP" altLang="en-US" sz="2400" dirty="0">
                  <a:latin typeface="Times New Roman" panose="02020603050405020304" pitchFamily="18" charset="0"/>
                  <a:ea typeface="ＭＳ ゴシック" panose="020B0609070205080204" pitchFamily="49" charset="-128"/>
                  <a:cs typeface="Times New Roman" panose="02020603050405020304" pitchFamily="18" charset="0"/>
                </a:rPr>
                <a:t>三重陽子</a:t>
              </a:r>
            </a:p>
          </p:txBody>
        </p:sp>
      </p:grpSp>
      <p:grpSp>
        <p:nvGrpSpPr>
          <p:cNvPr id="33" name="グループ化 32">
            <a:extLst>
              <a:ext uri="{FF2B5EF4-FFF2-40B4-BE49-F238E27FC236}">
                <a16:creationId xmlns:a16="http://schemas.microsoft.com/office/drawing/2014/main" id="{DB4E74B3-A98D-B253-09D9-AE7633575889}"/>
              </a:ext>
            </a:extLst>
          </p:cNvPr>
          <p:cNvGrpSpPr/>
          <p:nvPr/>
        </p:nvGrpSpPr>
        <p:grpSpPr>
          <a:xfrm>
            <a:off x="608742" y="3465440"/>
            <a:ext cx="3846069" cy="3315152"/>
            <a:chOff x="608742" y="3236839"/>
            <a:chExt cx="3846069" cy="3315152"/>
          </a:xfrm>
        </p:grpSpPr>
        <p:pic>
          <p:nvPicPr>
            <p:cNvPr id="32" name="図 31">
              <a:extLst>
                <a:ext uri="{FF2B5EF4-FFF2-40B4-BE49-F238E27FC236}">
                  <a16:creationId xmlns:a16="http://schemas.microsoft.com/office/drawing/2014/main" id="{DD1A100F-EBBD-0AA3-2E6F-1FBAAE3BF280}"/>
                </a:ext>
              </a:extLst>
            </p:cNvPr>
            <p:cNvPicPr>
              <a:picLocks noChangeAspect="1"/>
            </p:cNvPicPr>
            <p:nvPr/>
          </p:nvPicPr>
          <p:blipFill rotWithShape="1">
            <a:blip r:embed="rId3"/>
            <a:srcRect b="3609"/>
            <a:stretch/>
          </p:blipFill>
          <p:spPr>
            <a:xfrm>
              <a:off x="1008089" y="3236839"/>
              <a:ext cx="3439271" cy="3315152"/>
            </a:xfrm>
            <a:prstGeom prst="rect">
              <a:avLst/>
            </a:prstGeom>
          </p:spPr>
        </p:pic>
        <p:grpSp>
          <p:nvGrpSpPr>
            <p:cNvPr id="30" name="グループ化 29">
              <a:extLst>
                <a:ext uri="{FF2B5EF4-FFF2-40B4-BE49-F238E27FC236}">
                  <a16:creationId xmlns:a16="http://schemas.microsoft.com/office/drawing/2014/main" id="{AE6CC5B3-F0D4-71BA-9782-55ABF2E38929}"/>
                </a:ext>
              </a:extLst>
            </p:cNvPr>
            <p:cNvGrpSpPr/>
            <p:nvPr/>
          </p:nvGrpSpPr>
          <p:grpSpPr>
            <a:xfrm>
              <a:off x="608742" y="3443957"/>
              <a:ext cx="3846069" cy="2544327"/>
              <a:chOff x="3813343" y="3279164"/>
              <a:chExt cx="3926682" cy="2597656"/>
            </a:xfrm>
          </p:grpSpPr>
          <p:grpSp>
            <p:nvGrpSpPr>
              <p:cNvPr id="26" name="グループ化 25">
                <a:extLst>
                  <a:ext uri="{FF2B5EF4-FFF2-40B4-BE49-F238E27FC236}">
                    <a16:creationId xmlns:a16="http://schemas.microsoft.com/office/drawing/2014/main" id="{5BF8C172-36D6-E496-6042-A6C5356773C8}"/>
                  </a:ext>
                </a:extLst>
              </p:cNvPr>
              <p:cNvGrpSpPr/>
              <p:nvPr/>
            </p:nvGrpSpPr>
            <p:grpSpPr>
              <a:xfrm>
                <a:off x="3813343" y="3279164"/>
                <a:ext cx="3926682" cy="2597656"/>
                <a:chOff x="3813343" y="3279164"/>
                <a:chExt cx="3926682" cy="2597656"/>
              </a:xfrm>
            </p:grpSpPr>
            <p:sp>
              <p:nvSpPr>
                <p:cNvPr id="22" name="テキスト ボックス 21">
                  <a:extLst>
                    <a:ext uri="{FF2B5EF4-FFF2-40B4-BE49-F238E27FC236}">
                      <a16:creationId xmlns:a16="http://schemas.microsoft.com/office/drawing/2014/main" id="{28A0949D-BB07-CBB7-E8BC-2504253BDAEC}"/>
                    </a:ext>
                  </a:extLst>
                </p:cNvPr>
                <p:cNvSpPr txBox="1"/>
                <p:nvPr/>
              </p:nvSpPr>
              <p:spPr>
                <a:xfrm rot="16200000">
                  <a:off x="2714570" y="4377937"/>
                  <a:ext cx="2597656" cy="400110"/>
                </a:xfrm>
                <a:prstGeom prst="rect">
                  <a:avLst/>
                </a:prstGeom>
                <a:noFill/>
              </p:spPr>
              <p:txBody>
                <a:bodyPr wrap="square" rtlCol="0">
                  <a:spAutoFit/>
                </a:bodyPr>
                <a:lstStyle/>
                <a:p>
                  <a:pPr algn="ctr"/>
                  <a:r>
                    <a:rPr kumimoji="1" lang="en-US" altLang="ja-JP" sz="2000" dirty="0">
                      <a:latin typeface="Times New Roman" panose="02020603050405020304" pitchFamily="18" charset="0"/>
                      <a:cs typeface="Times New Roman" panose="02020603050405020304" pitchFamily="18" charset="0"/>
                    </a:rPr>
                    <a:t>DX</a:t>
                  </a:r>
                  <a:r>
                    <a:rPr kumimoji="1" lang="en-US" altLang="ja-JP" sz="1600" baseline="-10000" dirty="0">
                      <a:latin typeface="Times New Roman" panose="02020603050405020304" pitchFamily="18" charset="0"/>
                      <a:cs typeface="Times New Roman" panose="02020603050405020304" pitchFamily="18" charset="0"/>
                    </a:rPr>
                    <a:t>3</a:t>
                  </a:r>
                  <a:r>
                    <a:rPr kumimoji="1" lang="en-US" altLang="ja-JP" sz="2000" baseline="-25000" dirty="0">
                      <a:latin typeface="Times New Roman" panose="02020603050405020304" pitchFamily="18" charset="0"/>
                      <a:cs typeface="Times New Roman" panose="02020603050405020304" pitchFamily="18" charset="0"/>
                    </a:rPr>
                    <a:t>He</a:t>
                  </a:r>
                  <a:r>
                    <a:rPr kumimoji="1" lang="en-US" altLang="ja-JP" sz="2000" baseline="30000" dirty="0">
                      <a:latin typeface="Times New Roman" panose="02020603050405020304" pitchFamily="18" charset="0"/>
                      <a:cs typeface="Times New Roman" panose="02020603050405020304" pitchFamily="18" charset="0"/>
                    </a:rPr>
                    <a:t> </a:t>
                  </a:r>
                  <a:r>
                    <a:rPr kumimoji="1" lang="en-US" altLang="ja-JP" sz="2000" dirty="0">
                      <a:latin typeface="Times New Roman" panose="02020603050405020304" pitchFamily="18" charset="0"/>
                      <a:cs typeface="Times New Roman" panose="02020603050405020304" pitchFamily="18" charset="0"/>
                    </a:rPr>
                    <a:t>/ </a:t>
                  </a:r>
                  <a:r>
                    <a:rPr kumimoji="1" lang="en-US" altLang="ja-JP" sz="2000" dirty="0" err="1">
                      <a:latin typeface="Times New Roman" panose="02020603050405020304" pitchFamily="18" charset="0"/>
                      <a:cs typeface="Times New Roman" panose="02020603050405020304" pitchFamily="18" charset="0"/>
                    </a:rPr>
                    <a:t>DX</a:t>
                  </a:r>
                  <a:r>
                    <a:rPr lang="en-US" altLang="ja-JP" baseline="-15000" dirty="0" err="1">
                      <a:latin typeface="Times New Roman" panose="02020603050405020304" pitchFamily="18" charset="0"/>
                      <a:cs typeface="Times New Roman" panose="02020603050405020304" pitchFamily="18" charset="0"/>
                    </a:rPr>
                    <a:t>d</a:t>
                  </a:r>
                  <a:endParaRPr kumimoji="1" lang="ja-JP" altLang="en-US" sz="2000" baseline="-25000" dirty="0">
                    <a:latin typeface="Times New Roman" panose="02020603050405020304" pitchFamily="18" charset="0"/>
                    <a:cs typeface="Times New Roman" panose="02020603050405020304" pitchFamily="18" charset="0"/>
                  </a:endParaRPr>
                </a:p>
              </p:txBody>
            </p:sp>
            <p:sp>
              <p:nvSpPr>
                <p:cNvPr id="24" name="テキスト ボックス 23">
                  <a:extLst>
                    <a:ext uri="{FF2B5EF4-FFF2-40B4-BE49-F238E27FC236}">
                      <a16:creationId xmlns:a16="http://schemas.microsoft.com/office/drawing/2014/main" id="{69BFC136-13AD-86B1-BBAB-DBDDCE37A5B7}"/>
                    </a:ext>
                  </a:extLst>
                </p:cNvPr>
                <p:cNvSpPr txBox="1"/>
                <p:nvPr/>
              </p:nvSpPr>
              <p:spPr>
                <a:xfrm>
                  <a:off x="6177080" y="4704602"/>
                  <a:ext cx="820701" cy="380613"/>
                </a:xfrm>
                <a:prstGeom prst="rect">
                  <a:avLst/>
                </a:prstGeom>
                <a:noFill/>
              </p:spPr>
              <p:txBody>
                <a:bodyPr wrap="square" rtlCol="0">
                  <a:spAutoFit/>
                </a:bodyPr>
                <a:lstStyle/>
                <a:p>
                  <a:r>
                    <a:rPr kumimoji="1" lang="en-US" altLang="ja-JP" sz="2000" dirty="0">
                      <a:latin typeface="Times New Roman" panose="02020603050405020304" pitchFamily="18" charset="0"/>
                      <a:cs typeface="Times New Roman" panose="02020603050405020304" pitchFamily="18" charset="0"/>
                    </a:rPr>
                    <a:t>15°</a:t>
                  </a:r>
                  <a:endParaRPr kumimoji="1" lang="ja-JP" altLang="en-US" sz="2000" dirty="0">
                    <a:latin typeface="Times New Roman" panose="02020603050405020304" pitchFamily="18" charset="0"/>
                    <a:cs typeface="Times New Roman" panose="02020603050405020304" pitchFamily="18" charset="0"/>
                  </a:endParaRPr>
                </a:p>
              </p:txBody>
            </p:sp>
            <p:sp>
              <p:nvSpPr>
                <p:cNvPr id="25" name="テキスト ボックス 24">
                  <a:extLst>
                    <a:ext uri="{FF2B5EF4-FFF2-40B4-BE49-F238E27FC236}">
                      <a16:creationId xmlns:a16="http://schemas.microsoft.com/office/drawing/2014/main" id="{C858C753-9B81-23DA-92CB-396C2B69203E}"/>
                    </a:ext>
                  </a:extLst>
                </p:cNvPr>
                <p:cNvSpPr txBox="1"/>
                <p:nvPr/>
              </p:nvSpPr>
              <p:spPr>
                <a:xfrm>
                  <a:off x="6919325" y="5291765"/>
                  <a:ext cx="820700" cy="380613"/>
                </a:xfrm>
                <a:prstGeom prst="rect">
                  <a:avLst/>
                </a:prstGeom>
                <a:noFill/>
              </p:spPr>
              <p:txBody>
                <a:bodyPr wrap="square" rtlCol="0">
                  <a:spAutoFit/>
                </a:bodyPr>
                <a:lstStyle/>
                <a:p>
                  <a:r>
                    <a:rPr lang="en-US" altLang="ja-JP" sz="2000" dirty="0">
                      <a:latin typeface="Times New Roman" panose="02020603050405020304" pitchFamily="18" charset="0"/>
                      <a:cs typeface="Times New Roman" panose="02020603050405020304" pitchFamily="18" charset="0"/>
                    </a:rPr>
                    <a:t>60</a:t>
                  </a:r>
                  <a:r>
                    <a:rPr kumimoji="1" lang="en-US" altLang="ja-JP" sz="2000" dirty="0">
                      <a:latin typeface="Times New Roman" panose="02020603050405020304" pitchFamily="18" charset="0"/>
                      <a:cs typeface="Times New Roman" panose="02020603050405020304" pitchFamily="18" charset="0"/>
                    </a:rPr>
                    <a:t>°</a:t>
                  </a:r>
                  <a:endParaRPr kumimoji="1" lang="ja-JP" altLang="en-US" sz="2000" dirty="0">
                    <a:latin typeface="Times New Roman" panose="02020603050405020304" pitchFamily="18" charset="0"/>
                    <a:cs typeface="Times New Roman" panose="02020603050405020304" pitchFamily="18" charset="0"/>
                  </a:endParaRPr>
                </a:p>
              </p:txBody>
            </p:sp>
          </p:grpSp>
          <p:sp>
            <p:nvSpPr>
              <p:cNvPr id="29" name="テキスト ボックス 28">
                <a:extLst>
                  <a:ext uri="{FF2B5EF4-FFF2-40B4-BE49-F238E27FC236}">
                    <a16:creationId xmlns:a16="http://schemas.microsoft.com/office/drawing/2014/main" id="{C18BDD99-8C1F-1D46-B53A-259F0D84E4AC}"/>
                  </a:ext>
                </a:extLst>
              </p:cNvPr>
              <p:cNvSpPr txBox="1"/>
              <p:nvPr/>
            </p:nvSpPr>
            <p:spPr>
              <a:xfrm>
                <a:off x="4900926" y="3507716"/>
                <a:ext cx="2728832" cy="471342"/>
              </a:xfrm>
              <a:prstGeom prst="rect">
                <a:avLst/>
              </a:prstGeom>
              <a:noFill/>
            </p:spPr>
            <p:txBody>
              <a:bodyPr wrap="square" rtlCol="0">
                <a:spAutoFit/>
              </a:bodyPr>
              <a:lstStyle/>
              <a:p>
                <a:pPr algn="ctr"/>
                <a:r>
                  <a:rPr kumimoji="1" lang="en-US" altLang="ja-JP" sz="2400" baseline="30000" dirty="0">
                    <a:latin typeface="Times New Roman" panose="02020603050405020304" pitchFamily="18" charset="0"/>
                    <a:ea typeface="ＭＳ ゴシック" panose="020B0609070205080204" pitchFamily="49" charset="-128"/>
                    <a:cs typeface="Times New Roman" panose="02020603050405020304" pitchFamily="18" charset="0"/>
                  </a:rPr>
                  <a:t>3</a:t>
                </a:r>
                <a:r>
                  <a:rPr kumimoji="1" lang="en-US" altLang="ja-JP" sz="2400" dirty="0">
                    <a:latin typeface="Times New Roman" panose="02020603050405020304" pitchFamily="18" charset="0"/>
                    <a:ea typeface="ＭＳ ゴシック" panose="020B0609070205080204" pitchFamily="49" charset="-128"/>
                    <a:cs typeface="Times New Roman" panose="02020603050405020304" pitchFamily="18" charset="0"/>
                  </a:rPr>
                  <a:t>He / </a:t>
                </a:r>
                <a:r>
                  <a:rPr kumimoji="1" lang="ja-JP" altLang="en-US" sz="2400" dirty="0">
                    <a:latin typeface="Times New Roman" panose="02020603050405020304" pitchFamily="18" charset="0"/>
                    <a:ea typeface="ＭＳ ゴシック" panose="020B0609070205080204" pitchFamily="49" charset="-128"/>
                    <a:cs typeface="Times New Roman" panose="02020603050405020304" pitchFamily="18" charset="0"/>
                  </a:rPr>
                  <a:t>重陽子</a:t>
                </a:r>
              </a:p>
            </p:txBody>
          </p:sp>
        </p:grpSp>
      </p:grpSp>
      <p:sp>
        <p:nvSpPr>
          <p:cNvPr id="31" name="テキスト ボックス 30">
            <a:extLst>
              <a:ext uri="{FF2B5EF4-FFF2-40B4-BE49-F238E27FC236}">
                <a16:creationId xmlns:a16="http://schemas.microsoft.com/office/drawing/2014/main" id="{1F488EB6-C89D-BED8-4F5D-2D4F3BD60BE9}"/>
              </a:ext>
            </a:extLst>
          </p:cNvPr>
          <p:cNvSpPr txBox="1"/>
          <p:nvPr/>
        </p:nvSpPr>
        <p:spPr>
          <a:xfrm>
            <a:off x="573732" y="1930400"/>
            <a:ext cx="8506768" cy="1446550"/>
          </a:xfrm>
          <a:prstGeom prst="rect">
            <a:avLst/>
          </a:prstGeom>
          <a:noFill/>
        </p:spPr>
        <p:txBody>
          <a:bodyPr wrap="square" rtlCol="0">
            <a:spAutoFit/>
          </a:bodyPr>
          <a:lstStyle/>
          <a:p>
            <a:r>
              <a:rPr kumimoji="1" lang="en-US" altLang="ja-JP" sz="2200" b="1" dirty="0">
                <a:latin typeface="Times New Roman" panose="02020603050405020304" pitchFamily="18" charset="0"/>
                <a:ea typeface="ＭＳ 明朝" panose="02020609040205080304" pitchFamily="17" charset="-128"/>
                <a:cs typeface="Times New Roman" panose="02020603050405020304" pitchFamily="18" charset="0"/>
              </a:rPr>
              <a:t>15˚</a:t>
            </a:r>
            <a:r>
              <a:rPr kumimoji="1" lang="ja-JP" altLang="en-US" sz="2200" b="1" dirty="0">
                <a:latin typeface="Times New Roman" panose="02020603050405020304" pitchFamily="18" charset="0"/>
                <a:ea typeface="ＭＳ 明朝" panose="02020609040205080304" pitchFamily="17" charset="-128"/>
                <a:cs typeface="Times New Roman" panose="02020603050405020304" pitchFamily="18" charset="0"/>
              </a:rPr>
              <a:t>では質量数の増加とともに収量比が減少</a:t>
            </a:r>
            <a:endParaRPr kumimoji="1" lang="en-US" altLang="ja-JP" sz="2200" b="1" dirty="0">
              <a:latin typeface="Times New Roman" panose="02020603050405020304" pitchFamily="18" charset="0"/>
              <a:ea typeface="ＭＳ 明朝" panose="02020609040205080304" pitchFamily="17" charset="-128"/>
              <a:cs typeface="Times New Roman" panose="02020603050405020304" pitchFamily="18" charset="0"/>
            </a:endParaRPr>
          </a:p>
          <a:p>
            <a:r>
              <a:rPr lang="ja-JP" altLang="en-US" sz="2200" b="1" dirty="0">
                <a:latin typeface="Times New Roman" panose="02020603050405020304" pitchFamily="18" charset="0"/>
                <a:ea typeface="ＭＳ 明朝" panose="02020609040205080304" pitchFamily="17" charset="-128"/>
                <a:cs typeface="Times New Roman" panose="02020603050405020304" pitchFamily="18" charset="0"/>
              </a:rPr>
              <a:t>　　→ 標的核外縁部の面積の割合が相対的に減少</a:t>
            </a:r>
            <a:endParaRPr kumimoji="1" lang="en-US" altLang="ja-JP" sz="2200" b="1" dirty="0">
              <a:latin typeface="Times New Roman" panose="02020603050405020304" pitchFamily="18" charset="0"/>
              <a:ea typeface="ＭＳ 明朝" panose="02020609040205080304" pitchFamily="17" charset="-128"/>
              <a:cs typeface="Times New Roman" panose="02020603050405020304" pitchFamily="18" charset="0"/>
            </a:endParaRPr>
          </a:p>
          <a:p>
            <a:r>
              <a:rPr lang="en-US" altLang="ja-JP" sz="2200" b="1" dirty="0">
                <a:latin typeface="Times New Roman" panose="02020603050405020304" pitchFamily="18" charset="0"/>
                <a:ea typeface="ＭＳ 明朝" panose="02020609040205080304" pitchFamily="17" charset="-128"/>
                <a:cs typeface="Times New Roman" panose="02020603050405020304" pitchFamily="18" charset="0"/>
              </a:rPr>
              <a:t>60</a:t>
            </a:r>
            <a:r>
              <a:rPr lang="ja-JP" altLang="ja-JP" sz="2200" b="1" dirty="0">
                <a:latin typeface="Times New Roman" panose="02020603050405020304" pitchFamily="18" charset="0"/>
                <a:ea typeface="ＭＳ 明朝" panose="02020609040205080304" pitchFamily="17" charset="-128"/>
                <a:cs typeface="Times New Roman" panose="02020603050405020304" pitchFamily="18" charset="0"/>
              </a:rPr>
              <a:t>˚</a:t>
            </a:r>
            <a:r>
              <a:rPr lang="ja-JP" altLang="en-US" sz="2200" b="1" dirty="0">
                <a:latin typeface="Times New Roman" panose="02020603050405020304" pitchFamily="18" charset="0"/>
                <a:ea typeface="ＭＳ 明朝" panose="02020609040205080304" pitchFamily="17" charset="-128"/>
                <a:cs typeface="Times New Roman" panose="02020603050405020304" pitchFamily="18" charset="0"/>
              </a:rPr>
              <a:t>では質量数に関わらず一定</a:t>
            </a:r>
            <a:endParaRPr lang="en-US" altLang="ja-JP" sz="2200" b="1" dirty="0">
              <a:latin typeface="Times New Roman" panose="02020603050405020304" pitchFamily="18" charset="0"/>
              <a:ea typeface="ＭＳ 明朝" panose="02020609040205080304" pitchFamily="17" charset="-128"/>
              <a:cs typeface="Times New Roman" panose="02020603050405020304" pitchFamily="18" charset="0"/>
            </a:endParaRPr>
          </a:p>
          <a:p>
            <a:r>
              <a:rPr kumimoji="1" lang="ja-JP" altLang="en-US" sz="2200" b="1" dirty="0">
                <a:latin typeface="Times New Roman" panose="02020603050405020304" pitchFamily="18" charset="0"/>
                <a:ea typeface="ＭＳ 明朝" panose="02020609040205080304" pitchFamily="17" charset="-128"/>
                <a:cs typeface="Times New Roman" panose="02020603050405020304" pitchFamily="18" charset="0"/>
              </a:rPr>
              <a:t>　　→ 標的核中央部入射で生成される割合は一定</a:t>
            </a:r>
          </a:p>
        </p:txBody>
      </p:sp>
      <p:sp>
        <p:nvSpPr>
          <p:cNvPr id="5" name="スライド番号プレースホルダー 4">
            <a:extLst>
              <a:ext uri="{FF2B5EF4-FFF2-40B4-BE49-F238E27FC236}">
                <a16:creationId xmlns:a16="http://schemas.microsoft.com/office/drawing/2014/main" id="{11570D67-3D6B-5A35-EADB-ADD5EF0585AD}"/>
              </a:ext>
            </a:extLst>
          </p:cNvPr>
          <p:cNvSpPr>
            <a:spLocks noGrp="1"/>
          </p:cNvSpPr>
          <p:nvPr>
            <p:ph type="sldNum" sz="quarter" idx="11"/>
          </p:nvPr>
        </p:nvSpPr>
        <p:spPr/>
        <p:txBody>
          <a:bodyPr/>
          <a:lstStyle/>
          <a:p>
            <a:fld id="{2211DAF9-AAB5-44DD-A5E4-C4C1DB5B2C1E}" type="slidenum">
              <a:rPr kumimoji="1" lang="ja-JP" altLang="en-US" smtClean="0"/>
              <a:t>44</a:t>
            </a:fld>
            <a:endParaRPr kumimoji="1" lang="ja-JP" altLang="en-US"/>
          </a:p>
        </p:txBody>
      </p:sp>
    </p:spTree>
    <p:extLst>
      <p:ext uri="{BB962C8B-B14F-4D97-AF65-F5344CB8AC3E}">
        <p14:creationId xmlns:p14="http://schemas.microsoft.com/office/powerpoint/2010/main" val="365302255"/>
      </p:ext>
    </p:extLst>
  </p:cSld>
  <p:clrMapOvr>
    <a:masterClrMapping/>
  </p:clrMapOvr>
</p:sld>
</file>

<file path=ppt/slides/slide4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タイトル 1">
            <a:extLst>
              <a:ext uri="{FF2B5EF4-FFF2-40B4-BE49-F238E27FC236}">
                <a16:creationId xmlns:a16="http://schemas.microsoft.com/office/drawing/2014/main" id="{25B423A5-36D5-B2E3-C593-A19597F7F5A8}"/>
              </a:ext>
            </a:extLst>
          </p:cNvPr>
          <p:cNvSpPr>
            <a:spLocks noGrp="1"/>
          </p:cNvSpPr>
          <p:nvPr>
            <p:ph type="title"/>
          </p:nvPr>
        </p:nvSpPr>
        <p:spPr/>
        <p:txBody>
          <a:bodyPr/>
          <a:lstStyle/>
          <a:p>
            <a:r>
              <a:rPr kumimoji="1" lang="ja-JP" altLang="en-US" dirty="0"/>
              <a:t>まとめ</a:t>
            </a:r>
          </a:p>
        </p:txBody>
      </p:sp>
      <p:sp>
        <p:nvSpPr>
          <p:cNvPr id="4" name="テキスト ボックス 3">
            <a:extLst>
              <a:ext uri="{FF2B5EF4-FFF2-40B4-BE49-F238E27FC236}">
                <a16:creationId xmlns:a16="http://schemas.microsoft.com/office/drawing/2014/main" id="{A8F8FD16-6D87-ADDC-FE26-4A584BFFC352}"/>
              </a:ext>
            </a:extLst>
          </p:cNvPr>
          <p:cNvSpPr txBox="1"/>
          <p:nvPr/>
        </p:nvSpPr>
        <p:spPr>
          <a:xfrm>
            <a:off x="143838" y="1645821"/>
            <a:ext cx="8856324" cy="4893647"/>
          </a:xfrm>
          <a:prstGeom prst="rect">
            <a:avLst/>
          </a:prstGeom>
          <a:noFill/>
        </p:spPr>
        <p:txBody>
          <a:bodyPr wrap="square" rtlCol="0">
            <a:spAutoFit/>
          </a:bodyPr>
          <a:lstStyle/>
          <a:p>
            <a:pPr algn="just"/>
            <a:r>
              <a:rPr lang="ja-JP" altLang="en-US" sz="2400" b="1" dirty="0">
                <a:latin typeface="Times New Roman" panose="02020603050405020304" pitchFamily="18" charset="0"/>
                <a:ea typeface="ＭＳ 明朝" panose="02020609040205080304" pitchFamily="17" charset="-128"/>
                <a:cs typeface="Times New Roman" panose="02020603050405020304" pitchFamily="18" charset="0"/>
              </a:rPr>
              <a:t>・標的核</a:t>
            </a:r>
            <a:r>
              <a:rPr lang="en-US" altLang="ja-JP" sz="2400" b="1" dirty="0">
                <a:latin typeface="Times New Roman" panose="02020603050405020304" pitchFamily="18" charset="0"/>
                <a:ea typeface="ＭＳ 明朝" panose="02020609040205080304" pitchFamily="17" charset="-128"/>
                <a:cs typeface="Times New Roman" panose="02020603050405020304" pitchFamily="18" charset="0"/>
              </a:rPr>
              <a:t>C</a:t>
            </a:r>
            <a:r>
              <a:rPr lang="ja-JP" altLang="en-US" sz="2400" b="1" dirty="0">
                <a:latin typeface="Times New Roman" panose="02020603050405020304" pitchFamily="18" charset="0"/>
                <a:ea typeface="ＭＳ 明朝" panose="02020609040205080304" pitchFamily="17" charset="-128"/>
                <a:cs typeface="Times New Roman" panose="02020603050405020304" pitchFamily="18" charset="0"/>
              </a:rPr>
              <a:t>と</a:t>
            </a:r>
            <a:r>
              <a:rPr lang="en-US" altLang="ja-JP" sz="2400" b="1" dirty="0">
                <a:latin typeface="Times New Roman" panose="02020603050405020304" pitchFamily="18" charset="0"/>
                <a:ea typeface="ＭＳ 明朝" panose="02020609040205080304" pitchFamily="17" charset="-128"/>
                <a:cs typeface="Times New Roman" panose="02020603050405020304" pitchFamily="18" charset="0"/>
              </a:rPr>
              <a:t>Co</a:t>
            </a:r>
            <a:r>
              <a:rPr lang="ja-JP" altLang="en-US" sz="2400" b="1" dirty="0">
                <a:latin typeface="Times New Roman" panose="02020603050405020304" pitchFamily="18" charset="0"/>
                <a:ea typeface="ＭＳ 明朝" panose="02020609040205080304" pitchFamily="17" charset="-128"/>
                <a:cs typeface="Times New Roman" panose="02020603050405020304" pitchFamily="18" charset="0"/>
              </a:rPr>
              <a:t>の</a:t>
            </a:r>
            <a:r>
              <a:rPr lang="en-US" altLang="ja-JP" sz="2400" b="1" dirty="0">
                <a:latin typeface="Times New Roman" panose="02020603050405020304" pitchFamily="18" charset="0"/>
                <a:ea typeface="ＭＳ 明朝" panose="02020609040205080304" pitchFamily="17" charset="-128"/>
                <a:cs typeface="Times New Roman" panose="02020603050405020304" pitchFamily="18" charset="0"/>
              </a:rPr>
              <a:t>DDX</a:t>
            </a:r>
            <a:r>
              <a:rPr lang="ja-JP" altLang="en-US" sz="2400" b="1" dirty="0">
                <a:latin typeface="Times New Roman" panose="02020603050405020304" pitchFamily="18" charset="0"/>
                <a:ea typeface="ＭＳ 明朝" panose="02020609040205080304" pitchFamily="17" charset="-128"/>
                <a:cs typeface="Times New Roman" panose="02020603050405020304" pitchFamily="18" charset="0"/>
              </a:rPr>
              <a:t>を実験により取得</a:t>
            </a:r>
            <a:endParaRPr lang="en-US" altLang="ja-JP" sz="2400" b="1" dirty="0">
              <a:latin typeface="Times New Roman" panose="02020603050405020304" pitchFamily="18" charset="0"/>
              <a:ea typeface="ＭＳ 明朝" panose="02020609040205080304" pitchFamily="17" charset="-128"/>
              <a:cs typeface="Times New Roman" panose="02020603050405020304" pitchFamily="18" charset="0"/>
            </a:endParaRPr>
          </a:p>
          <a:p>
            <a:pPr algn="just"/>
            <a:endParaRPr lang="en-US" altLang="ja-JP" sz="2400" b="1" dirty="0">
              <a:latin typeface="Times New Roman" panose="02020603050405020304" pitchFamily="18" charset="0"/>
              <a:ea typeface="ＭＳ 明朝" panose="02020609040205080304" pitchFamily="17" charset="-128"/>
              <a:cs typeface="Times New Roman" panose="02020603050405020304" pitchFamily="18" charset="0"/>
            </a:endParaRPr>
          </a:p>
          <a:p>
            <a:pPr algn="just"/>
            <a:r>
              <a:rPr lang="ja-JP" altLang="en-US" sz="2400" b="1" dirty="0">
                <a:latin typeface="Times New Roman" panose="02020603050405020304" pitchFamily="18" charset="0"/>
                <a:ea typeface="ＭＳ 明朝" panose="02020609040205080304" pitchFamily="17" charset="-128"/>
                <a:cs typeface="Times New Roman" panose="02020603050405020304" pitchFamily="18" charset="0"/>
              </a:rPr>
              <a:t>・</a:t>
            </a:r>
            <a:r>
              <a:rPr lang="en-US" altLang="ja-JP" sz="2400" b="1" dirty="0">
                <a:latin typeface="Times New Roman" panose="02020603050405020304" pitchFamily="18" charset="0"/>
                <a:ea typeface="ＭＳ 明朝" panose="02020609040205080304" pitchFamily="17" charset="-128"/>
                <a:cs typeface="Times New Roman" panose="02020603050405020304" pitchFamily="18" charset="0"/>
              </a:rPr>
              <a:t>DDX</a:t>
            </a:r>
            <a:r>
              <a:rPr lang="ja-JP" altLang="en-US" sz="2400" b="1" dirty="0">
                <a:latin typeface="Times New Roman" panose="02020603050405020304" pitchFamily="18" charset="0"/>
                <a:ea typeface="ＭＳ 明朝" panose="02020609040205080304" pitchFamily="17" charset="-128"/>
                <a:cs typeface="Times New Roman" panose="02020603050405020304" pitchFamily="18" charset="0"/>
              </a:rPr>
              <a:t>の形状は標的核の種類とは関係ない</a:t>
            </a:r>
            <a:endParaRPr lang="en-US" altLang="ja-JP" sz="2400" b="1" dirty="0">
              <a:latin typeface="Times New Roman" panose="02020603050405020304" pitchFamily="18" charset="0"/>
              <a:ea typeface="ＭＳ 明朝" panose="02020609040205080304" pitchFamily="17" charset="-128"/>
              <a:cs typeface="Times New Roman" panose="02020603050405020304" pitchFamily="18" charset="0"/>
            </a:endParaRPr>
          </a:p>
          <a:p>
            <a:pPr algn="just"/>
            <a:endParaRPr kumimoji="1" lang="en-US" altLang="ja-JP" sz="2400" b="1" dirty="0">
              <a:latin typeface="Times New Roman" panose="02020603050405020304" pitchFamily="18" charset="0"/>
              <a:ea typeface="ＭＳ 明朝" panose="02020609040205080304" pitchFamily="17" charset="-128"/>
              <a:cs typeface="Times New Roman" panose="02020603050405020304" pitchFamily="18" charset="0"/>
            </a:endParaRPr>
          </a:p>
          <a:p>
            <a:pPr algn="just"/>
            <a:r>
              <a:rPr lang="ja-JP" altLang="en-US" sz="2400" b="1" dirty="0">
                <a:latin typeface="Times New Roman" panose="02020603050405020304" pitchFamily="18" charset="0"/>
                <a:ea typeface="ＭＳ 明朝" panose="02020609040205080304" pitchFamily="17" charset="-128"/>
                <a:cs typeface="Times New Roman" panose="02020603050405020304" pitchFamily="18" charset="0"/>
              </a:rPr>
              <a:t>・標的核依存性は放出粒子によって異なる</a:t>
            </a:r>
            <a:endParaRPr lang="en-US" altLang="ja-JP" sz="2400" b="1" dirty="0">
              <a:latin typeface="Times New Roman" panose="02020603050405020304" pitchFamily="18" charset="0"/>
              <a:ea typeface="ＭＳ 明朝" panose="02020609040205080304" pitchFamily="17" charset="-128"/>
              <a:cs typeface="Times New Roman" panose="02020603050405020304" pitchFamily="18" charset="0"/>
            </a:endParaRPr>
          </a:p>
          <a:p>
            <a:pPr marL="627063" indent="-627063" algn="just"/>
            <a:r>
              <a:rPr kumimoji="1" lang="ja-JP" altLang="en-US" sz="2400" b="1" dirty="0">
                <a:latin typeface="Times New Roman" panose="02020603050405020304" pitchFamily="18" charset="0"/>
                <a:ea typeface="ＭＳ 明朝" panose="02020609040205080304" pitchFamily="17" charset="-128"/>
                <a:cs typeface="Times New Roman" panose="02020603050405020304" pitchFamily="18" charset="0"/>
              </a:rPr>
              <a:t>　→</a:t>
            </a:r>
            <a:r>
              <a:rPr kumimoji="1" lang="en-US" altLang="ja-JP" sz="2400" b="1" dirty="0" err="1">
                <a:latin typeface="Times New Roman" panose="02020603050405020304" pitchFamily="18" charset="0"/>
                <a:ea typeface="ＭＳ 明朝" panose="02020609040205080304" pitchFamily="17" charset="-128"/>
                <a:cs typeface="Times New Roman" panose="02020603050405020304" pitchFamily="18" charset="0"/>
              </a:rPr>
              <a:t>d,t</a:t>
            </a:r>
            <a:r>
              <a:rPr kumimoji="1" lang="ja-JP" altLang="en-US" sz="2400" b="1" dirty="0">
                <a:latin typeface="Times New Roman" panose="02020603050405020304" pitchFamily="18" charset="0"/>
                <a:ea typeface="ＭＳ 明朝" panose="02020609040205080304" pitchFamily="17" charset="-128"/>
                <a:cs typeface="Times New Roman" panose="02020603050405020304" pitchFamily="18" charset="0"/>
              </a:rPr>
              <a:t>と</a:t>
            </a:r>
            <a:r>
              <a:rPr kumimoji="1" lang="en-US" altLang="ja-JP" sz="2400" b="1" baseline="30000" dirty="0">
                <a:latin typeface="Times New Roman" panose="02020603050405020304" pitchFamily="18" charset="0"/>
                <a:ea typeface="ＭＳ 明朝" panose="02020609040205080304" pitchFamily="17" charset="-128"/>
                <a:cs typeface="Times New Roman" panose="02020603050405020304" pitchFamily="18" charset="0"/>
              </a:rPr>
              <a:t>3</a:t>
            </a:r>
            <a:r>
              <a:rPr kumimoji="1" lang="en-US" altLang="ja-JP" sz="2400" b="1" dirty="0">
                <a:latin typeface="Times New Roman" panose="02020603050405020304" pitchFamily="18" charset="0"/>
                <a:ea typeface="ＭＳ 明朝" panose="02020609040205080304" pitchFamily="17" charset="-128"/>
                <a:cs typeface="Times New Roman" panose="02020603050405020304" pitchFamily="18" charset="0"/>
              </a:rPr>
              <a:t>He,</a:t>
            </a:r>
            <a:r>
              <a:rPr kumimoji="1" lang="el-GR" altLang="ja-JP" sz="2400" b="1" dirty="0">
                <a:latin typeface="Century" panose="02040604050505020304" pitchFamily="18" charset="0"/>
                <a:ea typeface="ＭＳ 明朝" panose="02020609040205080304" pitchFamily="17" charset="-128"/>
                <a:cs typeface="Times New Roman" panose="02020603050405020304" pitchFamily="18" charset="0"/>
              </a:rPr>
              <a:t>α</a:t>
            </a:r>
            <a:r>
              <a:rPr kumimoji="1" lang="ja-JP" altLang="en-US" sz="2400" b="1" dirty="0">
                <a:latin typeface="Century" panose="02040604050505020304" pitchFamily="18" charset="0"/>
                <a:ea typeface="ＭＳ 明朝" panose="02020609040205080304" pitchFamily="17" charset="-128"/>
                <a:cs typeface="Times New Roman" panose="02020603050405020304" pitchFamily="18" charset="0"/>
              </a:rPr>
              <a:t>では異なる傾向であることが改めて確認された</a:t>
            </a:r>
            <a:endParaRPr kumimoji="1" lang="en-US" altLang="ja-JP" sz="2400" b="1" dirty="0">
              <a:latin typeface="Times New Roman" panose="02020603050405020304" pitchFamily="18" charset="0"/>
              <a:ea typeface="ＭＳ 明朝" panose="02020609040205080304" pitchFamily="17" charset="-128"/>
              <a:cs typeface="Times New Roman" panose="02020603050405020304" pitchFamily="18" charset="0"/>
            </a:endParaRPr>
          </a:p>
          <a:p>
            <a:pPr algn="just"/>
            <a:endParaRPr kumimoji="1" lang="en-US" altLang="ja-JP" sz="2400" b="1" dirty="0">
              <a:latin typeface="Times New Roman" panose="02020603050405020304" pitchFamily="18" charset="0"/>
              <a:ea typeface="ＭＳ 明朝" panose="02020609040205080304" pitchFamily="17" charset="-128"/>
              <a:cs typeface="Times New Roman" panose="02020603050405020304" pitchFamily="18" charset="0"/>
            </a:endParaRPr>
          </a:p>
          <a:p>
            <a:pPr marL="266700" indent="-266700" algn="just"/>
            <a:r>
              <a:rPr lang="ja-JP" altLang="en-US" sz="2400" b="1" dirty="0">
                <a:latin typeface="Times New Roman" panose="02020603050405020304" pitchFamily="18" charset="0"/>
                <a:ea typeface="ＭＳ 明朝" panose="02020609040205080304" pitchFamily="17" charset="-128"/>
                <a:cs typeface="Times New Roman" panose="02020603050405020304" pitchFamily="18" charset="0"/>
              </a:rPr>
              <a:t>・重陽子、三重陽子と</a:t>
            </a:r>
            <a:r>
              <a:rPr lang="en-US" altLang="ja-JP" sz="2400" b="1" baseline="30000" dirty="0">
                <a:latin typeface="Times New Roman" panose="02020603050405020304" pitchFamily="18" charset="0"/>
                <a:ea typeface="ＭＳ 明朝" panose="02020609040205080304" pitchFamily="17" charset="-128"/>
                <a:cs typeface="Times New Roman" panose="02020603050405020304" pitchFamily="18" charset="0"/>
              </a:rPr>
              <a:t>3</a:t>
            </a:r>
            <a:r>
              <a:rPr lang="en-US" altLang="ja-JP" sz="2400" b="1" dirty="0">
                <a:latin typeface="Times New Roman" panose="02020603050405020304" pitchFamily="18" charset="0"/>
                <a:ea typeface="ＭＳ 明朝" panose="02020609040205080304" pitchFamily="17" charset="-128"/>
                <a:cs typeface="Times New Roman" panose="02020603050405020304" pitchFamily="18" charset="0"/>
              </a:rPr>
              <a:t>He</a:t>
            </a:r>
            <a:r>
              <a:rPr lang="ja-JP" altLang="en-US" sz="2400" b="1" dirty="0">
                <a:latin typeface="Times New Roman" panose="02020603050405020304" pitchFamily="18" charset="0"/>
                <a:ea typeface="ＭＳ 明朝" panose="02020609040205080304" pitchFamily="17" charset="-128"/>
                <a:cs typeface="Times New Roman" panose="02020603050405020304" pitchFamily="18" charset="0"/>
              </a:rPr>
              <a:t>の収量比は</a:t>
            </a:r>
            <a:r>
              <a:rPr lang="en-US" altLang="ja-JP" sz="2400" b="1" dirty="0">
                <a:latin typeface="Times New Roman" panose="02020603050405020304" pitchFamily="18" charset="0"/>
                <a:ea typeface="ＭＳ 明朝" panose="02020609040205080304" pitchFamily="17" charset="-128"/>
                <a:cs typeface="Times New Roman" panose="02020603050405020304" pitchFamily="18" charset="0"/>
              </a:rPr>
              <a:t>15</a:t>
            </a:r>
            <a:r>
              <a:rPr lang="en-US" altLang="ja-JP" sz="2400" b="1" dirty="0">
                <a:latin typeface="Century" panose="02040604050505020304" pitchFamily="18" charset="0"/>
                <a:ea typeface="ＭＳ 明朝" panose="02020609040205080304" pitchFamily="17" charset="-128"/>
                <a:cs typeface="Times New Roman" panose="02020603050405020304" pitchFamily="18" charset="0"/>
              </a:rPr>
              <a:t>˚</a:t>
            </a:r>
            <a:r>
              <a:rPr lang="ja-JP" altLang="en-US" sz="2400" b="1" dirty="0">
                <a:latin typeface="Century" panose="02040604050505020304" pitchFamily="18" charset="0"/>
                <a:ea typeface="ＭＳ 明朝" panose="02020609040205080304" pitchFamily="17" charset="-128"/>
                <a:cs typeface="Times New Roman" panose="02020603050405020304" pitchFamily="18" charset="0"/>
              </a:rPr>
              <a:t>では質量数依存性が</a:t>
            </a:r>
            <a:endParaRPr lang="en-US" altLang="ja-JP" sz="2400" b="1" dirty="0">
              <a:latin typeface="Century" panose="02040604050505020304" pitchFamily="18" charset="0"/>
              <a:ea typeface="ＭＳ 明朝" panose="02020609040205080304" pitchFamily="17" charset="-128"/>
              <a:cs typeface="Times New Roman" panose="02020603050405020304" pitchFamily="18" charset="0"/>
            </a:endParaRPr>
          </a:p>
          <a:p>
            <a:pPr marL="266700" algn="just"/>
            <a:r>
              <a:rPr lang="ja-JP" altLang="en-US" sz="2400" b="1" dirty="0">
                <a:latin typeface="Century" panose="02040604050505020304" pitchFamily="18" charset="0"/>
                <a:ea typeface="ＭＳ 明朝" panose="02020609040205080304" pitchFamily="17" charset="-128"/>
                <a:cs typeface="Times New Roman" panose="02020603050405020304" pitchFamily="18" charset="0"/>
              </a:rPr>
              <a:t>あるが</a:t>
            </a:r>
            <a:r>
              <a:rPr lang="en-US" altLang="ja-JP" sz="2400" b="1" dirty="0">
                <a:latin typeface="Century" panose="02040604050505020304" pitchFamily="18" charset="0"/>
                <a:ea typeface="ＭＳ 明朝" panose="02020609040205080304" pitchFamily="17" charset="-128"/>
                <a:cs typeface="Times New Roman" panose="02020603050405020304" pitchFamily="18" charset="0"/>
              </a:rPr>
              <a:t>60˚</a:t>
            </a:r>
            <a:r>
              <a:rPr lang="ja-JP" altLang="en-US" sz="2400" b="1" dirty="0">
                <a:latin typeface="Century" panose="02040604050505020304" pitchFamily="18" charset="0"/>
                <a:ea typeface="ＭＳ 明朝" panose="02020609040205080304" pitchFamily="17" charset="-128"/>
                <a:cs typeface="Times New Roman" panose="02020603050405020304" pitchFamily="18" charset="0"/>
              </a:rPr>
              <a:t>では存在しない</a:t>
            </a:r>
            <a:endParaRPr lang="en-US" altLang="ja-JP" sz="2400" b="1" dirty="0">
              <a:latin typeface="Century" panose="02040604050505020304" pitchFamily="18" charset="0"/>
              <a:ea typeface="ＭＳ 明朝" panose="02020609040205080304" pitchFamily="17" charset="-128"/>
              <a:cs typeface="Times New Roman" panose="02020603050405020304" pitchFamily="18" charset="0"/>
            </a:endParaRPr>
          </a:p>
          <a:p>
            <a:pPr marL="266700" indent="-266700" algn="just"/>
            <a:endParaRPr kumimoji="1" lang="en-US" altLang="ja-JP" sz="2400" b="1" dirty="0">
              <a:latin typeface="Century" panose="02040604050505020304" pitchFamily="18" charset="0"/>
              <a:ea typeface="ＭＳ 明朝" panose="02020609040205080304" pitchFamily="17" charset="-128"/>
              <a:cs typeface="Times New Roman" panose="02020603050405020304" pitchFamily="18" charset="0"/>
            </a:endParaRPr>
          </a:p>
          <a:p>
            <a:pPr marL="266700" indent="-266700" algn="just"/>
            <a:r>
              <a:rPr kumimoji="1" lang="ja-JP" altLang="en-US" sz="2400" b="1" dirty="0">
                <a:solidFill>
                  <a:srgbClr val="FF0000"/>
                </a:solidFill>
                <a:latin typeface="Century" panose="02040604050505020304" pitchFamily="18" charset="0"/>
                <a:ea typeface="ＭＳ 明朝" panose="02020609040205080304" pitchFamily="17" charset="-128"/>
                <a:cs typeface="Times New Roman" panose="02020603050405020304" pitchFamily="18" charset="0"/>
              </a:rPr>
              <a:t>今後の課題</a:t>
            </a:r>
            <a:endParaRPr kumimoji="1" lang="en-US" altLang="ja-JP" sz="2400" b="1" dirty="0">
              <a:solidFill>
                <a:srgbClr val="FF0000"/>
              </a:solidFill>
              <a:latin typeface="Century" panose="02040604050505020304" pitchFamily="18" charset="0"/>
              <a:ea typeface="ＭＳ 明朝" panose="02020609040205080304" pitchFamily="17" charset="-128"/>
              <a:cs typeface="Times New Roman" panose="02020603050405020304" pitchFamily="18" charset="0"/>
            </a:endParaRPr>
          </a:p>
          <a:p>
            <a:pPr algn="just"/>
            <a:r>
              <a:rPr kumimoji="1" lang="ja-JP" altLang="en-US" sz="2400" b="1" dirty="0">
                <a:latin typeface="Times New Roman" panose="02020603050405020304" pitchFamily="18" charset="0"/>
                <a:ea typeface="ＭＳ 明朝" panose="02020609040205080304" pitchFamily="17" charset="-128"/>
                <a:cs typeface="Times New Roman" panose="02020603050405020304" pitchFamily="18" charset="0"/>
              </a:rPr>
              <a:t>標的核の種類が少ないため、さらに重い標的核で実験を行う</a:t>
            </a:r>
            <a:endParaRPr kumimoji="1" lang="en-US" altLang="ja-JP" sz="2400" b="1" dirty="0">
              <a:latin typeface="Times New Roman" panose="02020603050405020304" pitchFamily="18" charset="0"/>
              <a:ea typeface="ＭＳ 明朝" panose="02020609040205080304" pitchFamily="17" charset="-128"/>
              <a:cs typeface="Times New Roman" panose="02020603050405020304" pitchFamily="18" charset="0"/>
            </a:endParaRPr>
          </a:p>
          <a:p>
            <a:pPr algn="just"/>
            <a:r>
              <a:rPr kumimoji="1" lang="ja-JP" altLang="en-US" sz="2400" b="1" dirty="0">
                <a:latin typeface="Times New Roman" panose="02020603050405020304" pitchFamily="18" charset="0"/>
                <a:ea typeface="ＭＳ 明朝" panose="02020609040205080304" pitchFamily="17" charset="-128"/>
                <a:cs typeface="Times New Roman" panose="02020603050405020304" pitchFamily="18" charset="0"/>
              </a:rPr>
              <a:t>今回得られた知見を計算モデルに反映する</a:t>
            </a:r>
            <a:endParaRPr kumimoji="1" lang="en-US" altLang="ja-JP" sz="2400" b="1" dirty="0">
              <a:latin typeface="Times New Roman" panose="02020603050405020304" pitchFamily="18" charset="0"/>
              <a:ea typeface="ＭＳ 明朝" panose="02020609040205080304" pitchFamily="17" charset="-128"/>
              <a:cs typeface="Times New Roman" panose="02020603050405020304" pitchFamily="18" charset="0"/>
            </a:endParaRPr>
          </a:p>
        </p:txBody>
      </p:sp>
      <p:sp>
        <p:nvSpPr>
          <p:cNvPr id="6" name="スライド番号プレースホルダー 5">
            <a:extLst>
              <a:ext uri="{FF2B5EF4-FFF2-40B4-BE49-F238E27FC236}">
                <a16:creationId xmlns:a16="http://schemas.microsoft.com/office/drawing/2014/main" id="{00460203-C5D3-80E8-8DB2-AAEA3B14D3D2}"/>
              </a:ext>
            </a:extLst>
          </p:cNvPr>
          <p:cNvSpPr>
            <a:spLocks noGrp="1"/>
          </p:cNvSpPr>
          <p:nvPr>
            <p:ph type="sldNum" sz="quarter" idx="11"/>
          </p:nvPr>
        </p:nvSpPr>
        <p:spPr/>
        <p:txBody>
          <a:bodyPr/>
          <a:lstStyle/>
          <a:p>
            <a:fld id="{2211DAF9-AAB5-44DD-A5E4-C4C1DB5B2C1E}" type="slidenum">
              <a:rPr kumimoji="1" lang="ja-JP" altLang="en-US" smtClean="0"/>
              <a:t>45</a:t>
            </a:fld>
            <a:endParaRPr kumimoji="1" lang="ja-JP" altLang="en-US"/>
          </a:p>
        </p:txBody>
      </p:sp>
    </p:spTree>
    <p:extLst>
      <p:ext uri="{BB962C8B-B14F-4D97-AF65-F5344CB8AC3E}">
        <p14:creationId xmlns:p14="http://schemas.microsoft.com/office/powerpoint/2010/main" val="2036389282"/>
      </p:ext>
    </p:extLst>
  </p:cSld>
  <p:clrMapOvr>
    <a:masterClrMapping/>
  </p:clrMapOvr>
</p:sld>
</file>

<file path=ppt/slides/slide4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5" name="図 14">
            <a:extLst>
              <a:ext uri="{FF2B5EF4-FFF2-40B4-BE49-F238E27FC236}">
                <a16:creationId xmlns:a16="http://schemas.microsoft.com/office/drawing/2014/main" id="{7F5C0674-AFED-4233-A449-31BAA7FC14B5}"/>
              </a:ext>
            </a:extLst>
          </p:cNvPr>
          <p:cNvPicPr>
            <a:picLocks noChangeAspect="1"/>
          </p:cNvPicPr>
          <p:nvPr/>
        </p:nvPicPr>
        <p:blipFill>
          <a:blip r:embed="rId2"/>
          <a:stretch>
            <a:fillRect/>
          </a:stretch>
        </p:blipFill>
        <p:spPr>
          <a:xfrm>
            <a:off x="-4456" y="1556862"/>
            <a:ext cx="4680000" cy="4781869"/>
          </a:xfrm>
          <a:prstGeom prst="rect">
            <a:avLst/>
          </a:prstGeom>
        </p:spPr>
      </p:pic>
      <p:sp>
        <p:nvSpPr>
          <p:cNvPr id="2" name="タイトル 1">
            <a:extLst>
              <a:ext uri="{FF2B5EF4-FFF2-40B4-BE49-F238E27FC236}">
                <a16:creationId xmlns:a16="http://schemas.microsoft.com/office/drawing/2014/main" id="{036C0A3A-A6FA-AB89-C930-B7F87E3679A7}"/>
              </a:ext>
            </a:extLst>
          </p:cNvPr>
          <p:cNvSpPr>
            <a:spLocks noGrp="1"/>
          </p:cNvSpPr>
          <p:nvPr>
            <p:ph type="title"/>
          </p:nvPr>
        </p:nvSpPr>
        <p:spPr/>
        <p:txBody>
          <a:bodyPr/>
          <a:lstStyle/>
          <a:p>
            <a:r>
              <a:rPr kumimoji="1" lang="ja-JP" altLang="en-US" dirty="0"/>
              <a:t>結果 陽子</a:t>
            </a:r>
          </a:p>
        </p:txBody>
      </p:sp>
      <p:sp>
        <p:nvSpPr>
          <p:cNvPr id="7" name="テキスト ボックス 6">
            <a:extLst>
              <a:ext uri="{FF2B5EF4-FFF2-40B4-BE49-F238E27FC236}">
                <a16:creationId xmlns:a16="http://schemas.microsoft.com/office/drawing/2014/main" id="{3E3193B1-3640-3967-EEF7-274AACD79AE2}"/>
              </a:ext>
            </a:extLst>
          </p:cNvPr>
          <p:cNvSpPr txBox="1"/>
          <p:nvPr/>
        </p:nvSpPr>
        <p:spPr>
          <a:xfrm>
            <a:off x="704726" y="6226474"/>
            <a:ext cx="3691098" cy="461665"/>
          </a:xfrm>
          <a:prstGeom prst="rect">
            <a:avLst/>
          </a:prstGeom>
          <a:noFill/>
        </p:spPr>
        <p:txBody>
          <a:bodyPr wrap="square" rtlCol="0">
            <a:spAutoFit/>
          </a:bodyPr>
          <a:lstStyle/>
          <a:p>
            <a:pPr algn="ctr"/>
            <a:r>
              <a:rPr kumimoji="1" lang="ja-JP" altLang="en-US" sz="2400" dirty="0">
                <a:latin typeface="Times New Roman" panose="02020603050405020304" pitchFamily="18" charset="0"/>
                <a:ea typeface="ＭＳ ゴシック" panose="020B0609070205080204" pitchFamily="49" charset="-128"/>
                <a:cs typeface="Times New Roman" panose="02020603050405020304" pitchFamily="18" charset="0"/>
              </a:rPr>
              <a:t>標的核</a:t>
            </a:r>
            <a:r>
              <a:rPr kumimoji="1" lang="en-US" altLang="ja-JP" sz="2400" dirty="0">
                <a:latin typeface="Times New Roman" panose="02020603050405020304" pitchFamily="18" charset="0"/>
                <a:ea typeface="ＭＳ ゴシック" panose="020B0609070205080204" pitchFamily="49" charset="-128"/>
                <a:cs typeface="Times New Roman" panose="02020603050405020304" pitchFamily="18" charset="0"/>
              </a:rPr>
              <a:t>C</a:t>
            </a:r>
            <a:endParaRPr kumimoji="1" lang="ja-JP" altLang="en-US" sz="2400" dirty="0">
              <a:latin typeface="Times New Roman" panose="02020603050405020304" pitchFamily="18" charset="0"/>
              <a:ea typeface="ＭＳ ゴシック" panose="020B0609070205080204" pitchFamily="49" charset="-128"/>
              <a:cs typeface="Times New Roman" panose="02020603050405020304" pitchFamily="18" charset="0"/>
            </a:endParaRPr>
          </a:p>
        </p:txBody>
      </p:sp>
      <p:sp>
        <p:nvSpPr>
          <p:cNvPr id="14" name="テキスト ボックス 13">
            <a:extLst>
              <a:ext uri="{FF2B5EF4-FFF2-40B4-BE49-F238E27FC236}">
                <a16:creationId xmlns:a16="http://schemas.microsoft.com/office/drawing/2014/main" id="{504BFF7F-BF4B-8A9A-A3C7-BF39FE929DD9}"/>
              </a:ext>
            </a:extLst>
          </p:cNvPr>
          <p:cNvSpPr txBox="1"/>
          <p:nvPr/>
        </p:nvSpPr>
        <p:spPr>
          <a:xfrm>
            <a:off x="5157628" y="6228000"/>
            <a:ext cx="3691098" cy="461665"/>
          </a:xfrm>
          <a:prstGeom prst="rect">
            <a:avLst/>
          </a:prstGeom>
          <a:noFill/>
        </p:spPr>
        <p:txBody>
          <a:bodyPr wrap="square" rtlCol="0">
            <a:spAutoFit/>
          </a:bodyPr>
          <a:lstStyle/>
          <a:p>
            <a:pPr algn="ctr"/>
            <a:r>
              <a:rPr kumimoji="1" lang="ja-JP" altLang="en-US" sz="2400" dirty="0">
                <a:latin typeface="Times New Roman" panose="02020603050405020304" pitchFamily="18" charset="0"/>
                <a:ea typeface="ＭＳ ゴシック" panose="020B0609070205080204" pitchFamily="49" charset="-128"/>
                <a:cs typeface="Times New Roman" panose="02020603050405020304" pitchFamily="18" charset="0"/>
              </a:rPr>
              <a:t>標的核</a:t>
            </a:r>
            <a:r>
              <a:rPr kumimoji="1" lang="en-US" altLang="ja-JP" sz="2400" dirty="0">
                <a:latin typeface="Times New Roman" panose="02020603050405020304" pitchFamily="18" charset="0"/>
                <a:ea typeface="ＭＳ ゴシック" panose="020B0609070205080204" pitchFamily="49" charset="-128"/>
                <a:cs typeface="Times New Roman" panose="02020603050405020304" pitchFamily="18" charset="0"/>
              </a:rPr>
              <a:t>Co</a:t>
            </a:r>
            <a:endParaRPr kumimoji="1" lang="ja-JP" altLang="en-US" sz="2400" dirty="0">
              <a:latin typeface="Times New Roman" panose="02020603050405020304" pitchFamily="18" charset="0"/>
              <a:ea typeface="ＭＳ ゴシック" panose="020B0609070205080204" pitchFamily="49" charset="-128"/>
              <a:cs typeface="Times New Roman" panose="02020603050405020304" pitchFamily="18" charset="0"/>
            </a:endParaRPr>
          </a:p>
        </p:txBody>
      </p:sp>
      <p:pic>
        <p:nvPicPr>
          <p:cNvPr id="24" name="図 23">
            <a:extLst>
              <a:ext uri="{FF2B5EF4-FFF2-40B4-BE49-F238E27FC236}">
                <a16:creationId xmlns:a16="http://schemas.microsoft.com/office/drawing/2014/main" id="{2CE1C213-40D2-1636-EA20-243A6B00A91C}"/>
              </a:ext>
            </a:extLst>
          </p:cNvPr>
          <p:cNvPicPr>
            <a:picLocks noChangeAspect="1"/>
          </p:cNvPicPr>
          <p:nvPr/>
        </p:nvPicPr>
        <p:blipFill>
          <a:blip r:embed="rId3"/>
          <a:stretch>
            <a:fillRect/>
          </a:stretch>
        </p:blipFill>
        <p:spPr>
          <a:xfrm>
            <a:off x="4395823" y="1558800"/>
            <a:ext cx="4743831" cy="4767729"/>
          </a:xfrm>
          <a:prstGeom prst="rect">
            <a:avLst/>
          </a:prstGeom>
        </p:spPr>
      </p:pic>
      <p:sp>
        <p:nvSpPr>
          <p:cNvPr id="5" name="スライド番号プレースホルダー 4">
            <a:extLst>
              <a:ext uri="{FF2B5EF4-FFF2-40B4-BE49-F238E27FC236}">
                <a16:creationId xmlns:a16="http://schemas.microsoft.com/office/drawing/2014/main" id="{7F9CCF53-E9DE-ACDA-07FD-9B38E83F52C4}"/>
              </a:ext>
            </a:extLst>
          </p:cNvPr>
          <p:cNvSpPr>
            <a:spLocks noGrp="1"/>
          </p:cNvSpPr>
          <p:nvPr>
            <p:ph type="sldNum" sz="quarter" idx="11"/>
          </p:nvPr>
        </p:nvSpPr>
        <p:spPr/>
        <p:txBody>
          <a:bodyPr/>
          <a:lstStyle/>
          <a:p>
            <a:fld id="{2211DAF9-AAB5-44DD-A5E4-C4C1DB5B2C1E}" type="slidenum">
              <a:rPr kumimoji="1" lang="ja-JP" altLang="en-US" smtClean="0"/>
              <a:t>46</a:t>
            </a:fld>
            <a:endParaRPr kumimoji="1" lang="ja-JP" altLang="en-US"/>
          </a:p>
        </p:txBody>
      </p:sp>
    </p:spTree>
    <p:extLst>
      <p:ext uri="{BB962C8B-B14F-4D97-AF65-F5344CB8AC3E}">
        <p14:creationId xmlns:p14="http://schemas.microsoft.com/office/powerpoint/2010/main" val="4179822149"/>
      </p:ext>
    </p:extLst>
  </p:cSld>
  <p:clrMapOvr>
    <a:masterClrMapping/>
  </p:clrMapOvr>
</p:sld>
</file>

<file path=ppt/slides/slide4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タイトル 1">
            <a:extLst>
              <a:ext uri="{FF2B5EF4-FFF2-40B4-BE49-F238E27FC236}">
                <a16:creationId xmlns:a16="http://schemas.microsoft.com/office/drawing/2014/main" id="{036C0A3A-A6FA-AB89-C930-B7F87E3679A7}"/>
              </a:ext>
            </a:extLst>
          </p:cNvPr>
          <p:cNvSpPr>
            <a:spLocks noGrp="1"/>
          </p:cNvSpPr>
          <p:nvPr>
            <p:ph type="title"/>
          </p:nvPr>
        </p:nvSpPr>
        <p:spPr/>
        <p:txBody>
          <a:bodyPr/>
          <a:lstStyle/>
          <a:p>
            <a:r>
              <a:rPr kumimoji="1" lang="ja-JP" altLang="en-US" dirty="0"/>
              <a:t>結果 </a:t>
            </a:r>
            <a:r>
              <a:rPr kumimoji="1" lang="en-US" altLang="ja-JP" dirty="0"/>
              <a:t>alpha</a:t>
            </a:r>
            <a:endParaRPr kumimoji="1" lang="ja-JP" altLang="en-US" dirty="0"/>
          </a:p>
        </p:txBody>
      </p:sp>
      <p:pic>
        <p:nvPicPr>
          <p:cNvPr id="4" name="図 3">
            <a:extLst>
              <a:ext uri="{FF2B5EF4-FFF2-40B4-BE49-F238E27FC236}">
                <a16:creationId xmlns:a16="http://schemas.microsoft.com/office/drawing/2014/main" id="{26D5E7DA-84CD-0B5F-A49B-8F37B8E1C938}"/>
              </a:ext>
            </a:extLst>
          </p:cNvPr>
          <p:cNvPicPr>
            <a:picLocks noChangeAspect="1"/>
          </p:cNvPicPr>
          <p:nvPr/>
        </p:nvPicPr>
        <p:blipFill>
          <a:blip r:embed="rId2"/>
          <a:stretch>
            <a:fillRect/>
          </a:stretch>
        </p:blipFill>
        <p:spPr>
          <a:xfrm>
            <a:off x="0" y="1573200"/>
            <a:ext cx="4755780" cy="4767729"/>
          </a:xfrm>
          <a:prstGeom prst="rect">
            <a:avLst/>
          </a:prstGeom>
        </p:spPr>
      </p:pic>
      <p:sp>
        <p:nvSpPr>
          <p:cNvPr id="5" name="テキスト ボックス 4">
            <a:extLst>
              <a:ext uri="{FF2B5EF4-FFF2-40B4-BE49-F238E27FC236}">
                <a16:creationId xmlns:a16="http://schemas.microsoft.com/office/drawing/2014/main" id="{363433D5-A580-6EC2-228E-6194BF37EC77}"/>
              </a:ext>
            </a:extLst>
          </p:cNvPr>
          <p:cNvSpPr txBox="1"/>
          <p:nvPr/>
        </p:nvSpPr>
        <p:spPr>
          <a:xfrm>
            <a:off x="704726" y="6226474"/>
            <a:ext cx="3691098" cy="461665"/>
          </a:xfrm>
          <a:prstGeom prst="rect">
            <a:avLst/>
          </a:prstGeom>
          <a:noFill/>
        </p:spPr>
        <p:txBody>
          <a:bodyPr wrap="square" rtlCol="0">
            <a:spAutoFit/>
          </a:bodyPr>
          <a:lstStyle/>
          <a:p>
            <a:pPr algn="ctr"/>
            <a:r>
              <a:rPr kumimoji="1" lang="ja-JP" altLang="en-US" sz="2400" dirty="0">
                <a:latin typeface="Times New Roman" panose="02020603050405020304" pitchFamily="18" charset="0"/>
                <a:ea typeface="ＭＳ ゴシック" panose="020B0609070205080204" pitchFamily="49" charset="-128"/>
                <a:cs typeface="Times New Roman" panose="02020603050405020304" pitchFamily="18" charset="0"/>
              </a:rPr>
              <a:t>標的核</a:t>
            </a:r>
            <a:r>
              <a:rPr kumimoji="1" lang="en-US" altLang="ja-JP" sz="2400" dirty="0">
                <a:latin typeface="Times New Roman" panose="02020603050405020304" pitchFamily="18" charset="0"/>
                <a:ea typeface="ＭＳ ゴシック" panose="020B0609070205080204" pitchFamily="49" charset="-128"/>
                <a:cs typeface="Times New Roman" panose="02020603050405020304" pitchFamily="18" charset="0"/>
              </a:rPr>
              <a:t>C</a:t>
            </a:r>
            <a:endParaRPr kumimoji="1" lang="ja-JP" altLang="en-US" sz="2400" dirty="0">
              <a:latin typeface="Times New Roman" panose="02020603050405020304" pitchFamily="18" charset="0"/>
              <a:ea typeface="ＭＳ ゴシック" panose="020B0609070205080204" pitchFamily="49" charset="-128"/>
              <a:cs typeface="Times New Roman" panose="02020603050405020304" pitchFamily="18" charset="0"/>
            </a:endParaRPr>
          </a:p>
        </p:txBody>
      </p:sp>
      <p:sp>
        <p:nvSpPr>
          <p:cNvPr id="6" name="テキスト ボックス 5">
            <a:extLst>
              <a:ext uri="{FF2B5EF4-FFF2-40B4-BE49-F238E27FC236}">
                <a16:creationId xmlns:a16="http://schemas.microsoft.com/office/drawing/2014/main" id="{72183070-1118-D3F1-FFFA-19C6DD80B82E}"/>
              </a:ext>
            </a:extLst>
          </p:cNvPr>
          <p:cNvSpPr txBox="1"/>
          <p:nvPr/>
        </p:nvSpPr>
        <p:spPr>
          <a:xfrm>
            <a:off x="5157628" y="6228000"/>
            <a:ext cx="3691098" cy="461665"/>
          </a:xfrm>
          <a:prstGeom prst="rect">
            <a:avLst/>
          </a:prstGeom>
          <a:noFill/>
        </p:spPr>
        <p:txBody>
          <a:bodyPr wrap="square" rtlCol="0">
            <a:spAutoFit/>
          </a:bodyPr>
          <a:lstStyle/>
          <a:p>
            <a:pPr algn="ctr"/>
            <a:r>
              <a:rPr kumimoji="1" lang="ja-JP" altLang="en-US" sz="2400" dirty="0">
                <a:latin typeface="Times New Roman" panose="02020603050405020304" pitchFamily="18" charset="0"/>
                <a:ea typeface="ＭＳ ゴシック" panose="020B0609070205080204" pitchFamily="49" charset="-128"/>
                <a:cs typeface="Times New Roman" panose="02020603050405020304" pitchFamily="18" charset="0"/>
              </a:rPr>
              <a:t>標的核</a:t>
            </a:r>
            <a:r>
              <a:rPr kumimoji="1" lang="en-US" altLang="ja-JP" sz="2400" dirty="0">
                <a:latin typeface="Times New Roman" panose="02020603050405020304" pitchFamily="18" charset="0"/>
                <a:ea typeface="ＭＳ ゴシック" panose="020B0609070205080204" pitchFamily="49" charset="-128"/>
                <a:cs typeface="Times New Roman" panose="02020603050405020304" pitchFamily="18" charset="0"/>
              </a:rPr>
              <a:t>Co</a:t>
            </a:r>
            <a:endParaRPr kumimoji="1" lang="ja-JP" altLang="en-US" sz="2400" dirty="0">
              <a:latin typeface="Times New Roman" panose="02020603050405020304" pitchFamily="18" charset="0"/>
              <a:ea typeface="ＭＳ ゴシック" panose="020B0609070205080204" pitchFamily="49" charset="-128"/>
              <a:cs typeface="Times New Roman" panose="02020603050405020304" pitchFamily="18" charset="0"/>
            </a:endParaRPr>
          </a:p>
        </p:txBody>
      </p:sp>
      <p:pic>
        <p:nvPicPr>
          <p:cNvPr id="7" name="図 6">
            <a:extLst>
              <a:ext uri="{FF2B5EF4-FFF2-40B4-BE49-F238E27FC236}">
                <a16:creationId xmlns:a16="http://schemas.microsoft.com/office/drawing/2014/main" id="{9CF434FF-AE77-EBFF-62BA-6B4FAA718970}"/>
              </a:ext>
            </a:extLst>
          </p:cNvPr>
          <p:cNvPicPr>
            <a:picLocks noChangeAspect="1"/>
          </p:cNvPicPr>
          <p:nvPr/>
        </p:nvPicPr>
        <p:blipFill>
          <a:blip r:embed="rId3"/>
          <a:stretch>
            <a:fillRect/>
          </a:stretch>
        </p:blipFill>
        <p:spPr>
          <a:xfrm>
            <a:off x="4471865" y="1548000"/>
            <a:ext cx="4672135" cy="4767729"/>
          </a:xfrm>
          <a:prstGeom prst="rect">
            <a:avLst/>
          </a:prstGeom>
        </p:spPr>
      </p:pic>
      <p:sp>
        <p:nvSpPr>
          <p:cNvPr id="9" name="スライド番号プレースホルダー 8">
            <a:extLst>
              <a:ext uri="{FF2B5EF4-FFF2-40B4-BE49-F238E27FC236}">
                <a16:creationId xmlns:a16="http://schemas.microsoft.com/office/drawing/2014/main" id="{7B9CA1E3-E1AF-D7AD-9184-18B7731C5009}"/>
              </a:ext>
            </a:extLst>
          </p:cNvPr>
          <p:cNvSpPr>
            <a:spLocks noGrp="1"/>
          </p:cNvSpPr>
          <p:nvPr>
            <p:ph type="sldNum" sz="quarter" idx="11"/>
          </p:nvPr>
        </p:nvSpPr>
        <p:spPr/>
        <p:txBody>
          <a:bodyPr/>
          <a:lstStyle/>
          <a:p>
            <a:fld id="{2211DAF9-AAB5-44DD-A5E4-C4C1DB5B2C1E}" type="slidenum">
              <a:rPr kumimoji="1" lang="ja-JP" altLang="en-US" smtClean="0"/>
              <a:t>47</a:t>
            </a:fld>
            <a:endParaRPr kumimoji="1" lang="ja-JP" altLang="en-US"/>
          </a:p>
        </p:txBody>
      </p:sp>
    </p:spTree>
    <p:extLst>
      <p:ext uri="{BB962C8B-B14F-4D97-AF65-F5344CB8AC3E}">
        <p14:creationId xmlns:p14="http://schemas.microsoft.com/office/powerpoint/2010/main" val="2639648463"/>
      </p:ext>
    </p:extLst>
  </p:cSld>
  <p:clrMapOvr>
    <a:masterClrMapping/>
  </p:clrMapOvr>
</p:sld>
</file>

<file path=ppt/slides/slide4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図 2">
            <a:extLst>
              <a:ext uri="{FF2B5EF4-FFF2-40B4-BE49-F238E27FC236}">
                <a16:creationId xmlns:a16="http://schemas.microsoft.com/office/drawing/2014/main" id="{88915A0A-E53A-95BB-0B89-331D4CC84219}"/>
              </a:ext>
            </a:extLst>
          </p:cNvPr>
          <p:cNvPicPr>
            <a:picLocks noChangeAspect="1"/>
          </p:cNvPicPr>
          <p:nvPr/>
        </p:nvPicPr>
        <p:blipFill>
          <a:blip r:embed="rId2" cstate="print">
            <a:extLst>
              <a:ext uri="{28A0092B-C50C-407E-A947-70E740481C1C}">
                <a14:useLocalDpi xmlns:a14="http://schemas.microsoft.com/office/drawing/2010/main" val="0"/>
              </a:ext>
            </a:extLst>
          </a:blip>
          <a:srcRect/>
          <a:stretch>
            <a:fillRect/>
          </a:stretch>
        </p:blipFill>
        <p:spPr bwMode="auto">
          <a:xfrm>
            <a:off x="-97884" y="1879019"/>
            <a:ext cx="4622520" cy="4490959"/>
          </a:xfrm>
          <a:prstGeom prst="rect">
            <a:avLst/>
          </a:prstGeom>
          <a:noFill/>
          <a:ln>
            <a:noFill/>
          </a:ln>
        </p:spPr>
      </p:pic>
      <p:pic>
        <p:nvPicPr>
          <p:cNvPr id="4" name="図 3">
            <a:extLst>
              <a:ext uri="{FF2B5EF4-FFF2-40B4-BE49-F238E27FC236}">
                <a16:creationId xmlns:a16="http://schemas.microsoft.com/office/drawing/2014/main" id="{41F9EA4E-149E-F0DE-A984-B47169A9EB52}"/>
              </a:ext>
            </a:extLst>
          </p:cNvPr>
          <p:cNvPicPr>
            <a:picLocks noChangeAspect="1"/>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4437764" y="1879019"/>
            <a:ext cx="4642012" cy="4490959"/>
          </a:xfrm>
          <a:prstGeom prst="rect">
            <a:avLst/>
          </a:prstGeom>
          <a:noFill/>
          <a:ln>
            <a:noFill/>
          </a:ln>
        </p:spPr>
      </p:pic>
      <p:sp>
        <p:nvSpPr>
          <p:cNvPr id="5" name="タイトル 1">
            <a:extLst>
              <a:ext uri="{FF2B5EF4-FFF2-40B4-BE49-F238E27FC236}">
                <a16:creationId xmlns:a16="http://schemas.microsoft.com/office/drawing/2014/main" id="{A63E0EEF-7908-40BD-0504-089FA622FE3B}"/>
              </a:ext>
            </a:extLst>
          </p:cNvPr>
          <p:cNvSpPr txBox="1">
            <a:spLocks/>
          </p:cNvSpPr>
          <p:nvPr/>
        </p:nvSpPr>
        <p:spPr>
          <a:xfrm>
            <a:off x="500063" y="1000124"/>
            <a:ext cx="7554876" cy="427983"/>
          </a:xfrm>
          <a:prstGeom prst="rect">
            <a:avLst/>
          </a:prstGeom>
        </p:spPr>
        <p:txBody>
          <a:bodyPr/>
          <a:lstStyle>
            <a:lvl1pPr algn="l" rtl="0" eaLnBrk="1" fontAlgn="base" hangingPunct="1">
              <a:spcBef>
                <a:spcPct val="0"/>
              </a:spcBef>
              <a:spcAft>
                <a:spcPct val="0"/>
              </a:spcAft>
              <a:defRPr kumimoji="1" sz="3200">
                <a:solidFill>
                  <a:schemeClr val="bg1"/>
                </a:solidFill>
                <a:latin typeface="+mj-lt"/>
                <a:ea typeface="+mj-ea"/>
                <a:cs typeface="ＭＳ Ｐゴシック" pitchFamily="-1" charset="-128"/>
              </a:defRPr>
            </a:lvl1pPr>
            <a:lvl2pPr algn="l" rtl="0" eaLnBrk="1" fontAlgn="base" hangingPunct="1">
              <a:spcBef>
                <a:spcPct val="0"/>
              </a:spcBef>
              <a:spcAft>
                <a:spcPct val="0"/>
              </a:spcAft>
              <a:defRPr kumimoji="1" sz="3200">
                <a:solidFill>
                  <a:schemeClr val="bg1"/>
                </a:solidFill>
                <a:latin typeface="Arial" charset="0"/>
                <a:ea typeface="ＭＳ Ｐゴシック" pitchFamily="8" charset="-128"/>
                <a:cs typeface="ＭＳ Ｐゴシック" pitchFamily="-1" charset="-128"/>
              </a:defRPr>
            </a:lvl2pPr>
            <a:lvl3pPr algn="l" rtl="0" eaLnBrk="1" fontAlgn="base" hangingPunct="1">
              <a:spcBef>
                <a:spcPct val="0"/>
              </a:spcBef>
              <a:spcAft>
                <a:spcPct val="0"/>
              </a:spcAft>
              <a:defRPr kumimoji="1" sz="3200">
                <a:solidFill>
                  <a:schemeClr val="bg1"/>
                </a:solidFill>
                <a:latin typeface="Arial" charset="0"/>
                <a:ea typeface="ＭＳ Ｐゴシック" pitchFamily="8" charset="-128"/>
                <a:cs typeface="ＭＳ Ｐゴシック" pitchFamily="-1" charset="-128"/>
              </a:defRPr>
            </a:lvl3pPr>
            <a:lvl4pPr algn="l" rtl="0" eaLnBrk="1" fontAlgn="base" hangingPunct="1">
              <a:spcBef>
                <a:spcPct val="0"/>
              </a:spcBef>
              <a:spcAft>
                <a:spcPct val="0"/>
              </a:spcAft>
              <a:defRPr kumimoji="1" sz="3200">
                <a:solidFill>
                  <a:schemeClr val="bg1"/>
                </a:solidFill>
                <a:latin typeface="Arial" charset="0"/>
                <a:ea typeface="ＭＳ Ｐゴシック" pitchFamily="8" charset="-128"/>
                <a:cs typeface="ＭＳ Ｐゴシック" pitchFamily="-1" charset="-128"/>
              </a:defRPr>
            </a:lvl4pPr>
            <a:lvl5pPr algn="l" rtl="0" eaLnBrk="1" fontAlgn="base" hangingPunct="1">
              <a:spcBef>
                <a:spcPct val="0"/>
              </a:spcBef>
              <a:spcAft>
                <a:spcPct val="0"/>
              </a:spcAft>
              <a:defRPr kumimoji="1" sz="3200">
                <a:solidFill>
                  <a:schemeClr val="bg1"/>
                </a:solidFill>
                <a:latin typeface="Arial" charset="0"/>
                <a:ea typeface="ＭＳ Ｐゴシック" pitchFamily="8" charset="-128"/>
                <a:cs typeface="ＭＳ Ｐゴシック" pitchFamily="-1" charset="-128"/>
              </a:defRPr>
            </a:lvl5pPr>
            <a:lvl6pPr marL="457200" algn="l" rtl="0" eaLnBrk="1" fontAlgn="base" hangingPunct="1">
              <a:spcBef>
                <a:spcPct val="0"/>
              </a:spcBef>
              <a:spcAft>
                <a:spcPct val="0"/>
              </a:spcAft>
              <a:defRPr kumimoji="1" sz="3200">
                <a:solidFill>
                  <a:schemeClr val="bg1"/>
                </a:solidFill>
                <a:latin typeface="Arial" charset="0"/>
                <a:ea typeface="ＭＳ Ｐゴシック" pitchFamily="8" charset="-128"/>
              </a:defRPr>
            </a:lvl6pPr>
            <a:lvl7pPr marL="914400" algn="l" rtl="0" eaLnBrk="1" fontAlgn="base" hangingPunct="1">
              <a:spcBef>
                <a:spcPct val="0"/>
              </a:spcBef>
              <a:spcAft>
                <a:spcPct val="0"/>
              </a:spcAft>
              <a:defRPr kumimoji="1" sz="3200">
                <a:solidFill>
                  <a:schemeClr val="bg1"/>
                </a:solidFill>
                <a:latin typeface="Arial" charset="0"/>
                <a:ea typeface="ＭＳ Ｐゴシック" pitchFamily="8" charset="-128"/>
              </a:defRPr>
            </a:lvl7pPr>
            <a:lvl8pPr marL="1371600" algn="l" rtl="0" eaLnBrk="1" fontAlgn="base" hangingPunct="1">
              <a:spcBef>
                <a:spcPct val="0"/>
              </a:spcBef>
              <a:spcAft>
                <a:spcPct val="0"/>
              </a:spcAft>
              <a:defRPr kumimoji="1" sz="3200">
                <a:solidFill>
                  <a:schemeClr val="bg1"/>
                </a:solidFill>
                <a:latin typeface="Arial" charset="0"/>
                <a:ea typeface="ＭＳ Ｐゴシック" pitchFamily="8" charset="-128"/>
              </a:defRPr>
            </a:lvl8pPr>
            <a:lvl9pPr marL="1828800" algn="l" rtl="0" eaLnBrk="1" fontAlgn="base" hangingPunct="1">
              <a:spcBef>
                <a:spcPct val="0"/>
              </a:spcBef>
              <a:spcAft>
                <a:spcPct val="0"/>
              </a:spcAft>
              <a:defRPr kumimoji="1" sz="3200">
                <a:solidFill>
                  <a:schemeClr val="bg1"/>
                </a:solidFill>
                <a:latin typeface="Arial" charset="0"/>
                <a:ea typeface="ＭＳ Ｐゴシック" pitchFamily="8" charset="-128"/>
              </a:defRPr>
            </a:lvl9pPr>
          </a:lstStyle>
          <a:p>
            <a:r>
              <a:rPr lang="en-US" altLang="ja-JP" kern="0" dirty="0">
                <a:solidFill>
                  <a:schemeClr val="tx1"/>
                </a:solidFill>
                <a:latin typeface="Times New Roman" panose="02020603050405020304" pitchFamily="18" charset="0"/>
                <a:cs typeface="Times New Roman" panose="02020603050405020304" pitchFamily="18" charset="0"/>
              </a:rPr>
              <a:t>DDX of Al(</a:t>
            </a:r>
            <a:r>
              <a:rPr lang="el-GR" altLang="ja-JP" kern="0" dirty="0">
                <a:solidFill>
                  <a:schemeClr val="tx1"/>
                </a:solidFill>
                <a:latin typeface="Times New Roman" panose="02020603050405020304" pitchFamily="18" charset="0"/>
                <a:cs typeface="Times New Roman" panose="02020603050405020304" pitchFamily="18" charset="0"/>
              </a:rPr>
              <a:t>α</a:t>
            </a:r>
            <a:r>
              <a:rPr lang="en-US" altLang="ja-JP" kern="0" dirty="0">
                <a:solidFill>
                  <a:schemeClr val="tx1"/>
                </a:solidFill>
                <a:latin typeface="Times New Roman" panose="02020603050405020304" pitchFamily="18" charset="0"/>
                <a:cs typeface="Times New Roman" panose="02020603050405020304" pitchFamily="18" charset="0"/>
              </a:rPr>
              <a:t>,x) with results of calculation</a:t>
            </a:r>
            <a:r>
              <a:rPr lang="ja-JP" altLang="en-US" kern="0" dirty="0">
                <a:latin typeface="Times New Roman" panose="02020603050405020304" pitchFamily="18" charset="0"/>
                <a:cs typeface="Times New Roman" panose="02020603050405020304" pitchFamily="18" charset="0"/>
              </a:rPr>
              <a:t>果 </a:t>
            </a:r>
            <a:r>
              <a:rPr lang="en-US" altLang="ja-JP" kern="0" dirty="0">
                <a:latin typeface="Times New Roman" panose="02020603050405020304" pitchFamily="18" charset="0"/>
                <a:cs typeface="Times New Roman" panose="02020603050405020304" pitchFamily="18" charset="0"/>
              </a:rPr>
              <a:t>alpha</a:t>
            </a:r>
            <a:endParaRPr lang="ja-JP" altLang="en-US" kern="0" dirty="0">
              <a:latin typeface="Times New Roman" panose="02020603050405020304" pitchFamily="18" charset="0"/>
              <a:cs typeface="Times New Roman" panose="02020603050405020304" pitchFamily="18" charset="0"/>
            </a:endParaRPr>
          </a:p>
        </p:txBody>
      </p:sp>
      <p:sp>
        <p:nvSpPr>
          <p:cNvPr id="6" name="テキスト ボックス 5">
            <a:extLst>
              <a:ext uri="{FF2B5EF4-FFF2-40B4-BE49-F238E27FC236}">
                <a16:creationId xmlns:a16="http://schemas.microsoft.com/office/drawing/2014/main" id="{D113B579-1071-08B4-77D4-6FDBA15D9200}"/>
              </a:ext>
            </a:extLst>
          </p:cNvPr>
          <p:cNvSpPr txBox="1"/>
          <p:nvPr/>
        </p:nvSpPr>
        <p:spPr>
          <a:xfrm>
            <a:off x="704726" y="6226474"/>
            <a:ext cx="3691098" cy="461665"/>
          </a:xfrm>
          <a:prstGeom prst="rect">
            <a:avLst/>
          </a:prstGeom>
          <a:noFill/>
        </p:spPr>
        <p:txBody>
          <a:bodyPr wrap="square" rtlCol="0">
            <a:spAutoFit/>
          </a:bodyPr>
          <a:lstStyle/>
          <a:p>
            <a:pPr algn="ctr"/>
            <a:r>
              <a:rPr kumimoji="1" lang="ja-JP" altLang="en-US" sz="2400" dirty="0">
                <a:latin typeface="Times New Roman" panose="02020603050405020304" pitchFamily="18" charset="0"/>
                <a:ea typeface="ＭＳ ゴシック" panose="020B0609070205080204" pitchFamily="49" charset="-128"/>
                <a:cs typeface="Times New Roman" panose="02020603050405020304" pitchFamily="18" charset="0"/>
              </a:rPr>
              <a:t>重陽子</a:t>
            </a:r>
          </a:p>
        </p:txBody>
      </p:sp>
      <p:sp>
        <p:nvSpPr>
          <p:cNvPr id="7" name="テキスト ボックス 6">
            <a:extLst>
              <a:ext uri="{FF2B5EF4-FFF2-40B4-BE49-F238E27FC236}">
                <a16:creationId xmlns:a16="http://schemas.microsoft.com/office/drawing/2014/main" id="{68B235AB-FD35-291D-FBCB-3BCC5CA34A72}"/>
              </a:ext>
            </a:extLst>
          </p:cNvPr>
          <p:cNvSpPr txBox="1"/>
          <p:nvPr/>
        </p:nvSpPr>
        <p:spPr>
          <a:xfrm>
            <a:off x="5157628" y="6228000"/>
            <a:ext cx="3691098" cy="461665"/>
          </a:xfrm>
          <a:prstGeom prst="rect">
            <a:avLst/>
          </a:prstGeom>
          <a:noFill/>
        </p:spPr>
        <p:txBody>
          <a:bodyPr wrap="square" rtlCol="0">
            <a:spAutoFit/>
          </a:bodyPr>
          <a:lstStyle/>
          <a:p>
            <a:pPr algn="ctr"/>
            <a:r>
              <a:rPr lang="en-US" altLang="ja-JP" sz="2400" dirty="0">
                <a:latin typeface="Times New Roman" panose="02020603050405020304" pitchFamily="18" charset="0"/>
                <a:ea typeface="ＭＳ ゴシック" panose="020B0609070205080204" pitchFamily="49" charset="-128"/>
                <a:cs typeface="Times New Roman" panose="02020603050405020304" pitchFamily="18" charset="0"/>
              </a:rPr>
              <a:t>alpha</a:t>
            </a:r>
            <a:endParaRPr kumimoji="1" lang="ja-JP" altLang="en-US" sz="2400" dirty="0">
              <a:latin typeface="Times New Roman" panose="02020603050405020304" pitchFamily="18" charset="0"/>
              <a:ea typeface="ＭＳ ゴシック" panose="020B0609070205080204" pitchFamily="49" charset="-128"/>
              <a:cs typeface="Times New Roman" panose="02020603050405020304" pitchFamily="18" charset="0"/>
            </a:endParaRPr>
          </a:p>
        </p:txBody>
      </p:sp>
      <p:sp>
        <p:nvSpPr>
          <p:cNvPr id="9" name="スライド番号プレースホルダー 8">
            <a:extLst>
              <a:ext uri="{FF2B5EF4-FFF2-40B4-BE49-F238E27FC236}">
                <a16:creationId xmlns:a16="http://schemas.microsoft.com/office/drawing/2014/main" id="{E94ABBA9-1794-7723-6933-DDE2EDBBF0FE}"/>
              </a:ext>
            </a:extLst>
          </p:cNvPr>
          <p:cNvSpPr>
            <a:spLocks noGrp="1"/>
          </p:cNvSpPr>
          <p:nvPr>
            <p:ph type="sldNum" sz="quarter" idx="11"/>
          </p:nvPr>
        </p:nvSpPr>
        <p:spPr/>
        <p:txBody>
          <a:bodyPr/>
          <a:lstStyle/>
          <a:p>
            <a:fld id="{2211DAF9-AAB5-44DD-A5E4-C4C1DB5B2C1E}" type="slidenum">
              <a:rPr kumimoji="1" lang="ja-JP" altLang="en-US" smtClean="0"/>
              <a:t>48</a:t>
            </a:fld>
            <a:endParaRPr kumimoji="1" lang="ja-JP" altLang="en-US"/>
          </a:p>
        </p:txBody>
      </p:sp>
    </p:spTree>
    <p:extLst>
      <p:ext uri="{BB962C8B-B14F-4D97-AF65-F5344CB8AC3E}">
        <p14:creationId xmlns:p14="http://schemas.microsoft.com/office/powerpoint/2010/main" val="4041429722"/>
      </p:ext>
    </p:extLst>
  </p:cSld>
  <p:clrMapOvr>
    <a:masterClrMapping/>
  </p:clrMapOvr>
</p:sld>
</file>

<file path=ppt/slides/slide5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pSp>
        <p:nvGrpSpPr>
          <p:cNvPr id="7" name="グループ化 6">
            <a:extLst>
              <a:ext uri="{FF2B5EF4-FFF2-40B4-BE49-F238E27FC236}">
                <a16:creationId xmlns:a16="http://schemas.microsoft.com/office/drawing/2014/main" id="{7E36DEBC-8202-519E-952D-7EAFDD48CE6E}"/>
              </a:ext>
            </a:extLst>
          </p:cNvPr>
          <p:cNvGrpSpPr/>
          <p:nvPr/>
        </p:nvGrpSpPr>
        <p:grpSpPr>
          <a:xfrm>
            <a:off x="61327" y="2143769"/>
            <a:ext cx="4410312" cy="4653128"/>
            <a:chOff x="500001" y="3759630"/>
            <a:chExt cx="3613187" cy="3002960"/>
          </a:xfrm>
        </p:grpSpPr>
        <p:grpSp>
          <p:nvGrpSpPr>
            <p:cNvPr id="8" name="グループ化 7">
              <a:extLst>
                <a:ext uri="{FF2B5EF4-FFF2-40B4-BE49-F238E27FC236}">
                  <a16:creationId xmlns:a16="http://schemas.microsoft.com/office/drawing/2014/main" id="{E96E176F-D9EC-F7F7-12D0-CF279A96E952}"/>
                </a:ext>
              </a:extLst>
            </p:cNvPr>
            <p:cNvGrpSpPr/>
            <p:nvPr/>
          </p:nvGrpSpPr>
          <p:grpSpPr>
            <a:xfrm>
              <a:off x="500001" y="3759630"/>
              <a:ext cx="3613187" cy="2832100"/>
              <a:chOff x="823348" y="3821274"/>
              <a:chExt cx="3613187" cy="2832100"/>
            </a:xfrm>
          </p:grpSpPr>
          <p:pic>
            <p:nvPicPr>
              <p:cNvPr id="10" name="図 9">
                <a:extLst>
                  <a:ext uri="{FF2B5EF4-FFF2-40B4-BE49-F238E27FC236}">
                    <a16:creationId xmlns:a16="http://schemas.microsoft.com/office/drawing/2014/main" id="{BB3AB94B-CC82-EEE1-CD8C-A6F5F1AD4A2D}"/>
                  </a:ext>
                </a:extLst>
              </p:cNvPr>
              <p:cNvPicPr>
                <a:picLocks noChangeAspect="1"/>
              </p:cNvPicPr>
              <p:nvPr/>
            </p:nvPicPr>
            <p:blipFill rotWithShape="1">
              <a:blip r:embed="rId2"/>
              <a:srcRect l="54375" t="38272" r="15000" b="19053"/>
              <a:stretch/>
            </p:blipFill>
            <p:spPr>
              <a:xfrm>
                <a:off x="823348" y="3821274"/>
                <a:ext cx="3613187" cy="2832100"/>
              </a:xfrm>
              <a:prstGeom prst="rect">
                <a:avLst/>
              </a:prstGeom>
            </p:spPr>
          </p:pic>
          <p:sp>
            <p:nvSpPr>
              <p:cNvPr id="11" name="テキスト ボックス 10">
                <a:extLst>
                  <a:ext uri="{FF2B5EF4-FFF2-40B4-BE49-F238E27FC236}">
                    <a16:creationId xmlns:a16="http://schemas.microsoft.com/office/drawing/2014/main" id="{491EADB1-878B-EEBA-FDAD-3304EE0A7169}"/>
                  </a:ext>
                </a:extLst>
              </p:cNvPr>
              <p:cNvSpPr txBox="1"/>
              <p:nvPr/>
            </p:nvSpPr>
            <p:spPr>
              <a:xfrm>
                <a:off x="1397000" y="4956337"/>
                <a:ext cx="262467" cy="400110"/>
              </a:xfrm>
              <a:prstGeom prst="rect">
                <a:avLst/>
              </a:prstGeom>
              <a:noFill/>
            </p:spPr>
            <p:txBody>
              <a:bodyPr wrap="square" rtlCol="0">
                <a:spAutoFit/>
              </a:bodyPr>
              <a:lstStyle/>
              <a:p>
                <a:r>
                  <a:rPr kumimoji="1" lang="en-US" altLang="ja-JP" sz="2000" dirty="0">
                    <a:latin typeface="Times New Roman" panose="02020603050405020304" pitchFamily="18" charset="0"/>
                    <a:cs typeface="Times New Roman" panose="02020603050405020304" pitchFamily="18" charset="0"/>
                  </a:rPr>
                  <a:t>p</a:t>
                </a:r>
                <a:endParaRPr kumimoji="1" lang="ja-JP" altLang="en-US" sz="2000" dirty="0">
                  <a:latin typeface="Times New Roman" panose="02020603050405020304" pitchFamily="18" charset="0"/>
                  <a:cs typeface="Times New Roman" panose="02020603050405020304" pitchFamily="18" charset="0"/>
                </a:endParaRPr>
              </a:p>
            </p:txBody>
          </p:sp>
          <p:sp>
            <p:nvSpPr>
              <p:cNvPr id="12" name="テキスト ボックス 11">
                <a:extLst>
                  <a:ext uri="{FF2B5EF4-FFF2-40B4-BE49-F238E27FC236}">
                    <a16:creationId xmlns:a16="http://schemas.microsoft.com/office/drawing/2014/main" id="{73A0A388-6867-EAB9-7976-373C9625E3F6}"/>
                  </a:ext>
                </a:extLst>
              </p:cNvPr>
              <p:cNvSpPr txBox="1"/>
              <p:nvPr/>
            </p:nvSpPr>
            <p:spPr>
              <a:xfrm>
                <a:off x="1667934" y="4679890"/>
                <a:ext cx="262467" cy="400110"/>
              </a:xfrm>
              <a:prstGeom prst="rect">
                <a:avLst/>
              </a:prstGeom>
              <a:noFill/>
            </p:spPr>
            <p:txBody>
              <a:bodyPr wrap="square" rtlCol="0">
                <a:spAutoFit/>
              </a:bodyPr>
              <a:lstStyle/>
              <a:p>
                <a:r>
                  <a:rPr kumimoji="1" lang="en-US" altLang="ja-JP" sz="2000" dirty="0">
                    <a:latin typeface="Times New Roman" panose="02020603050405020304" pitchFamily="18" charset="0"/>
                    <a:cs typeface="Times New Roman" panose="02020603050405020304" pitchFamily="18" charset="0"/>
                  </a:rPr>
                  <a:t>d</a:t>
                </a:r>
                <a:endParaRPr kumimoji="1" lang="ja-JP" altLang="en-US" sz="2000" dirty="0">
                  <a:latin typeface="Times New Roman" panose="02020603050405020304" pitchFamily="18" charset="0"/>
                  <a:cs typeface="Times New Roman" panose="02020603050405020304" pitchFamily="18" charset="0"/>
                </a:endParaRPr>
              </a:p>
            </p:txBody>
          </p:sp>
          <p:sp>
            <p:nvSpPr>
              <p:cNvPr id="13" name="テキスト ボックス 12">
                <a:extLst>
                  <a:ext uri="{FF2B5EF4-FFF2-40B4-BE49-F238E27FC236}">
                    <a16:creationId xmlns:a16="http://schemas.microsoft.com/office/drawing/2014/main" id="{F596092F-46BC-BF82-83BE-1533839EFF5E}"/>
                  </a:ext>
                </a:extLst>
              </p:cNvPr>
              <p:cNvSpPr txBox="1"/>
              <p:nvPr/>
            </p:nvSpPr>
            <p:spPr>
              <a:xfrm>
                <a:off x="2035174" y="4355130"/>
                <a:ext cx="262467" cy="400110"/>
              </a:xfrm>
              <a:prstGeom prst="rect">
                <a:avLst/>
              </a:prstGeom>
              <a:noFill/>
            </p:spPr>
            <p:txBody>
              <a:bodyPr wrap="square" rtlCol="0">
                <a:spAutoFit/>
              </a:bodyPr>
              <a:lstStyle/>
              <a:p>
                <a:r>
                  <a:rPr kumimoji="1" lang="en-US" altLang="ja-JP" sz="2000" dirty="0">
                    <a:latin typeface="Times New Roman" panose="02020603050405020304" pitchFamily="18" charset="0"/>
                    <a:cs typeface="Times New Roman" panose="02020603050405020304" pitchFamily="18" charset="0"/>
                  </a:rPr>
                  <a:t>t</a:t>
                </a:r>
                <a:endParaRPr kumimoji="1" lang="ja-JP" altLang="en-US" sz="2000" dirty="0">
                  <a:latin typeface="Times New Roman" panose="02020603050405020304" pitchFamily="18" charset="0"/>
                  <a:cs typeface="Times New Roman" panose="02020603050405020304" pitchFamily="18" charset="0"/>
                </a:endParaRPr>
              </a:p>
            </p:txBody>
          </p:sp>
        </p:grpSp>
        <p:sp>
          <p:nvSpPr>
            <p:cNvPr id="9" name="テキスト ボックス 8">
              <a:extLst>
                <a:ext uri="{FF2B5EF4-FFF2-40B4-BE49-F238E27FC236}">
                  <a16:creationId xmlns:a16="http://schemas.microsoft.com/office/drawing/2014/main" id="{25333970-CF98-DA3F-B2FC-C4E8C79D42FB}"/>
                </a:ext>
              </a:extLst>
            </p:cNvPr>
            <p:cNvSpPr txBox="1"/>
            <p:nvPr/>
          </p:nvSpPr>
          <p:spPr>
            <a:xfrm>
              <a:off x="865171" y="6464648"/>
              <a:ext cx="3075037" cy="297942"/>
            </a:xfrm>
            <a:prstGeom prst="rect">
              <a:avLst/>
            </a:prstGeom>
            <a:noFill/>
          </p:spPr>
          <p:txBody>
            <a:bodyPr wrap="square" rtlCol="0">
              <a:spAutoFit/>
            </a:bodyPr>
            <a:lstStyle/>
            <a:p>
              <a:pPr algn="ctr"/>
              <a:r>
                <a:rPr kumimoji="1" lang="ja-JP" altLang="en-US" sz="2400" dirty="0">
                  <a:latin typeface="ＭＳ ゴシック" panose="020B0609070205080204" pitchFamily="49" charset="-128"/>
                  <a:ea typeface="ＭＳ ゴシック" panose="020B0609070205080204" pitchFamily="49" charset="-128"/>
                </a:rPr>
                <a:t>二次元プロット図</a:t>
              </a:r>
            </a:p>
          </p:txBody>
        </p:sp>
      </p:grpSp>
      <p:grpSp>
        <p:nvGrpSpPr>
          <p:cNvPr id="14" name="グループ化 13">
            <a:extLst>
              <a:ext uri="{FF2B5EF4-FFF2-40B4-BE49-F238E27FC236}">
                <a16:creationId xmlns:a16="http://schemas.microsoft.com/office/drawing/2014/main" id="{A80717E7-FAB5-2D95-67F4-4F671877E986}"/>
              </a:ext>
            </a:extLst>
          </p:cNvPr>
          <p:cNvGrpSpPr/>
          <p:nvPr/>
        </p:nvGrpSpPr>
        <p:grpSpPr>
          <a:xfrm>
            <a:off x="4572000" y="2282371"/>
            <a:ext cx="4572000" cy="4493883"/>
            <a:chOff x="5186789" y="3584595"/>
            <a:chExt cx="3403690" cy="3161440"/>
          </a:xfrm>
        </p:grpSpPr>
        <p:grpSp>
          <p:nvGrpSpPr>
            <p:cNvPr id="15" name="グループ化 14">
              <a:extLst>
                <a:ext uri="{FF2B5EF4-FFF2-40B4-BE49-F238E27FC236}">
                  <a16:creationId xmlns:a16="http://schemas.microsoft.com/office/drawing/2014/main" id="{A239C1CB-F524-2A25-C426-0C22C80A4E70}"/>
                </a:ext>
              </a:extLst>
            </p:cNvPr>
            <p:cNvGrpSpPr/>
            <p:nvPr/>
          </p:nvGrpSpPr>
          <p:grpSpPr>
            <a:xfrm>
              <a:off x="5186789" y="3584595"/>
              <a:ext cx="3403690" cy="2928246"/>
              <a:chOff x="5030814" y="3808082"/>
              <a:chExt cx="3714714" cy="2969564"/>
            </a:xfrm>
          </p:grpSpPr>
          <p:grpSp>
            <p:nvGrpSpPr>
              <p:cNvPr id="17" name="グループ化 16">
                <a:extLst>
                  <a:ext uri="{FF2B5EF4-FFF2-40B4-BE49-F238E27FC236}">
                    <a16:creationId xmlns:a16="http://schemas.microsoft.com/office/drawing/2014/main" id="{D3710E2B-610A-C611-3985-306A3B8AD1F6}"/>
                  </a:ext>
                </a:extLst>
              </p:cNvPr>
              <p:cNvGrpSpPr/>
              <p:nvPr/>
            </p:nvGrpSpPr>
            <p:grpSpPr>
              <a:xfrm>
                <a:off x="5030814" y="3808082"/>
                <a:ext cx="3714714" cy="2952854"/>
                <a:chOff x="5295901" y="3832018"/>
                <a:chExt cx="3309816" cy="2610194"/>
              </a:xfrm>
            </p:grpSpPr>
            <p:pic>
              <p:nvPicPr>
                <p:cNvPr id="20" name="図 19">
                  <a:extLst>
                    <a:ext uri="{FF2B5EF4-FFF2-40B4-BE49-F238E27FC236}">
                      <a16:creationId xmlns:a16="http://schemas.microsoft.com/office/drawing/2014/main" id="{0F6E20C5-EDE6-B035-DE8F-5A06433E9C37}"/>
                    </a:ext>
                  </a:extLst>
                </p:cNvPr>
                <p:cNvPicPr>
                  <a:picLocks noChangeAspect="1"/>
                </p:cNvPicPr>
                <p:nvPr/>
              </p:nvPicPr>
              <p:blipFill rotWithShape="1">
                <a:blip r:embed="rId3">
                  <a:extLst>
                    <a:ext uri="{28A0092B-C50C-407E-A947-70E740481C1C}">
                      <a14:useLocalDpi xmlns:a14="http://schemas.microsoft.com/office/drawing/2010/main" val="0"/>
                    </a:ext>
                  </a:extLst>
                </a:blip>
                <a:srcRect t="9345" r="11275"/>
                <a:stretch/>
              </p:blipFill>
              <p:spPr>
                <a:xfrm>
                  <a:off x="5295901" y="3832018"/>
                  <a:ext cx="3309816" cy="2610194"/>
                </a:xfrm>
                <a:prstGeom prst="rect">
                  <a:avLst/>
                </a:prstGeom>
              </p:spPr>
            </p:pic>
            <p:sp>
              <p:nvSpPr>
                <p:cNvPr id="21" name="テキスト ボックス 20">
                  <a:extLst>
                    <a:ext uri="{FF2B5EF4-FFF2-40B4-BE49-F238E27FC236}">
                      <a16:creationId xmlns:a16="http://schemas.microsoft.com/office/drawing/2014/main" id="{D6BC4ED1-AAA2-5659-0DA6-D7228FA126DF}"/>
                    </a:ext>
                  </a:extLst>
                </p:cNvPr>
                <p:cNvSpPr txBox="1"/>
                <p:nvPr/>
              </p:nvSpPr>
              <p:spPr>
                <a:xfrm>
                  <a:off x="6743699" y="5502245"/>
                  <a:ext cx="262467" cy="400110"/>
                </a:xfrm>
                <a:prstGeom prst="rect">
                  <a:avLst/>
                </a:prstGeom>
                <a:noFill/>
              </p:spPr>
              <p:txBody>
                <a:bodyPr wrap="square" rtlCol="0">
                  <a:spAutoFit/>
                </a:bodyPr>
                <a:lstStyle/>
                <a:p>
                  <a:r>
                    <a:rPr kumimoji="1" lang="en-US" altLang="ja-JP" sz="2000" dirty="0">
                      <a:latin typeface="Times New Roman" panose="02020603050405020304" pitchFamily="18" charset="0"/>
                      <a:cs typeface="Times New Roman" panose="02020603050405020304" pitchFamily="18" charset="0"/>
                    </a:rPr>
                    <a:t>p</a:t>
                  </a:r>
                  <a:endParaRPr kumimoji="1" lang="ja-JP" altLang="en-US" sz="2000" dirty="0">
                    <a:latin typeface="Times New Roman" panose="02020603050405020304" pitchFamily="18" charset="0"/>
                    <a:cs typeface="Times New Roman" panose="02020603050405020304" pitchFamily="18" charset="0"/>
                  </a:endParaRPr>
                </a:p>
              </p:txBody>
            </p:sp>
            <p:sp>
              <p:nvSpPr>
                <p:cNvPr id="22" name="テキスト ボックス 21">
                  <a:extLst>
                    <a:ext uri="{FF2B5EF4-FFF2-40B4-BE49-F238E27FC236}">
                      <a16:creationId xmlns:a16="http://schemas.microsoft.com/office/drawing/2014/main" id="{81CB367E-B773-4583-4D90-D72C47FFAB7A}"/>
                    </a:ext>
                  </a:extLst>
                </p:cNvPr>
                <p:cNvSpPr txBox="1"/>
                <p:nvPr/>
              </p:nvSpPr>
              <p:spPr>
                <a:xfrm>
                  <a:off x="6874932" y="5217484"/>
                  <a:ext cx="262467" cy="400110"/>
                </a:xfrm>
                <a:prstGeom prst="rect">
                  <a:avLst/>
                </a:prstGeom>
                <a:noFill/>
              </p:spPr>
              <p:txBody>
                <a:bodyPr wrap="square" rtlCol="0">
                  <a:spAutoFit/>
                </a:bodyPr>
                <a:lstStyle/>
                <a:p>
                  <a:r>
                    <a:rPr kumimoji="1" lang="en-US" altLang="ja-JP" sz="2000" dirty="0">
                      <a:latin typeface="Times New Roman" panose="02020603050405020304" pitchFamily="18" charset="0"/>
                      <a:cs typeface="Times New Roman" panose="02020603050405020304" pitchFamily="18" charset="0"/>
                    </a:rPr>
                    <a:t>d</a:t>
                  </a:r>
                  <a:endParaRPr kumimoji="1" lang="ja-JP" altLang="en-US" sz="2000" dirty="0">
                    <a:latin typeface="Times New Roman" panose="02020603050405020304" pitchFamily="18" charset="0"/>
                    <a:cs typeface="Times New Roman" panose="02020603050405020304" pitchFamily="18" charset="0"/>
                  </a:endParaRPr>
                </a:p>
              </p:txBody>
            </p:sp>
            <p:sp>
              <p:nvSpPr>
                <p:cNvPr id="23" name="テキスト ボックス 22">
                  <a:extLst>
                    <a:ext uri="{FF2B5EF4-FFF2-40B4-BE49-F238E27FC236}">
                      <a16:creationId xmlns:a16="http://schemas.microsoft.com/office/drawing/2014/main" id="{BA93B13E-BE0A-5792-F65E-A549763B4518}"/>
                    </a:ext>
                  </a:extLst>
                </p:cNvPr>
                <p:cNvSpPr txBox="1"/>
                <p:nvPr/>
              </p:nvSpPr>
              <p:spPr>
                <a:xfrm>
                  <a:off x="7061620" y="4879945"/>
                  <a:ext cx="262467" cy="400110"/>
                </a:xfrm>
                <a:prstGeom prst="rect">
                  <a:avLst/>
                </a:prstGeom>
                <a:noFill/>
              </p:spPr>
              <p:txBody>
                <a:bodyPr wrap="square" rtlCol="0">
                  <a:spAutoFit/>
                </a:bodyPr>
                <a:lstStyle/>
                <a:p>
                  <a:r>
                    <a:rPr kumimoji="1" lang="en-US" altLang="ja-JP" sz="2000" dirty="0">
                      <a:latin typeface="Times New Roman" panose="02020603050405020304" pitchFamily="18" charset="0"/>
                      <a:cs typeface="Times New Roman" panose="02020603050405020304" pitchFamily="18" charset="0"/>
                    </a:rPr>
                    <a:t>t</a:t>
                  </a:r>
                  <a:endParaRPr kumimoji="1" lang="ja-JP" altLang="en-US" sz="2000" dirty="0">
                    <a:latin typeface="Times New Roman" panose="02020603050405020304" pitchFamily="18" charset="0"/>
                    <a:cs typeface="Times New Roman" panose="02020603050405020304" pitchFamily="18" charset="0"/>
                  </a:endParaRPr>
                </a:p>
              </p:txBody>
            </p:sp>
          </p:grpSp>
          <p:sp>
            <p:nvSpPr>
              <p:cNvPr id="18" name="テキスト ボックス 17">
                <a:extLst>
                  <a:ext uri="{FF2B5EF4-FFF2-40B4-BE49-F238E27FC236}">
                    <a16:creationId xmlns:a16="http://schemas.microsoft.com/office/drawing/2014/main" id="{DBFF23FA-5E0E-1784-9B17-0FE9C9AC6015}"/>
                  </a:ext>
                </a:extLst>
              </p:cNvPr>
              <p:cNvSpPr txBox="1"/>
              <p:nvPr/>
            </p:nvSpPr>
            <p:spPr>
              <a:xfrm rot="16200000">
                <a:off x="3974911" y="5020525"/>
                <a:ext cx="2588720" cy="325086"/>
              </a:xfrm>
              <a:prstGeom prst="rect">
                <a:avLst/>
              </a:prstGeom>
              <a:noFill/>
            </p:spPr>
            <p:txBody>
              <a:bodyPr wrap="square" rtlCol="0">
                <a:spAutoFit/>
              </a:bodyPr>
              <a:lstStyle/>
              <a:p>
                <a:pPr algn="ctr"/>
                <a:r>
                  <a:rPr kumimoji="1" lang="en-US" altLang="ja-JP" sz="2000" dirty="0">
                    <a:latin typeface="Times New Roman" panose="02020603050405020304" pitchFamily="18" charset="0"/>
                    <a:cs typeface="Times New Roman" panose="02020603050405020304" pitchFamily="18" charset="0"/>
                  </a:rPr>
                  <a:t>PI</a:t>
                </a:r>
                <a:endParaRPr kumimoji="1" lang="ja-JP" altLang="en-US" sz="2000" dirty="0">
                  <a:latin typeface="Times New Roman" panose="02020603050405020304" pitchFamily="18" charset="0"/>
                  <a:cs typeface="Times New Roman" panose="02020603050405020304" pitchFamily="18" charset="0"/>
                </a:endParaRPr>
              </a:p>
            </p:txBody>
          </p:sp>
          <p:sp>
            <p:nvSpPr>
              <p:cNvPr id="19" name="テキスト ボックス 18">
                <a:extLst>
                  <a:ext uri="{FF2B5EF4-FFF2-40B4-BE49-F238E27FC236}">
                    <a16:creationId xmlns:a16="http://schemas.microsoft.com/office/drawing/2014/main" id="{5CA327A9-DF1B-E39F-EFA6-1EBC84EEE203}"/>
                  </a:ext>
                </a:extLst>
              </p:cNvPr>
              <p:cNvSpPr txBox="1"/>
              <p:nvPr/>
            </p:nvSpPr>
            <p:spPr>
              <a:xfrm>
                <a:off x="6020946" y="6477428"/>
                <a:ext cx="1784535" cy="300218"/>
              </a:xfrm>
              <a:prstGeom prst="rect">
                <a:avLst/>
              </a:prstGeom>
              <a:noFill/>
            </p:spPr>
            <p:txBody>
              <a:bodyPr wrap="square" rtlCol="0">
                <a:spAutoFit/>
              </a:bodyPr>
              <a:lstStyle/>
              <a:p>
                <a:pPr algn="ctr"/>
                <a:r>
                  <a:rPr kumimoji="1" lang="en-US" altLang="ja-JP" sz="2000" dirty="0">
                    <a:solidFill>
                      <a:schemeClr val="tx1">
                        <a:lumMod val="75000"/>
                        <a:lumOff val="25000"/>
                      </a:schemeClr>
                    </a:solidFill>
                    <a:latin typeface="Times New Roman" panose="02020603050405020304" pitchFamily="18" charset="0"/>
                    <a:cs typeface="Times New Roman" panose="02020603050405020304" pitchFamily="18" charset="0"/>
                  </a:rPr>
                  <a:t>Energy [MeV]</a:t>
                </a:r>
                <a:endParaRPr kumimoji="1" lang="ja-JP" altLang="en-US" sz="2000" dirty="0">
                  <a:solidFill>
                    <a:schemeClr val="tx1">
                      <a:lumMod val="75000"/>
                      <a:lumOff val="25000"/>
                    </a:schemeClr>
                  </a:solidFill>
                  <a:latin typeface="Times New Roman" panose="02020603050405020304" pitchFamily="18" charset="0"/>
                  <a:cs typeface="Times New Roman" panose="02020603050405020304" pitchFamily="18" charset="0"/>
                </a:endParaRPr>
              </a:p>
            </p:txBody>
          </p:sp>
        </p:grpSp>
        <p:sp>
          <p:nvSpPr>
            <p:cNvPr id="16" name="テキスト ボックス 15">
              <a:extLst>
                <a:ext uri="{FF2B5EF4-FFF2-40B4-BE49-F238E27FC236}">
                  <a16:creationId xmlns:a16="http://schemas.microsoft.com/office/drawing/2014/main" id="{D3135AAD-933A-6621-88D1-BD6EBD65EEFC}"/>
                </a:ext>
              </a:extLst>
            </p:cNvPr>
            <p:cNvSpPr txBox="1"/>
            <p:nvPr/>
          </p:nvSpPr>
          <p:spPr>
            <a:xfrm>
              <a:off x="5668660" y="6421863"/>
              <a:ext cx="2389993" cy="324172"/>
            </a:xfrm>
            <a:prstGeom prst="rect">
              <a:avLst/>
            </a:prstGeom>
            <a:noFill/>
          </p:spPr>
          <p:txBody>
            <a:bodyPr wrap="square" rtlCol="0">
              <a:spAutoFit/>
            </a:bodyPr>
            <a:lstStyle/>
            <a:p>
              <a:pPr algn="ctr"/>
              <a:r>
                <a:rPr kumimoji="1" lang="en-US" altLang="ja-JP" sz="2400" dirty="0">
                  <a:latin typeface="Times New Roman" panose="02020603050405020304" pitchFamily="18" charset="0"/>
                  <a:ea typeface="ＭＳ ゴシック" panose="020B0609070205080204" pitchFamily="49" charset="-128"/>
                  <a:cs typeface="Times New Roman" panose="02020603050405020304" pitchFamily="18" charset="0"/>
                </a:rPr>
                <a:t>PI</a:t>
              </a:r>
              <a:r>
                <a:rPr kumimoji="1" lang="ja-JP" altLang="en-US" sz="2400" dirty="0">
                  <a:latin typeface="Times New Roman" panose="02020603050405020304" pitchFamily="18" charset="0"/>
                  <a:ea typeface="ＭＳ ゴシック" panose="020B0609070205080204" pitchFamily="49" charset="-128"/>
                  <a:cs typeface="Times New Roman" panose="02020603050405020304" pitchFamily="18" charset="0"/>
                </a:rPr>
                <a:t>図</a:t>
              </a:r>
            </a:p>
          </p:txBody>
        </p:sp>
      </p:grpSp>
      <p:sp>
        <p:nvSpPr>
          <p:cNvPr id="2" name="タイトル 1">
            <a:extLst>
              <a:ext uri="{FF2B5EF4-FFF2-40B4-BE49-F238E27FC236}">
                <a16:creationId xmlns:a16="http://schemas.microsoft.com/office/drawing/2014/main" id="{A3D4BD18-965A-A130-B23A-AC82E8BA6300}"/>
              </a:ext>
            </a:extLst>
          </p:cNvPr>
          <p:cNvSpPr>
            <a:spLocks noGrp="1"/>
          </p:cNvSpPr>
          <p:nvPr>
            <p:ph type="title"/>
          </p:nvPr>
        </p:nvSpPr>
        <p:spPr/>
        <p:txBody>
          <a:bodyPr/>
          <a:lstStyle/>
          <a:p>
            <a:r>
              <a:rPr kumimoji="1" lang="ja-JP" altLang="en-US" dirty="0">
                <a:latin typeface="Times New Roman" panose="02020603050405020304" pitchFamily="18" charset="0"/>
                <a:cs typeface="Times New Roman" panose="02020603050405020304" pitchFamily="18" charset="0"/>
              </a:rPr>
              <a:t>解析　</a:t>
            </a:r>
            <a:r>
              <a:rPr kumimoji="1" lang="en-US" altLang="ja-JP" dirty="0">
                <a:latin typeface="Times New Roman" panose="02020603050405020304" pitchFamily="18" charset="0"/>
                <a:cs typeface="Times New Roman" panose="02020603050405020304" pitchFamily="18" charset="0"/>
              </a:rPr>
              <a:t>ΔE-E</a:t>
            </a:r>
            <a:r>
              <a:rPr kumimoji="1" lang="ja-JP" altLang="en-US" dirty="0">
                <a:latin typeface="Times New Roman" panose="02020603050405020304" pitchFamily="18" charset="0"/>
                <a:cs typeface="Times New Roman" panose="02020603050405020304" pitchFamily="18" charset="0"/>
              </a:rPr>
              <a:t>測定法</a:t>
            </a:r>
          </a:p>
        </p:txBody>
      </p:sp>
      <p:sp>
        <p:nvSpPr>
          <p:cNvPr id="6" name="矢印: 右 5">
            <a:extLst>
              <a:ext uri="{FF2B5EF4-FFF2-40B4-BE49-F238E27FC236}">
                <a16:creationId xmlns:a16="http://schemas.microsoft.com/office/drawing/2014/main" id="{D0B9E4B2-DC34-3312-C083-1F0577A9C6FB}"/>
              </a:ext>
            </a:extLst>
          </p:cNvPr>
          <p:cNvSpPr/>
          <p:nvPr/>
        </p:nvSpPr>
        <p:spPr>
          <a:xfrm>
            <a:off x="4428977" y="3134117"/>
            <a:ext cx="530563" cy="827643"/>
          </a:xfrm>
          <a:prstGeom prst="rightArrow">
            <a:avLst/>
          </a:prstGeom>
          <a:solidFill>
            <a:srgbClr val="FF0000"/>
          </a:solidFill>
          <a:ln>
            <a:solidFill>
              <a:schemeClr val="tx1"/>
            </a:solidFill>
          </a:ln>
        </p:spPr>
        <p:style>
          <a:lnRef idx="2">
            <a:schemeClr val="dk1">
              <a:shade val="50000"/>
            </a:schemeClr>
          </a:lnRef>
          <a:fillRef idx="1">
            <a:schemeClr val="dk1"/>
          </a:fillRef>
          <a:effectRef idx="0">
            <a:schemeClr val="dk1"/>
          </a:effectRef>
          <a:fontRef idx="minor">
            <a:schemeClr val="lt1"/>
          </a:fontRef>
        </p:style>
        <p:txBody>
          <a:bodyPr rtlCol="0" anchor="ctr"/>
          <a:lstStyle/>
          <a:p>
            <a:pPr algn="ctr"/>
            <a:endParaRPr kumimoji="1" lang="ja-JP" altLang="en-US"/>
          </a:p>
        </p:txBody>
      </p:sp>
      <mc:AlternateContent xmlns:mc="http://schemas.openxmlformats.org/markup-compatibility/2006" xmlns:a14="http://schemas.microsoft.com/office/drawing/2010/main">
        <mc:Choice Requires="a14">
          <p:sp>
            <p:nvSpPr>
              <p:cNvPr id="5" name="テキスト ボックス 4">
                <a:extLst>
                  <a:ext uri="{FF2B5EF4-FFF2-40B4-BE49-F238E27FC236}">
                    <a16:creationId xmlns:a16="http://schemas.microsoft.com/office/drawing/2014/main" id="{B64F62CA-F502-633C-4D14-BC4EEB6721DE}"/>
                  </a:ext>
                </a:extLst>
              </p:cNvPr>
              <p:cNvSpPr txBox="1"/>
              <p:nvPr/>
            </p:nvSpPr>
            <p:spPr>
              <a:xfrm>
                <a:off x="2266483" y="1562749"/>
                <a:ext cx="4802692" cy="853182"/>
              </a:xfrm>
              <a:prstGeom prst="rect">
                <a:avLst/>
              </a:prstGeom>
              <a:noFill/>
            </p:spPr>
            <p:txBody>
              <a:bodyPr wrap="square">
                <a:spAutoFit/>
              </a:bodyPr>
              <a:lstStyle/>
              <a:p>
                <a:r>
                  <a:rPr kumimoji="1" lang="en-US" altLang="ja-JP" sz="2400" dirty="0">
                    <a:solidFill>
                      <a:srgbClr val="FF0000"/>
                    </a:solidFill>
                    <a:latin typeface="Times New Roman" panose="02020603050405020304" pitchFamily="18" charset="0"/>
                    <a:ea typeface="ＭＳ ゴシック" panose="020B0609070205080204" pitchFamily="49" charset="-128"/>
                    <a:cs typeface="Times New Roman" panose="02020603050405020304" pitchFamily="18" charset="0"/>
                  </a:rPr>
                  <a:t>PI</a:t>
                </a:r>
                <a:r>
                  <a:rPr kumimoji="1" lang="ja-JP" altLang="en-US" sz="2400" dirty="0">
                    <a:solidFill>
                      <a:srgbClr val="FF0000"/>
                    </a:solidFill>
                    <a:latin typeface="Times New Roman" panose="02020603050405020304" pitchFamily="18" charset="0"/>
                    <a:ea typeface="ＭＳ ゴシック" panose="020B0609070205080204" pitchFamily="49" charset="-128"/>
                    <a:cs typeface="Times New Roman" panose="02020603050405020304" pitchFamily="18" charset="0"/>
                  </a:rPr>
                  <a:t>変換</a:t>
                </a:r>
                <a:endParaRPr kumimoji="1" lang="en-US" altLang="ja-JP" sz="2400" dirty="0">
                  <a:solidFill>
                    <a:srgbClr val="FF0000"/>
                  </a:solidFill>
                  <a:latin typeface="Times New Roman" panose="02020603050405020304" pitchFamily="18" charset="0"/>
                  <a:ea typeface="ＭＳ ゴシック" panose="020B0609070205080204" pitchFamily="49" charset="-128"/>
                  <a:cs typeface="Times New Roman" panose="02020603050405020304" pitchFamily="18" charset="0"/>
                </a:endParaRPr>
              </a:p>
              <a:p>
                <a:pPr/>
                <a14:m>
                  <m:oMathPara xmlns:m="http://schemas.openxmlformats.org/officeDocument/2006/math">
                    <m:oMathParaPr>
                      <m:jc m:val="centerGroup"/>
                    </m:oMathParaPr>
                    <m:oMath xmlns:m="http://schemas.openxmlformats.org/officeDocument/2006/math">
                      <m:r>
                        <a:rPr kumimoji="1" lang="en-US" altLang="ja-JP" sz="2400" b="0" i="1" smtClean="0">
                          <a:latin typeface="Cambria Math" panose="02040503050406030204" pitchFamily="18" charset="0"/>
                          <a:ea typeface="ＭＳ 明朝" panose="02020609040205080304" pitchFamily="17" charset="-128"/>
                        </a:rPr>
                        <m:t>𝑃𝐼</m:t>
                      </m:r>
                      <m:r>
                        <a:rPr kumimoji="1" lang="en-US" altLang="ja-JP" sz="2400" b="0" i="1" smtClean="0">
                          <a:latin typeface="Cambria Math" panose="02040503050406030204" pitchFamily="18" charset="0"/>
                          <a:ea typeface="ＭＳ 明朝" panose="02020609040205080304" pitchFamily="17" charset="-128"/>
                        </a:rPr>
                        <m:t>=</m:t>
                      </m:r>
                      <m:sSup>
                        <m:sSupPr>
                          <m:ctrlPr>
                            <a:rPr kumimoji="1" lang="en-US" altLang="ja-JP" sz="2400" b="0" i="1" smtClean="0">
                              <a:latin typeface="Cambria Math" panose="02040503050406030204" pitchFamily="18" charset="0"/>
                              <a:ea typeface="ＭＳ 明朝" panose="02020609040205080304" pitchFamily="17" charset="-128"/>
                            </a:rPr>
                          </m:ctrlPr>
                        </m:sSupPr>
                        <m:e>
                          <m:sSub>
                            <m:sSubPr>
                              <m:ctrlPr>
                                <a:rPr kumimoji="1" lang="en-US" altLang="ja-JP" sz="2400" b="0" i="1" smtClean="0">
                                  <a:latin typeface="Cambria Math" panose="02040503050406030204" pitchFamily="18" charset="0"/>
                                  <a:ea typeface="ＭＳ 明朝" panose="02020609040205080304" pitchFamily="17" charset="-128"/>
                                </a:rPr>
                              </m:ctrlPr>
                            </m:sSubPr>
                            <m:e>
                              <m:r>
                                <a:rPr kumimoji="1" lang="en-US" altLang="ja-JP" sz="2400" b="0" i="1" smtClean="0">
                                  <a:latin typeface="Cambria Math" panose="02040503050406030204" pitchFamily="18" charset="0"/>
                                  <a:ea typeface="ＭＳ 明朝" panose="02020609040205080304" pitchFamily="17" charset="-128"/>
                                </a:rPr>
                                <m:t>𝐸</m:t>
                              </m:r>
                            </m:e>
                            <m:sub>
                              <m:r>
                                <a:rPr kumimoji="1" lang="en-US" altLang="ja-JP" sz="2400" b="0" i="1" smtClean="0">
                                  <a:latin typeface="Cambria Math" panose="02040503050406030204" pitchFamily="18" charset="0"/>
                                  <a:ea typeface="ＭＳ 明朝" panose="02020609040205080304" pitchFamily="17" charset="-128"/>
                                </a:rPr>
                                <m:t>𝑡𝑜𝑡𝑎𝑙</m:t>
                              </m:r>
                            </m:sub>
                          </m:sSub>
                        </m:e>
                        <m:sup>
                          <m:r>
                            <a:rPr kumimoji="1" lang="en-US" altLang="ja-JP" sz="2400" b="0" i="1" smtClean="0">
                              <a:latin typeface="Cambria Math" panose="02040503050406030204" pitchFamily="18" charset="0"/>
                              <a:ea typeface="ＭＳ 明朝" panose="02020609040205080304" pitchFamily="17" charset="-128"/>
                            </a:rPr>
                            <m:t>1.73</m:t>
                          </m:r>
                        </m:sup>
                      </m:sSup>
                      <m:r>
                        <a:rPr kumimoji="1" lang="en-US" altLang="ja-JP" sz="2400" b="0" i="1" smtClean="0">
                          <a:latin typeface="Cambria Math" panose="02040503050406030204" pitchFamily="18" charset="0"/>
                          <a:ea typeface="ＭＳ 明朝" panose="02020609040205080304" pitchFamily="17" charset="-128"/>
                        </a:rPr>
                        <m:t>−</m:t>
                      </m:r>
                      <m:sSup>
                        <m:sSupPr>
                          <m:ctrlPr>
                            <a:rPr kumimoji="1" lang="en-US" altLang="ja-JP" sz="2400" b="0" i="1" smtClean="0">
                              <a:latin typeface="Cambria Math" panose="02040503050406030204" pitchFamily="18" charset="0"/>
                              <a:ea typeface="ＭＳ 明朝" panose="02020609040205080304" pitchFamily="17" charset="-128"/>
                            </a:rPr>
                          </m:ctrlPr>
                        </m:sSupPr>
                        <m:e>
                          <m:d>
                            <m:dPr>
                              <m:ctrlPr>
                                <a:rPr kumimoji="1" lang="en-US" altLang="ja-JP" sz="2400" b="0" i="1" smtClean="0">
                                  <a:latin typeface="Cambria Math" panose="02040503050406030204" pitchFamily="18" charset="0"/>
                                  <a:ea typeface="ＭＳ 明朝" panose="02020609040205080304" pitchFamily="17" charset="-128"/>
                                </a:rPr>
                              </m:ctrlPr>
                            </m:dPr>
                            <m:e>
                              <m:sSub>
                                <m:sSubPr>
                                  <m:ctrlPr>
                                    <a:rPr kumimoji="1" lang="en-US" altLang="ja-JP" sz="2400" b="0" i="1" smtClean="0">
                                      <a:latin typeface="Cambria Math" panose="02040503050406030204" pitchFamily="18" charset="0"/>
                                      <a:ea typeface="ＭＳ 明朝" panose="02020609040205080304" pitchFamily="17" charset="-128"/>
                                    </a:rPr>
                                  </m:ctrlPr>
                                </m:sSubPr>
                                <m:e>
                                  <m:r>
                                    <a:rPr kumimoji="1" lang="en-US" altLang="ja-JP" sz="2400" b="0" i="1" smtClean="0">
                                      <a:latin typeface="Cambria Math" panose="02040503050406030204" pitchFamily="18" charset="0"/>
                                      <a:ea typeface="ＭＳ 明朝" panose="02020609040205080304" pitchFamily="17" charset="-128"/>
                                    </a:rPr>
                                    <m:t>𝐸</m:t>
                                  </m:r>
                                </m:e>
                                <m:sub>
                                  <m:r>
                                    <a:rPr kumimoji="1" lang="en-US" altLang="ja-JP" sz="2400" b="0" i="1" smtClean="0">
                                      <a:latin typeface="Cambria Math" panose="02040503050406030204" pitchFamily="18" charset="0"/>
                                      <a:ea typeface="ＭＳ 明朝" panose="02020609040205080304" pitchFamily="17" charset="-128"/>
                                    </a:rPr>
                                    <m:t>𝑡𝑜𝑡𝑎𝑙</m:t>
                                  </m:r>
                                </m:sub>
                              </m:sSub>
                              <m:r>
                                <a:rPr kumimoji="1" lang="en-US" altLang="ja-JP" sz="2400" b="0" i="1" smtClean="0">
                                  <a:latin typeface="Cambria Math" panose="02040503050406030204" pitchFamily="18" charset="0"/>
                                  <a:ea typeface="ＭＳ 明朝" panose="02020609040205080304" pitchFamily="17" charset="-128"/>
                                </a:rPr>
                                <m:t>−</m:t>
                              </m:r>
                              <m:r>
                                <m:rPr>
                                  <m:sty m:val="p"/>
                                </m:rPr>
                                <a:rPr kumimoji="1" lang="el-GR" altLang="ja-JP" sz="2400" b="0" i="1" smtClean="0">
                                  <a:latin typeface="Cambria Math" panose="02040503050406030204" pitchFamily="18" charset="0"/>
                                  <a:ea typeface="Cambria Math" panose="02040503050406030204" pitchFamily="18" charset="0"/>
                                </a:rPr>
                                <m:t>Δ</m:t>
                              </m:r>
                              <m:r>
                                <a:rPr kumimoji="1" lang="en-US" altLang="ja-JP" sz="2400" b="0" i="1" smtClean="0">
                                  <a:latin typeface="Cambria Math" panose="02040503050406030204" pitchFamily="18" charset="0"/>
                                  <a:ea typeface="Cambria Math" panose="02040503050406030204" pitchFamily="18" charset="0"/>
                                </a:rPr>
                                <m:t>𝐸</m:t>
                              </m:r>
                            </m:e>
                          </m:d>
                        </m:e>
                        <m:sup>
                          <m:r>
                            <a:rPr kumimoji="1" lang="en-US" altLang="ja-JP" sz="2400" b="0" i="1" smtClean="0">
                              <a:latin typeface="Cambria Math" panose="02040503050406030204" pitchFamily="18" charset="0"/>
                              <a:ea typeface="ＭＳ 明朝" panose="02020609040205080304" pitchFamily="17" charset="-128"/>
                            </a:rPr>
                            <m:t>1.73</m:t>
                          </m:r>
                        </m:sup>
                      </m:sSup>
                    </m:oMath>
                  </m:oMathPara>
                </a14:m>
                <a:endParaRPr lang="ja-JP" altLang="en-US" sz="2000" dirty="0"/>
              </a:p>
            </p:txBody>
          </p:sp>
        </mc:Choice>
        <mc:Fallback xmlns="">
          <p:sp>
            <p:nvSpPr>
              <p:cNvPr id="5" name="テキスト ボックス 4">
                <a:extLst>
                  <a:ext uri="{FF2B5EF4-FFF2-40B4-BE49-F238E27FC236}">
                    <a16:creationId xmlns:a16="http://schemas.microsoft.com/office/drawing/2014/main" id="{B64F62CA-F502-633C-4D14-BC4EEB6721DE}"/>
                  </a:ext>
                </a:extLst>
              </p:cNvPr>
              <p:cNvSpPr txBox="1">
                <a:spLocks noRot="1" noChangeAspect="1" noMove="1" noResize="1" noEditPoints="1" noAdjustHandles="1" noChangeArrowheads="1" noChangeShapeType="1" noTextEdit="1"/>
              </p:cNvSpPr>
              <p:nvPr/>
            </p:nvSpPr>
            <p:spPr>
              <a:xfrm>
                <a:off x="2266483" y="1562749"/>
                <a:ext cx="4802692" cy="853182"/>
              </a:xfrm>
              <a:prstGeom prst="rect">
                <a:avLst/>
              </a:prstGeom>
              <a:blipFill>
                <a:blip r:embed="rId4"/>
                <a:stretch>
                  <a:fillRect l="-2030" t="-7857" b="-714"/>
                </a:stretch>
              </a:blipFill>
            </p:spPr>
            <p:txBody>
              <a:bodyPr/>
              <a:lstStyle/>
              <a:p>
                <a:r>
                  <a:rPr lang="ja-JP" altLang="en-US">
                    <a:noFill/>
                  </a:rPr>
                  <a:t> </a:t>
                </a:r>
              </a:p>
            </p:txBody>
          </p:sp>
        </mc:Fallback>
      </mc:AlternateContent>
      <p:sp>
        <p:nvSpPr>
          <p:cNvPr id="24" name="スライド番号プレースホルダー 23">
            <a:extLst>
              <a:ext uri="{FF2B5EF4-FFF2-40B4-BE49-F238E27FC236}">
                <a16:creationId xmlns:a16="http://schemas.microsoft.com/office/drawing/2014/main" id="{D9E29563-301E-2AEB-D073-B3ABC60FCD2A}"/>
              </a:ext>
            </a:extLst>
          </p:cNvPr>
          <p:cNvSpPr>
            <a:spLocks noGrp="1"/>
          </p:cNvSpPr>
          <p:nvPr>
            <p:ph type="sldNum" sz="quarter" idx="11"/>
          </p:nvPr>
        </p:nvSpPr>
        <p:spPr/>
        <p:txBody>
          <a:bodyPr/>
          <a:lstStyle/>
          <a:p>
            <a:fld id="{2211DAF9-AAB5-44DD-A5E4-C4C1DB5B2C1E}" type="slidenum">
              <a:rPr kumimoji="1" lang="ja-JP" altLang="en-US" smtClean="0"/>
              <a:t>49</a:t>
            </a:fld>
            <a:endParaRPr kumimoji="1" lang="ja-JP" altLang="en-US"/>
          </a:p>
        </p:txBody>
      </p:sp>
    </p:spTree>
    <p:extLst>
      <p:ext uri="{BB962C8B-B14F-4D97-AF65-F5344CB8AC3E}">
        <p14:creationId xmlns:p14="http://schemas.microsoft.com/office/powerpoint/2010/main" val="3079574679"/>
      </p:ext>
    </p:extLst>
  </p:cSld>
  <p:clrMapOvr>
    <a:masterClrMapping/>
  </p:clrMapOvr>
</p:sld>
</file>

<file path=ppt/slides/slide5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pSp>
        <p:nvGrpSpPr>
          <p:cNvPr id="19" name="グループ化 18">
            <a:extLst>
              <a:ext uri="{FF2B5EF4-FFF2-40B4-BE49-F238E27FC236}">
                <a16:creationId xmlns:a16="http://schemas.microsoft.com/office/drawing/2014/main" id="{88F00F5E-6C8B-103A-73B6-1893CB3868BE}"/>
              </a:ext>
            </a:extLst>
          </p:cNvPr>
          <p:cNvGrpSpPr/>
          <p:nvPr/>
        </p:nvGrpSpPr>
        <p:grpSpPr>
          <a:xfrm>
            <a:off x="4842330" y="3070656"/>
            <a:ext cx="4230931" cy="3704831"/>
            <a:chOff x="4617794" y="3339662"/>
            <a:chExt cx="4098327" cy="3553495"/>
          </a:xfrm>
        </p:grpSpPr>
        <p:pic>
          <p:nvPicPr>
            <p:cNvPr id="15" name="図 14">
              <a:extLst>
                <a:ext uri="{FF2B5EF4-FFF2-40B4-BE49-F238E27FC236}">
                  <a16:creationId xmlns:a16="http://schemas.microsoft.com/office/drawing/2014/main" id="{1583E656-785B-0650-7D21-0439A3FF4F51}"/>
                </a:ext>
              </a:extLst>
            </p:cNvPr>
            <p:cNvPicPr>
              <a:picLocks noChangeAspect="1"/>
            </p:cNvPicPr>
            <p:nvPr/>
          </p:nvPicPr>
          <p:blipFill rotWithShape="1">
            <a:blip r:embed="rId2"/>
            <a:srcRect t="10302" r="8735"/>
            <a:stretch/>
          </p:blipFill>
          <p:spPr>
            <a:xfrm>
              <a:off x="4617794" y="3339662"/>
              <a:ext cx="4098327" cy="3400186"/>
            </a:xfrm>
            <a:prstGeom prst="rect">
              <a:avLst/>
            </a:prstGeom>
          </p:spPr>
        </p:pic>
        <p:sp>
          <p:nvSpPr>
            <p:cNvPr id="18" name="テキスト ボックス 17">
              <a:extLst>
                <a:ext uri="{FF2B5EF4-FFF2-40B4-BE49-F238E27FC236}">
                  <a16:creationId xmlns:a16="http://schemas.microsoft.com/office/drawing/2014/main" id="{B0244817-96E0-63ED-FA5F-D4CE066292AB}"/>
                </a:ext>
              </a:extLst>
            </p:cNvPr>
            <p:cNvSpPr txBox="1"/>
            <p:nvPr/>
          </p:nvSpPr>
          <p:spPr>
            <a:xfrm>
              <a:off x="5301465" y="6538912"/>
              <a:ext cx="3287731" cy="354245"/>
            </a:xfrm>
            <a:prstGeom prst="rect">
              <a:avLst/>
            </a:prstGeom>
            <a:noFill/>
          </p:spPr>
          <p:txBody>
            <a:bodyPr wrap="square" rtlCol="0">
              <a:spAutoFit/>
            </a:bodyPr>
            <a:lstStyle/>
            <a:p>
              <a:pPr algn="ctr"/>
              <a:r>
                <a:rPr kumimoji="1" lang="ja-JP" altLang="en-US" dirty="0">
                  <a:latin typeface="ＭＳ ゴシック" panose="020B0609070205080204" pitchFamily="49" charset="-128"/>
                  <a:ea typeface="ＭＳ ゴシック" panose="020B0609070205080204" pitchFamily="49" charset="-128"/>
                </a:rPr>
                <a:t>ガウスフィッチング</a:t>
              </a:r>
            </a:p>
          </p:txBody>
        </p:sp>
      </p:grpSp>
      <p:pic>
        <p:nvPicPr>
          <p:cNvPr id="16" name="図 15">
            <a:extLst>
              <a:ext uri="{FF2B5EF4-FFF2-40B4-BE49-F238E27FC236}">
                <a16:creationId xmlns:a16="http://schemas.microsoft.com/office/drawing/2014/main" id="{DC84C0AB-DB1B-69BD-583C-4E13F8F269A3}"/>
              </a:ext>
            </a:extLst>
          </p:cNvPr>
          <p:cNvPicPr>
            <a:picLocks noChangeAspect="1"/>
          </p:cNvPicPr>
          <p:nvPr/>
        </p:nvPicPr>
        <p:blipFill rotWithShape="1">
          <a:blip r:embed="rId3"/>
          <a:srcRect b="3557"/>
          <a:stretch/>
        </p:blipFill>
        <p:spPr>
          <a:xfrm>
            <a:off x="31783" y="2800371"/>
            <a:ext cx="4464855" cy="4011395"/>
          </a:xfrm>
          <a:prstGeom prst="rect">
            <a:avLst/>
          </a:prstGeom>
        </p:spPr>
      </p:pic>
      <p:sp>
        <p:nvSpPr>
          <p:cNvPr id="2" name="タイトル 1">
            <a:extLst>
              <a:ext uri="{FF2B5EF4-FFF2-40B4-BE49-F238E27FC236}">
                <a16:creationId xmlns:a16="http://schemas.microsoft.com/office/drawing/2014/main" id="{9ECC9DB9-C5E6-4738-2744-5B4082212AAD}"/>
              </a:ext>
            </a:extLst>
          </p:cNvPr>
          <p:cNvSpPr>
            <a:spLocks noGrp="1"/>
          </p:cNvSpPr>
          <p:nvPr>
            <p:ph type="title"/>
          </p:nvPr>
        </p:nvSpPr>
        <p:spPr/>
        <p:txBody>
          <a:bodyPr/>
          <a:lstStyle/>
          <a:p>
            <a:r>
              <a:rPr kumimoji="1" lang="ja-JP" altLang="en-US" dirty="0"/>
              <a:t>解析　収量計算</a:t>
            </a:r>
          </a:p>
        </p:txBody>
      </p:sp>
      <p:sp>
        <p:nvSpPr>
          <p:cNvPr id="4" name="テキスト ボックス 3">
            <a:extLst>
              <a:ext uri="{FF2B5EF4-FFF2-40B4-BE49-F238E27FC236}">
                <a16:creationId xmlns:a16="http://schemas.microsoft.com/office/drawing/2014/main" id="{D0FE2206-4DF2-1A22-D9F2-9D5B42F3E2F1}"/>
              </a:ext>
            </a:extLst>
          </p:cNvPr>
          <p:cNvSpPr txBox="1"/>
          <p:nvPr/>
        </p:nvSpPr>
        <p:spPr>
          <a:xfrm>
            <a:off x="752374" y="1600041"/>
            <a:ext cx="7639251" cy="1200329"/>
          </a:xfrm>
          <a:prstGeom prst="rect">
            <a:avLst/>
          </a:prstGeom>
          <a:noFill/>
        </p:spPr>
        <p:txBody>
          <a:bodyPr wrap="square" rtlCol="0">
            <a:spAutoFit/>
          </a:bodyPr>
          <a:lstStyle/>
          <a:p>
            <a:r>
              <a:rPr kumimoji="1" lang="en-US" altLang="ja-JP" sz="2400" dirty="0">
                <a:latin typeface="Times New Roman" panose="02020603050405020304" pitchFamily="18" charset="0"/>
                <a:ea typeface="ＭＳ ゴシック" panose="020B0609070205080204" pitchFamily="49" charset="-128"/>
                <a:cs typeface="Times New Roman" panose="02020603050405020304" pitchFamily="18" charset="0"/>
              </a:rPr>
              <a:t>PI</a:t>
            </a:r>
            <a:r>
              <a:rPr kumimoji="1" lang="ja-JP" altLang="en-US" sz="2400" dirty="0">
                <a:latin typeface="Times New Roman" panose="02020603050405020304" pitchFamily="18" charset="0"/>
                <a:ea typeface="ＭＳ ゴシック" panose="020B0609070205080204" pitchFamily="49" charset="-128"/>
                <a:cs typeface="Times New Roman" panose="02020603050405020304" pitchFamily="18" charset="0"/>
              </a:rPr>
              <a:t>図を任意のエネルギー幅</a:t>
            </a:r>
            <a:r>
              <a:rPr kumimoji="1" lang="en-US" altLang="ja-JP" sz="2400" dirty="0">
                <a:latin typeface="Times New Roman" panose="02020603050405020304" pitchFamily="18" charset="0"/>
                <a:ea typeface="ＭＳ ゴシック" panose="020B0609070205080204" pitchFamily="49" charset="-128"/>
                <a:cs typeface="Times New Roman" panose="02020603050405020304" pitchFamily="18" charset="0"/>
              </a:rPr>
              <a:t>ΔE</a:t>
            </a:r>
            <a:r>
              <a:rPr kumimoji="1" lang="ja-JP" altLang="en-US" sz="2400" dirty="0">
                <a:latin typeface="Times New Roman" panose="02020603050405020304" pitchFamily="18" charset="0"/>
                <a:ea typeface="ＭＳ ゴシック" panose="020B0609070205080204" pitchFamily="49" charset="-128"/>
                <a:cs typeface="Times New Roman" panose="02020603050405020304" pitchFamily="18" charset="0"/>
              </a:rPr>
              <a:t>で抽出</a:t>
            </a:r>
            <a:endParaRPr kumimoji="1" lang="en-US" altLang="ja-JP" sz="2400" dirty="0">
              <a:latin typeface="Times New Roman" panose="02020603050405020304" pitchFamily="18" charset="0"/>
              <a:ea typeface="ＭＳ ゴシック" panose="020B0609070205080204" pitchFamily="49" charset="-128"/>
              <a:cs typeface="Times New Roman" panose="02020603050405020304" pitchFamily="18" charset="0"/>
            </a:endParaRPr>
          </a:p>
          <a:p>
            <a:r>
              <a:rPr kumimoji="1" lang="ja-JP" altLang="en-US" sz="2400" dirty="0">
                <a:latin typeface="Times New Roman" panose="02020603050405020304" pitchFamily="18" charset="0"/>
                <a:ea typeface="ＭＳ ゴシック" panose="020B0609070205080204" pitchFamily="49" charset="-128"/>
                <a:cs typeface="Times New Roman" panose="02020603050405020304" pitchFamily="18" charset="0"/>
              </a:rPr>
              <a:t>　　↓</a:t>
            </a:r>
            <a:endParaRPr kumimoji="1" lang="en-US" altLang="ja-JP" sz="2400" dirty="0">
              <a:latin typeface="Times New Roman" panose="02020603050405020304" pitchFamily="18" charset="0"/>
              <a:ea typeface="ＭＳ ゴシック" panose="020B0609070205080204" pitchFamily="49" charset="-128"/>
              <a:cs typeface="Times New Roman" panose="02020603050405020304" pitchFamily="18" charset="0"/>
            </a:endParaRPr>
          </a:p>
          <a:p>
            <a:r>
              <a:rPr kumimoji="1" lang="ja-JP" altLang="en-US" sz="2400" dirty="0">
                <a:latin typeface="Times New Roman" panose="02020603050405020304" pitchFamily="18" charset="0"/>
                <a:ea typeface="ＭＳ ゴシック" panose="020B0609070205080204" pitchFamily="49" charset="-128"/>
                <a:cs typeface="Times New Roman" panose="02020603050405020304" pitchFamily="18" charset="0"/>
              </a:rPr>
              <a:t>ピークをガウス関数でフィッティング</a:t>
            </a:r>
          </a:p>
        </p:txBody>
      </p:sp>
      <p:sp>
        <p:nvSpPr>
          <p:cNvPr id="17" name="矢印: 右 16">
            <a:extLst>
              <a:ext uri="{FF2B5EF4-FFF2-40B4-BE49-F238E27FC236}">
                <a16:creationId xmlns:a16="http://schemas.microsoft.com/office/drawing/2014/main" id="{11C7F2C2-9793-6BAB-FC57-4899D9E92ECF}"/>
              </a:ext>
            </a:extLst>
          </p:cNvPr>
          <p:cNvSpPr/>
          <p:nvPr/>
        </p:nvSpPr>
        <p:spPr>
          <a:xfrm>
            <a:off x="4489809" y="4614824"/>
            <a:ext cx="452061" cy="578359"/>
          </a:xfrm>
          <a:prstGeom prst="rightArrow">
            <a:avLst/>
          </a:prstGeom>
          <a:solidFill>
            <a:srgbClr val="FF0000"/>
          </a:solidFill>
        </p:spPr>
        <p:style>
          <a:lnRef idx="2">
            <a:schemeClr val="dk1">
              <a:shade val="50000"/>
            </a:schemeClr>
          </a:lnRef>
          <a:fillRef idx="1">
            <a:schemeClr val="dk1"/>
          </a:fillRef>
          <a:effectRef idx="0">
            <a:schemeClr val="dk1"/>
          </a:effectRef>
          <a:fontRef idx="minor">
            <a:schemeClr val="lt1"/>
          </a:fontRef>
        </p:style>
        <p:txBody>
          <a:bodyPr rtlCol="0" anchor="ctr"/>
          <a:lstStyle/>
          <a:p>
            <a:pPr algn="ctr"/>
            <a:endParaRPr kumimoji="1" lang="ja-JP" altLang="en-US"/>
          </a:p>
        </p:txBody>
      </p:sp>
      <p:sp>
        <p:nvSpPr>
          <p:cNvPr id="6" name="スライド番号プレースホルダー 5">
            <a:extLst>
              <a:ext uri="{FF2B5EF4-FFF2-40B4-BE49-F238E27FC236}">
                <a16:creationId xmlns:a16="http://schemas.microsoft.com/office/drawing/2014/main" id="{802AE86C-5350-94D3-BE93-F66B6E5D7750}"/>
              </a:ext>
            </a:extLst>
          </p:cNvPr>
          <p:cNvSpPr>
            <a:spLocks noGrp="1"/>
          </p:cNvSpPr>
          <p:nvPr>
            <p:ph type="sldNum" sz="quarter" idx="11"/>
          </p:nvPr>
        </p:nvSpPr>
        <p:spPr/>
        <p:txBody>
          <a:bodyPr/>
          <a:lstStyle/>
          <a:p>
            <a:fld id="{2211DAF9-AAB5-44DD-A5E4-C4C1DB5B2C1E}" type="slidenum">
              <a:rPr kumimoji="1" lang="ja-JP" altLang="en-US" smtClean="0"/>
              <a:t>50</a:t>
            </a:fld>
            <a:endParaRPr kumimoji="1" lang="ja-JP" altLang="en-US"/>
          </a:p>
        </p:txBody>
      </p:sp>
    </p:spTree>
    <p:extLst>
      <p:ext uri="{BB962C8B-B14F-4D97-AF65-F5344CB8AC3E}">
        <p14:creationId xmlns:p14="http://schemas.microsoft.com/office/powerpoint/2010/main" val="1365021704"/>
      </p:ext>
    </p:extLst>
  </p:cSld>
  <p:clrMapOvr>
    <a:masterClrMapping/>
  </p:clrMapOvr>
</p:sld>
</file>

<file path=ppt/slides/slide5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pSp>
        <p:nvGrpSpPr>
          <p:cNvPr id="9" name="グループ化 8">
            <a:extLst>
              <a:ext uri="{FF2B5EF4-FFF2-40B4-BE49-F238E27FC236}">
                <a16:creationId xmlns:a16="http://schemas.microsoft.com/office/drawing/2014/main" id="{D4FF14C1-A6AE-603E-2EB5-EEA31BC0C447}"/>
              </a:ext>
            </a:extLst>
          </p:cNvPr>
          <p:cNvGrpSpPr/>
          <p:nvPr/>
        </p:nvGrpSpPr>
        <p:grpSpPr>
          <a:xfrm>
            <a:off x="1021643" y="1454569"/>
            <a:ext cx="6798176" cy="5098632"/>
            <a:chOff x="1021643" y="1454569"/>
            <a:chExt cx="6798176" cy="5098632"/>
          </a:xfrm>
        </p:grpSpPr>
        <p:pic>
          <p:nvPicPr>
            <p:cNvPr id="5" name="図 4" descr="グラフ, ヒストグラム&#10;&#10;自動的に生成された説明">
              <a:extLst>
                <a:ext uri="{FF2B5EF4-FFF2-40B4-BE49-F238E27FC236}">
                  <a16:creationId xmlns:a16="http://schemas.microsoft.com/office/drawing/2014/main" id="{E25B9739-C68F-8568-6653-926AA00009B8}"/>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021643" y="1454569"/>
              <a:ext cx="6798176" cy="5098632"/>
            </a:xfrm>
            <a:prstGeom prst="rect">
              <a:avLst/>
            </a:prstGeom>
          </p:spPr>
        </p:pic>
        <p:sp>
          <p:nvSpPr>
            <p:cNvPr id="6" name="テキスト ボックス 5">
              <a:extLst>
                <a:ext uri="{FF2B5EF4-FFF2-40B4-BE49-F238E27FC236}">
                  <a16:creationId xmlns:a16="http://schemas.microsoft.com/office/drawing/2014/main" id="{91EDB0FE-F303-7D51-933C-B36F084A8295}"/>
                </a:ext>
              </a:extLst>
            </p:cNvPr>
            <p:cNvSpPr txBox="1"/>
            <p:nvPr/>
          </p:nvSpPr>
          <p:spPr>
            <a:xfrm>
              <a:off x="3601568" y="2394358"/>
              <a:ext cx="1075266" cy="461665"/>
            </a:xfrm>
            <a:prstGeom prst="rect">
              <a:avLst/>
            </a:prstGeom>
            <a:noFill/>
          </p:spPr>
          <p:txBody>
            <a:bodyPr wrap="square" rtlCol="0">
              <a:spAutoFit/>
            </a:bodyPr>
            <a:lstStyle/>
            <a:p>
              <a:pPr algn="ctr"/>
              <a:r>
                <a:rPr kumimoji="1" lang="en-US" altLang="ja-JP" sz="2400" b="1" dirty="0">
                  <a:latin typeface="Times New Roman" panose="02020603050405020304" pitchFamily="18" charset="0"/>
                  <a:cs typeface="Times New Roman" panose="02020603050405020304" pitchFamily="18" charset="0"/>
                </a:rPr>
                <a:t>proton</a:t>
              </a:r>
              <a:endParaRPr kumimoji="1" lang="ja-JP" altLang="en-US" sz="2400" b="1" dirty="0">
                <a:latin typeface="Times New Roman" panose="02020603050405020304" pitchFamily="18" charset="0"/>
                <a:cs typeface="Times New Roman" panose="02020603050405020304" pitchFamily="18" charset="0"/>
              </a:endParaRPr>
            </a:p>
          </p:txBody>
        </p:sp>
        <p:sp>
          <p:nvSpPr>
            <p:cNvPr id="7" name="テキスト ボックス 6">
              <a:extLst>
                <a:ext uri="{FF2B5EF4-FFF2-40B4-BE49-F238E27FC236}">
                  <a16:creationId xmlns:a16="http://schemas.microsoft.com/office/drawing/2014/main" id="{AB58D248-6B82-202D-D6CF-A69FECDB587B}"/>
                </a:ext>
              </a:extLst>
            </p:cNvPr>
            <p:cNvSpPr txBox="1"/>
            <p:nvPr/>
          </p:nvSpPr>
          <p:spPr>
            <a:xfrm>
              <a:off x="4034366" y="3198167"/>
              <a:ext cx="1472581" cy="461665"/>
            </a:xfrm>
            <a:prstGeom prst="rect">
              <a:avLst/>
            </a:prstGeom>
            <a:noFill/>
          </p:spPr>
          <p:txBody>
            <a:bodyPr wrap="square" rtlCol="0">
              <a:spAutoFit/>
            </a:bodyPr>
            <a:lstStyle/>
            <a:p>
              <a:pPr algn="ctr"/>
              <a:r>
                <a:rPr lang="en-US" altLang="ja-JP" sz="2400" b="1" dirty="0">
                  <a:latin typeface="Times New Roman" panose="02020603050405020304" pitchFamily="18" charset="0"/>
                  <a:cs typeface="Times New Roman" panose="02020603050405020304" pitchFamily="18" charset="0"/>
                </a:rPr>
                <a:t>deuter</a:t>
              </a:r>
              <a:r>
                <a:rPr kumimoji="1" lang="en-US" altLang="ja-JP" sz="2400" b="1" dirty="0">
                  <a:latin typeface="Times New Roman" panose="02020603050405020304" pitchFamily="18" charset="0"/>
                  <a:cs typeface="Times New Roman" panose="02020603050405020304" pitchFamily="18" charset="0"/>
                </a:rPr>
                <a:t>on</a:t>
              </a:r>
              <a:endParaRPr kumimoji="1" lang="ja-JP" altLang="en-US" sz="2400" b="1" dirty="0">
                <a:latin typeface="Times New Roman" panose="02020603050405020304" pitchFamily="18" charset="0"/>
                <a:cs typeface="Times New Roman" panose="02020603050405020304" pitchFamily="18" charset="0"/>
              </a:endParaRPr>
            </a:p>
          </p:txBody>
        </p:sp>
        <p:sp>
          <p:nvSpPr>
            <p:cNvPr id="8" name="テキスト ボックス 7">
              <a:extLst>
                <a:ext uri="{FF2B5EF4-FFF2-40B4-BE49-F238E27FC236}">
                  <a16:creationId xmlns:a16="http://schemas.microsoft.com/office/drawing/2014/main" id="{021C768D-167F-A7ED-2180-235136E88AB0}"/>
                </a:ext>
              </a:extLst>
            </p:cNvPr>
            <p:cNvSpPr txBox="1"/>
            <p:nvPr/>
          </p:nvSpPr>
          <p:spPr>
            <a:xfrm>
              <a:off x="4770656" y="4542370"/>
              <a:ext cx="1472581" cy="461665"/>
            </a:xfrm>
            <a:prstGeom prst="rect">
              <a:avLst/>
            </a:prstGeom>
            <a:noFill/>
          </p:spPr>
          <p:txBody>
            <a:bodyPr wrap="square" rtlCol="0">
              <a:spAutoFit/>
            </a:bodyPr>
            <a:lstStyle/>
            <a:p>
              <a:pPr algn="ctr"/>
              <a:r>
                <a:rPr kumimoji="1" lang="en-US" altLang="ja-JP" sz="2400" b="1" dirty="0">
                  <a:latin typeface="Times New Roman" panose="02020603050405020304" pitchFamily="18" charset="0"/>
                  <a:cs typeface="Times New Roman" panose="02020603050405020304" pitchFamily="18" charset="0"/>
                </a:rPr>
                <a:t>triton</a:t>
              </a:r>
              <a:endParaRPr kumimoji="1" lang="ja-JP" altLang="en-US" sz="2400" b="1" dirty="0">
                <a:latin typeface="Times New Roman" panose="02020603050405020304" pitchFamily="18" charset="0"/>
                <a:cs typeface="Times New Roman" panose="02020603050405020304" pitchFamily="18" charset="0"/>
              </a:endParaRPr>
            </a:p>
          </p:txBody>
        </p:sp>
      </p:grpSp>
      <p:sp>
        <p:nvSpPr>
          <p:cNvPr id="2" name="タイトル 1">
            <a:extLst>
              <a:ext uri="{FF2B5EF4-FFF2-40B4-BE49-F238E27FC236}">
                <a16:creationId xmlns:a16="http://schemas.microsoft.com/office/drawing/2014/main" id="{05FABC57-9A61-A668-63B5-30699A420A2A}"/>
              </a:ext>
            </a:extLst>
          </p:cNvPr>
          <p:cNvSpPr>
            <a:spLocks noGrp="1"/>
          </p:cNvSpPr>
          <p:nvPr>
            <p:ph type="title"/>
          </p:nvPr>
        </p:nvSpPr>
        <p:spPr>
          <a:xfrm>
            <a:off x="500063" y="1221795"/>
            <a:ext cx="4698662" cy="232774"/>
          </a:xfrm>
        </p:spPr>
        <p:txBody>
          <a:bodyPr/>
          <a:lstStyle/>
          <a:p>
            <a:r>
              <a:rPr lang="ja-JP" altLang="en-US" dirty="0">
                <a:latin typeface="Times New Roman" panose="02020603050405020304" pitchFamily="18" charset="0"/>
                <a:cs typeface="Times New Roman" panose="02020603050405020304" pitchFamily="18" charset="0"/>
              </a:rPr>
              <a:t>標的核</a:t>
            </a:r>
            <a:r>
              <a:rPr lang="en-US" altLang="ja-JP" dirty="0">
                <a:latin typeface="Times New Roman" panose="02020603050405020304" pitchFamily="18" charset="0"/>
                <a:cs typeface="Times New Roman" panose="02020603050405020304" pitchFamily="18" charset="0"/>
              </a:rPr>
              <a:t>C</a:t>
            </a:r>
            <a:r>
              <a:rPr lang="ja-JP" altLang="en-US" dirty="0">
                <a:latin typeface="Times New Roman" panose="02020603050405020304" pitchFamily="18" charset="0"/>
                <a:cs typeface="Times New Roman" panose="02020603050405020304" pitchFamily="18" charset="0"/>
              </a:rPr>
              <a:t>　検出角度</a:t>
            </a:r>
            <a:r>
              <a:rPr lang="en-US" altLang="ja-JP" dirty="0">
                <a:latin typeface="Times New Roman" panose="02020603050405020304" pitchFamily="18" charset="0"/>
                <a:cs typeface="Times New Roman" panose="02020603050405020304" pitchFamily="18" charset="0"/>
              </a:rPr>
              <a:t>40˚</a:t>
            </a:r>
            <a:r>
              <a:rPr lang="ja-JP" altLang="en-US" dirty="0">
                <a:latin typeface="Times New Roman" panose="02020603050405020304" pitchFamily="18" charset="0"/>
                <a:cs typeface="Times New Roman" panose="02020603050405020304" pitchFamily="18" charset="0"/>
              </a:rPr>
              <a:t>　放出エネルギー </a:t>
            </a:r>
            <a:r>
              <a:rPr lang="en-US" altLang="ja-JP" dirty="0">
                <a:latin typeface="Times New Roman" panose="02020603050405020304" pitchFamily="18" charset="0"/>
                <a:cs typeface="Times New Roman" panose="02020603050405020304" pitchFamily="18" charset="0"/>
              </a:rPr>
              <a:t>100 MeV</a:t>
            </a:r>
            <a:endParaRPr kumimoji="1" lang="ja-JP" altLang="en-US" dirty="0">
              <a:latin typeface="Times New Roman" panose="02020603050405020304" pitchFamily="18" charset="0"/>
              <a:cs typeface="Times New Roman" panose="02020603050405020304" pitchFamily="18" charset="0"/>
            </a:endParaRPr>
          </a:p>
        </p:txBody>
      </p:sp>
      <p:sp>
        <p:nvSpPr>
          <p:cNvPr id="10" name="スライド番号プレースホルダー 9">
            <a:extLst>
              <a:ext uri="{FF2B5EF4-FFF2-40B4-BE49-F238E27FC236}">
                <a16:creationId xmlns:a16="http://schemas.microsoft.com/office/drawing/2014/main" id="{A27992CA-E3BD-5492-032B-1681627E92E8}"/>
              </a:ext>
            </a:extLst>
          </p:cNvPr>
          <p:cNvSpPr>
            <a:spLocks noGrp="1"/>
          </p:cNvSpPr>
          <p:nvPr>
            <p:ph type="sldNum" sz="quarter" idx="11"/>
          </p:nvPr>
        </p:nvSpPr>
        <p:spPr/>
        <p:txBody>
          <a:bodyPr/>
          <a:lstStyle/>
          <a:p>
            <a:fld id="{2211DAF9-AAB5-44DD-A5E4-C4C1DB5B2C1E}" type="slidenum">
              <a:rPr kumimoji="1" lang="ja-JP" altLang="en-US" smtClean="0"/>
              <a:t>51</a:t>
            </a:fld>
            <a:endParaRPr kumimoji="1" lang="ja-JP" altLang="en-US"/>
          </a:p>
        </p:txBody>
      </p:sp>
    </p:spTree>
    <p:extLst>
      <p:ext uri="{BB962C8B-B14F-4D97-AF65-F5344CB8AC3E}">
        <p14:creationId xmlns:p14="http://schemas.microsoft.com/office/powerpoint/2010/main" val="1780446591"/>
      </p:ext>
    </p:extLst>
  </p:cSld>
  <p:clrMapOvr>
    <a:masterClrMapping/>
  </p:clrMapOvr>
</p:sld>
</file>

<file path=ppt/slides/slide5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タイトル 1">
            <a:extLst>
              <a:ext uri="{FF2B5EF4-FFF2-40B4-BE49-F238E27FC236}">
                <a16:creationId xmlns:a16="http://schemas.microsoft.com/office/drawing/2014/main" id="{C80A19EC-AEAD-29FC-5B62-1A57135E25A6}"/>
              </a:ext>
            </a:extLst>
          </p:cNvPr>
          <p:cNvSpPr>
            <a:spLocks noGrp="1"/>
          </p:cNvSpPr>
          <p:nvPr>
            <p:ph type="title"/>
          </p:nvPr>
        </p:nvSpPr>
        <p:spPr/>
        <p:txBody>
          <a:bodyPr/>
          <a:lstStyle/>
          <a:p>
            <a:r>
              <a:rPr kumimoji="1" lang="ja-JP" altLang="en-US" dirty="0">
                <a:latin typeface="Times New Roman" panose="02020603050405020304" pitchFamily="18" charset="0"/>
                <a:cs typeface="Times New Roman" panose="02020603050405020304" pitchFamily="18" charset="0"/>
              </a:rPr>
              <a:t>解析　</a:t>
            </a:r>
            <a:r>
              <a:rPr kumimoji="1" lang="en-US" altLang="ja-JP" dirty="0">
                <a:latin typeface="Times New Roman" panose="02020603050405020304" pitchFamily="18" charset="0"/>
                <a:cs typeface="Times New Roman" panose="02020603050405020304" pitchFamily="18" charset="0"/>
              </a:rPr>
              <a:t>DDX</a:t>
            </a:r>
            <a:r>
              <a:rPr kumimoji="1" lang="ja-JP" altLang="en-US" dirty="0">
                <a:latin typeface="Times New Roman" panose="02020603050405020304" pitchFamily="18" charset="0"/>
                <a:cs typeface="Times New Roman" panose="02020603050405020304" pitchFamily="18" charset="0"/>
              </a:rPr>
              <a:t>の算出</a:t>
            </a:r>
          </a:p>
        </p:txBody>
      </p:sp>
      <mc:AlternateContent xmlns:mc="http://schemas.openxmlformats.org/markup-compatibility/2006" xmlns:a14="http://schemas.microsoft.com/office/drawing/2010/main">
        <mc:Choice Requires="a14">
          <p:sp>
            <p:nvSpPr>
              <p:cNvPr id="4" name="テキスト ボックス 3">
                <a:extLst>
                  <a:ext uri="{FF2B5EF4-FFF2-40B4-BE49-F238E27FC236}">
                    <a16:creationId xmlns:a16="http://schemas.microsoft.com/office/drawing/2014/main" id="{CED44225-0A81-CBCB-0EDE-1E5D43D03EA2}"/>
                  </a:ext>
                </a:extLst>
              </p:cNvPr>
              <p:cNvSpPr txBox="1"/>
              <p:nvPr/>
            </p:nvSpPr>
            <p:spPr>
              <a:xfrm>
                <a:off x="910161" y="1552443"/>
                <a:ext cx="7007192" cy="1027397"/>
              </a:xfrm>
              <a:prstGeom prst="rect">
                <a:avLst/>
              </a:prstGeom>
              <a:noFill/>
            </p:spPr>
            <p:txBody>
              <a:bodyPr wrap="square" rtlCol="0">
                <a:spAutoFit/>
              </a:bodyPr>
              <a:lstStyle/>
              <a:p>
                <a:pPr/>
                <a14:m>
                  <m:oMathPara xmlns:m="http://schemas.openxmlformats.org/officeDocument/2006/math">
                    <m:oMathParaPr>
                      <m:jc m:val="centerGroup"/>
                    </m:oMathParaPr>
                    <m:oMath xmlns:m="http://schemas.openxmlformats.org/officeDocument/2006/math">
                      <m:r>
                        <m:rPr>
                          <m:sty m:val="p"/>
                        </m:rPr>
                        <a:rPr kumimoji="1" lang="en-US" altLang="ja-JP" sz="2800" b="0" i="0" smtClean="0">
                          <a:latin typeface="Cambria Math" panose="02040503050406030204" pitchFamily="18" charset="0"/>
                          <a:ea typeface="ＭＳ 明朝" panose="02020609040205080304" pitchFamily="17" charset="-128"/>
                        </a:rPr>
                        <m:t>DDX</m:t>
                      </m:r>
                      <m:r>
                        <a:rPr kumimoji="1" lang="en-US" altLang="ja-JP" sz="2800" b="0" i="1" smtClean="0">
                          <a:latin typeface="Cambria Math" panose="02040503050406030204" pitchFamily="18" charset="0"/>
                          <a:ea typeface="ＭＳ 明朝" panose="02020609040205080304" pitchFamily="17" charset="-128"/>
                        </a:rPr>
                        <m:t>=</m:t>
                      </m:r>
                      <m:f>
                        <m:fPr>
                          <m:ctrlPr>
                            <a:rPr kumimoji="1" lang="en-US" altLang="ja-JP" sz="2800" b="0" i="1" smtClean="0">
                              <a:latin typeface="Cambria Math" panose="02040503050406030204" pitchFamily="18" charset="0"/>
                              <a:ea typeface="ＭＳ 明朝" panose="02020609040205080304" pitchFamily="17" charset="-128"/>
                            </a:rPr>
                          </m:ctrlPr>
                        </m:fPr>
                        <m:num>
                          <m:sSup>
                            <m:sSupPr>
                              <m:ctrlPr>
                                <a:rPr kumimoji="1" lang="en-US" altLang="ja-JP" sz="2800" b="0" i="1" smtClean="0">
                                  <a:latin typeface="Cambria Math" panose="02040503050406030204" pitchFamily="18" charset="0"/>
                                  <a:ea typeface="ＭＳ 明朝" panose="02020609040205080304" pitchFamily="17" charset="-128"/>
                                </a:rPr>
                              </m:ctrlPr>
                            </m:sSupPr>
                            <m:e>
                              <m:r>
                                <a:rPr kumimoji="1" lang="en-US" altLang="ja-JP" sz="2800" b="0" i="1" smtClean="0">
                                  <a:latin typeface="Cambria Math" panose="02040503050406030204" pitchFamily="18" charset="0"/>
                                  <a:ea typeface="ＭＳ 明朝" panose="02020609040205080304" pitchFamily="17" charset="-128"/>
                                </a:rPr>
                                <m:t>𝑑</m:t>
                              </m:r>
                            </m:e>
                            <m:sup>
                              <m:r>
                                <a:rPr kumimoji="1" lang="en-US" altLang="ja-JP" sz="2800" b="0" i="1" smtClean="0">
                                  <a:latin typeface="Cambria Math" panose="02040503050406030204" pitchFamily="18" charset="0"/>
                                  <a:ea typeface="ＭＳ 明朝" panose="02020609040205080304" pitchFamily="17" charset="-128"/>
                                </a:rPr>
                                <m:t>2</m:t>
                              </m:r>
                            </m:sup>
                          </m:sSup>
                          <m:r>
                            <a:rPr kumimoji="1" lang="ja-JP" altLang="en-US" sz="2800" b="0" i="1" smtClean="0">
                              <a:latin typeface="Cambria Math" panose="02040503050406030204" pitchFamily="18" charset="0"/>
                              <a:ea typeface="ＭＳ 明朝" panose="02020609040205080304" pitchFamily="17" charset="-128"/>
                            </a:rPr>
                            <m:t>𝜎</m:t>
                          </m:r>
                        </m:num>
                        <m:den>
                          <m:r>
                            <a:rPr kumimoji="1" lang="en-US" altLang="ja-JP" sz="2800" b="0" i="1" smtClean="0">
                              <a:latin typeface="Cambria Math" panose="02040503050406030204" pitchFamily="18" charset="0"/>
                              <a:ea typeface="ＭＳ 明朝" panose="02020609040205080304" pitchFamily="17" charset="-128"/>
                            </a:rPr>
                            <m:t>𝑑</m:t>
                          </m:r>
                          <m:r>
                            <m:rPr>
                              <m:sty m:val="p"/>
                            </m:rPr>
                            <a:rPr kumimoji="1" lang="el-GR" altLang="ja-JP" sz="2800" b="0" i="1" smtClean="0">
                              <a:latin typeface="Cambria Math" panose="02040503050406030204" pitchFamily="18" charset="0"/>
                              <a:ea typeface="Cambria Math" panose="02040503050406030204" pitchFamily="18" charset="0"/>
                            </a:rPr>
                            <m:t>Ω</m:t>
                          </m:r>
                          <m:r>
                            <a:rPr kumimoji="1" lang="en-US" altLang="ja-JP" sz="2800" b="0" i="1" smtClean="0">
                              <a:latin typeface="Cambria Math" panose="02040503050406030204" pitchFamily="18" charset="0"/>
                              <a:ea typeface="Cambria Math" panose="02040503050406030204" pitchFamily="18" charset="0"/>
                            </a:rPr>
                            <m:t>𝑑𝐸</m:t>
                          </m:r>
                        </m:den>
                      </m:f>
                      <m:r>
                        <a:rPr kumimoji="1" lang="en-US" altLang="ja-JP" sz="2800" b="0" i="1" smtClean="0">
                          <a:latin typeface="Cambria Math" panose="02040503050406030204" pitchFamily="18" charset="0"/>
                          <a:ea typeface="ＭＳ 明朝" panose="02020609040205080304" pitchFamily="17" charset="-128"/>
                        </a:rPr>
                        <m:t>=</m:t>
                      </m:r>
                      <m:f>
                        <m:fPr>
                          <m:ctrlPr>
                            <a:rPr kumimoji="1" lang="en-US" altLang="ja-JP" sz="2800" b="0" i="1" smtClean="0">
                              <a:latin typeface="Cambria Math" panose="02040503050406030204" pitchFamily="18" charset="0"/>
                              <a:ea typeface="ＭＳ 明朝" panose="02020609040205080304" pitchFamily="17" charset="-128"/>
                            </a:rPr>
                          </m:ctrlPr>
                        </m:fPr>
                        <m:num>
                          <m:r>
                            <a:rPr kumimoji="1" lang="en-US" altLang="ja-JP" sz="2800" b="0" i="1" smtClean="0">
                              <a:latin typeface="Cambria Math" panose="02040503050406030204" pitchFamily="18" charset="0"/>
                              <a:ea typeface="ＭＳ 明朝" panose="02020609040205080304" pitchFamily="17" charset="-128"/>
                            </a:rPr>
                            <m:t>𝑎𝑌</m:t>
                          </m:r>
                        </m:num>
                        <m:den>
                          <m:r>
                            <m:rPr>
                              <m:sty m:val="p"/>
                            </m:rPr>
                            <a:rPr kumimoji="1" lang="el-GR" altLang="ja-JP" sz="2800" b="0" i="1" smtClean="0">
                              <a:latin typeface="Cambria Math" panose="02040503050406030204" pitchFamily="18" charset="0"/>
                              <a:ea typeface="Cambria Math" panose="02040503050406030204" pitchFamily="18" charset="0"/>
                            </a:rPr>
                            <m:t>Φ</m:t>
                          </m:r>
                          <m:sSub>
                            <m:sSubPr>
                              <m:ctrlPr>
                                <a:rPr kumimoji="1" lang="el-GR" altLang="ja-JP" sz="2800" b="0" i="1" smtClean="0">
                                  <a:latin typeface="Cambria Math" panose="02040503050406030204" pitchFamily="18" charset="0"/>
                                  <a:ea typeface="Cambria Math" panose="02040503050406030204" pitchFamily="18" charset="0"/>
                                </a:rPr>
                              </m:ctrlPr>
                            </m:sSubPr>
                            <m:e>
                              <m:r>
                                <a:rPr kumimoji="1" lang="ja-JP" altLang="el-GR" sz="2800" b="0" i="1" smtClean="0">
                                  <a:latin typeface="Cambria Math" panose="02040503050406030204" pitchFamily="18" charset="0"/>
                                  <a:ea typeface="Cambria Math" panose="02040503050406030204" pitchFamily="18" charset="0"/>
                                </a:rPr>
                                <m:t>𝜀</m:t>
                              </m:r>
                            </m:e>
                            <m:sub>
                              <m:r>
                                <a:rPr kumimoji="1" lang="en-US" altLang="ja-JP" sz="2800" b="0" i="1" smtClean="0">
                                  <a:latin typeface="Cambria Math" panose="02040503050406030204" pitchFamily="18" charset="0"/>
                                  <a:ea typeface="Cambria Math" panose="02040503050406030204" pitchFamily="18" charset="0"/>
                                </a:rPr>
                                <m:t>𝐷</m:t>
                              </m:r>
                            </m:sub>
                          </m:sSub>
                          <m:r>
                            <a:rPr kumimoji="1" lang="en-US" altLang="ja-JP" sz="2800" b="0" i="1" smtClean="0">
                              <a:latin typeface="Cambria Math" panose="02040503050406030204" pitchFamily="18" charset="0"/>
                              <a:ea typeface="Cambria Math" panose="02040503050406030204" pitchFamily="18" charset="0"/>
                            </a:rPr>
                            <m:t>𝑃𝑑</m:t>
                          </m:r>
                          <m:r>
                            <m:rPr>
                              <m:sty m:val="p"/>
                            </m:rPr>
                            <a:rPr kumimoji="1" lang="el-GR" altLang="ja-JP" sz="2800" b="0" i="1" smtClean="0">
                              <a:latin typeface="Cambria Math" panose="02040503050406030204" pitchFamily="18" charset="0"/>
                              <a:ea typeface="Cambria Math" panose="02040503050406030204" pitchFamily="18" charset="0"/>
                            </a:rPr>
                            <m:t>Δ</m:t>
                          </m:r>
                          <m:r>
                            <a:rPr kumimoji="1" lang="en-US" altLang="ja-JP" sz="2800" b="0" i="1" smtClean="0">
                              <a:latin typeface="Cambria Math" panose="02040503050406030204" pitchFamily="18" charset="0"/>
                              <a:ea typeface="Cambria Math" panose="02040503050406030204" pitchFamily="18" charset="0"/>
                            </a:rPr>
                            <m:t>𝐸</m:t>
                          </m:r>
                          <m:r>
                            <m:rPr>
                              <m:sty m:val="p"/>
                            </m:rPr>
                            <a:rPr kumimoji="1" lang="el-GR" altLang="ja-JP" sz="2800" b="0" i="1" smtClean="0">
                              <a:latin typeface="Cambria Math" panose="02040503050406030204" pitchFamily="18" charset="0"/>
                              <a:ea typeface="Cambria Math" panose="02040503050406030204" pitchFamily="18" charset="0"/>
                            </a:rPr>
                            <m:t>ΔΩ</m:t>
                          </m:r>
                        </m:den>
                      </m:f>
                    </m:oMath>
                  </m:oMathPara>
                </a14:m>
                <a:endParaRPr kumimoji="1" lang="en-US" altLang="ja-JP" sz="2800" dirty="0">
                  <a:latin typeface="Times New Roman" panose="02020603050405020304" pitchFamily="18" charset="0"/>
                  <a:ea typeface="ＭＳ ゴシック" panose="020B0609070205080204" pitchFamily="49" charset="-128"/>
                  <a:cs typeface="Times New Roman" panose="02020603050405020304" pitchFamily="18" charset="0"/>
                </a:endParaRPr>
              </a:p>
            </p:txBody>
          </p:sp>
        </mc:Choice>
        <mc:Fallback xmlns="">
          <p:sp>
            <p:nvSpPr>
              <p:cNvPr id="4" name="テキスト ボックス 3">
                <a:extLst>
                  <a:ext uri="{FF2B5EF4-FFF2-40B4-BE49-F238E27FC236}">
                    <a16:creationId xmlns:a16="http://schemas.microsoft.com/office/drawing/2014/main" id="{CED44225-0A81-CBCB-0EDE-1E5D43D03EA2}"/>
                  </a:ext>
                </a:extLst>
              </p:cNvPr>
              <p:cNvSpPr txBox="1">
                <a:spLocks noRot="1" noChangeAspect="1" noMove="1" noResize="1" noEditPoints="1" noAdjustHandles="1" noChangeArrowheads="1" noChangeShapeType="1" noTextEdit="1"/>
              </p:cNvSpPr>
              <p:nvPr/>
            </p:nvSpPr>
            <p:spPr>
              <a:xfrm>
                <a:off x="910161" y="1552443"/>
                <a:ext cx="7007192" cy="1027397"/>
              </a:xfrm>
              <a:prstGeom prst="rect">
                <a:avLst/>
              </a:prstGeom>
              <a:blipFill>
                <a:blip r:embed="rId2"/>
                <a:stretch>
                  <a:fillRect/>
                </a:stretch>
              </a:blipFill>
            </p:spPr>
            <p:txBody>
              <a:bodyPr/>
              <a:lstStyle/>
              <a:p>
                <a:r>
                  <a:rPr lang="ja-JP" altLang="en-US">
                    <a:noFill/>
                  </a:rPr>
                  <a:t> </a:t>
                </a:r>
              </a:p>
            </p:txBody>
          </p:sp>
        </mc:Fallback>
      </mc:AlternateContent>
      <p:grpSp>
        <p:nvGrpSpPr>
          <p:cNvPr id="5" name="グループ化 4">
            <a:extLst>
              <a:ext uri="{FF2B5EF4-FFF2-40B4-BE49-F238E27FC236}">
                <a16:creationId xmlns:a16="http://schemas.microsoft.com/office/drawing/2014/main" id="{D8F291F1-E2D2-6497-622D-D1EF05E143CF}"/>
              </a:ext>
            </a:extLst>
          </p:cNvPr>
          <p:cNvGrpSpPr/>
          <p:nvPr/>
        </p:nvGrpSpPr>
        <p:grpSpPr>
          <a:xfrm>
            <a:off x="2856200" y="2711932"/>
            <a:ext cx="4494998" cy="2677656"/>
            <a:chOff x="3590223" y="4340994"/>
            <a:chExt cx="4494998" cy="2677656"/>
          </a:xfrm>
        </p:grpSpPr>
        <mc:AlternateContent xmlns:mc="http://schemas.openxmlformats.org/markup-compatibility/2006" xmlns:a14="http://schemas.microsoft.com/office/drawing/2010/main">
          <mc:Choice Requires="a14">
            <p:sp>
              <p:nvSpPr>
                <p:cNvPr id="6" name="テキスト ボックス 5">
                  <a:extLst>
                    <a:ext uri="{FF2B5EF4-FFF2-40B4-BE49-F238E27FC236}">
                      <a16:creationId xmlns:a16="http://schemas.microsoft.com/office/drawing/2014/main" id="{A061718A-1EFC-64B3-6DE1-3FEE97DA2EB0}"/>
                    </a:ext>
                  </a:extLst>
                </p:cNvPr>
                <p:cNvSpPr txBox="1"/>
                <p:nvPr/>
              </p:nvSpPr>
              <p:spPr>
                <a:xfrm>
                  <a:off x="3590223" y="4340994"/>
                  <a:ext cx="683394" cy="2677656"/>
                </a:xfrm>
                <a:prstGeom prst="rect">
                  <a:avLst/>
                </a:prstGeom>
                <a:noFill/>
              </p:spPr>
              <p:txBody>
                <a:bodyPr wrap="square" rtlCol="0">
                  <a:spAutoFit/>
                </a:bodyPr>
                <a:lstStyle/>
                <a:p>
                  <a:pPr algn="r"/>
                  <a:r>
                    <a:rPr kumimoji="1" lang="en-US" altLang="ja-JP" sz="2400" dirty="0">
                      <a:latin typeface="Times New Roman" panose="02020603050405020304" pitchFamily="18" charset="0"/>
                      <a:ea typeface="ＭＳ ゴシック" panose="020B0609070205080204" pitchFamily="49" charset="-128"/>
                      <a:cs typeface="Times New Roman" panose="02020603050405020304" pitchFamily="18" charset="0"/>
                    </a:rPr>
                    <a:t>Y</a:t>
                  </a:r>
                </a:p>
                <a:p>
                  <a:pPr algn="r"/>
                  <a14:m>
                    <m:oMathPara xmlns:m="http://schemas.openxmlformats.org/officeDocument/2006/math">
                      <m:oMathParaPr>
                        <m:jc m:val="right"/>
                      </m:oMathParaPr>
                      <m:oMath xmlns:m="http://schemas.openxmlformats.org/officeDocument/2006/math">
                        <m:sSub>
                          <m:sSubPr>
                            <m:ctrlPr>
                              <a:rPr kumimoji="1" lang="en-US" altLang="ja-JP" sz="2400" i="1" smtClean="0">
                                <a:latin typeface="Cambria Math" panose="02040503050406030204" pitchFamily="18" charset="0"/>
                              </a:rPr>
                            </m:ctrlPr>
                          </m:sSubPr>
                          <m:e>
                            <m:r>
                              <a:rPr kumimoji="1" lang="ja-JP" altLang="en-US" sz="2400" i="1" smtClean="0">
                                <a:latin typeface="Cambria Math" panose="02040503050406030204" pitchFamily="18" charset="0"/>
                              </a:rPr>
                              <m:t>𝜀</m:t>
                            </m:r>
                          </m:e>
                          <m:sub>
                            <m:r>
                              <a:rPr kumimoji="1" lang="en-US" altLang="ja-JP" sz="2400" b="0" i="1" smtClean="0">
                                <a:latin typeface="Cambria Math" panose="02040503050406030204" pitchFamily="18" charset="0"/>
                              </a:rPr>
                              <m:t>𝐷</m:t>
                            </m:r>
                          </m:sub>
                        </m:sSub>
                      </m:oMath>
                    </m:oMathPara>
                  </a14:m>
                  <a:endParaRPr kumimoji="1" lang="en-US" altLang="ja-JP" sz="2400" dirty="0">
                    <a:latin typeface="Times New Roman" panose="02020603050405020304" pitchFamily="18" charset="0"/>
                    <a:ea typeface="ＭＳ ゴシック" panose="020B0609070205080204" pitchFamily="49" charset="-128"/>
                    <a:cs typeface="Times New Roman" panose="02020603050405020304" pitchFamily="18" charset="0"/>
                  </a:endParaRPr>
                </a:p>
                <a:p>
                  <a:pPr algn="r"/>
                  <a:r>
                    <a:rPr kumimoji="1" lang="en-US" altLang="ja-JP" sz="2400" dirty="0">
                      <a:latin typeface="Times New Roman" panose="02020603050405020304" pitchFamily="18" charset="0"/>
                      <a:ea typeface="ＭＳ ゴシック" panose="020B0609070205080204" pitchFamily="49" charset="-128"/>
                      <a:cs typeface="Times New Roman" panose="02020603050405020304" pitchFamily="18" charset="0"/>
                    </a:rPr>
                    <a:t>P</a:t>
                  </a:r>
                </a:p>
                <a:p>
                  <a:pPr algn="r"/>
                  <a:r>
                    <a:rPr kumimoji="1" lang="en-US" altLang="ja-JP" sz="2400" dirty="0">
                      <a:latin typeface="Times New Roman" panose="02020603050405020304" pitchFamily="18" charset="0"/>
                      <a:ea typeface="ＭＳ ゴシック" panose="020B0609070205080204" pitchFamily="49" charset="-128"/>
                      <a:cs typeface="Times New Roman" panose="02020603050405020304" pitchFamily="18" charset="0"/>
                    </a:rPr>
                    <a:t>d</a:t>
                  </a:r>
                </a:p>
                <a:p>
                  <a:pPr algn="r"/>
                  <a:r>
                    <a:rPr kumimoji="1" lang="en-US" altLang="ja-JP" sz="2400" dirty="0">
                      <a:latin typeface="Times New Roman" panose="02020603050405020304" pitchFamily="18" charset="0"/>
                      <a:ea typeface="ＭＳ ゴシック" panose="020B0609070205080204" pitchFamily="49" charset="-128"/>
                      <a:cs typeface="Times New Roman" panose="02020603050405020304" pitchFamily="18" charset="0"/>
                    </a:rPr>
                    <a:t>ΔE</a:t>
                  </a:r>
                </a:p>
                <a:p>
                  <a:pPr algn="r"/>
                  <a:r>
                    <a:rPr kumimoji="1" lang="el-GR" altLang="ja-JP" sz="2400" dirty="0">
                      <a:latin typeface="Times New Roman" panose="02020603050405020304" pitchFamily="18" charset="0"/>
                      <a:ea typeface="ＭＳ ゴシック" panose="020B0609070205080204" pitchFamily="49" charset="-128"/>
                      <a:cs typeface="Times New Roman" panose="02020603050405020304" pitchFamily="18" charset="0"/>
                    </a:rPr>
                    <a:t>ΔΩ</a:t>
                  </a:r>
                  <a:endParaRPr kumimoji="1" lang="en-US" altLang="ja-JP" sz="2400" dirty="0">
                    <a:latin typeface="Times New Roman" panose="02020603050405020304" pitchFamily="18" charset="0"/>
                    <a:ea typeface="ＭＳ ゴシック" panose="020B0609070205080204" pitchFamily="49" charset="-128"/>
                    <a:cs typeface="Times New Roman" panose="02020603050405020304" pitchFamily="18" charset="0"/>
                  </a:endParaRPr>
                </a:p>
                <a:p>
                  <a:pPr algn="r"/>
                  <a:r>
                    <a:rPr kumimoji="1" lang="en-US" altLang="ja-JP" sz="2400" dirty="0">
                      <a:latin typeface="Times New Roman" panose="02020603050405020304" pitchFamily="18" charset="0"/>
                      <a:ea typeface="ＭＳ ゴシック" panose="020B0609070205080204" pitchFamily="49" charset="-128"/>
                      <a:cs typeface="Times New Roman" panose="02020603050405020304" pitchFamily="18" charset="0"/>
                    </a:rPr>
                    <a:t>a</a:t>
                  </a:r>
                  <a:endParaRPr kumimoji="1" lang="ja-JP" altLang="en-US" sz="2400" dirty="0">
                    <a:latin typeface="Times New Roman" panose="02020603050405020304" pitchFamily="18" charset="0"/>
                    <a:ea typeface="ＭＳ ゴシック" panose="020B0609070205080204" pitchFamily="49" charset="-128"/>
                    <a:cs typeface="Times New Roman" panose="02020603050405020304" pitchFamily="18" charset="0"/>
                  </a:endParaRPr>
                </a:p>
              </p:txBody>
            </p:sp>
          </mc:Choice>
          <mc:Fallback xmlns="">
            <p:sp>
              <p:nvSpPr>
                <p:cNvPr id="6" name="テキスト ボックス 5">
                  <a:extLst>
                    <a:ext uri="{FF2B5EF4-FFF2-40B4-BE49-F238E27FC236}">
                      <a16:creationId xmlns:a16="http://schemas.microsoft.com/office/drawing/2014/main" id="{A061718A-1EFC-64B3-6DE1-3FEE97DA2EB0}"/>
                    </a:ext>
                  </a:extLst>
                </p:cNvPr>
                <p:cNvSpPr txBox="1">
                  <a:spLocks noRot="1" noChangeAspect="1" noMove="1" noResize="1" noEditPoints="1" noAdjustHandles="1" noChangeArrowheads="1" noChangeShapeType="1" noTextEdit="1"/>
                </p:cNvSpPr>
                <p:nvPr/>
              </p:nvSpPr>
              <p:spPr>
                <a:xfrm>
                  <a:off x="3590223" y="4340994"/>
                  <a:ext cx="683394" cy="2677656"/>
                </a:xfrm>
                <a:prstGeom prst="rect">
                  <a:avLst/>
                </a:prstGeom>
                <a:blipFill>
                  <a:blip r:embed="rId3"/>
                  <a:stretch>
                    <a:fillRect l="-2679" t="-1822" r="-13393" b="-4328"/>
                  </a:stretch>
                </a:blipFill>
              </p:spPr>
              <p:txBody>
                <a:bodyPr/>
                <a:lstStyle/>
                <a:p>
                  <a:r>
                    <a:rPr lang="ja-JP" altLang="en-US">
                      <a:noFill/>
                    </a:rPr>
                    <a:t> </a:t>
                  </a:r>
                </a:p>
              </p:txBody>
            </p:sp>
          </mc:Fallback>
        </mc:AlternateContent>
        <p:sp>
          <p:nvSpPr>
            <p:cNvPr id="7" name="テキスト ボックス 6">
              <a:extLst>
                <a:ext uri="{FF2B5EF4-FFF2-40B4-BE49-F238E27FC236}">
                  <a16:creationId xmlns:a16="http://schemas.microsoft.com/office/drawing/2014/main" id="{65281E04-E307-3AA3-9942-0CE1721E658C}"/>
                </a:ext>
              </a:extLst>
            </p:cNvPr>
            <p:cNvSpPr txBox="1"/>
            <p:nvPr/>
          </p:nvSpPr>
          <p:spPr>
            <a:xfrm>
              <a:off x="4320139" y="4340994"/>
              <a:ext cx="3765082" cy="2677656"/>
            </a:xfrm>
            <a:prstGeom prst="rect">
              <a:avLst/>
            </a:prstGeom>
            <a:noFill/>
          </p:spPr>
          <p:txBody>
            <a:bodyPr wrap="square" rtlCol="0">
              <a:spAutoFit/>
            </a:bodyPr>
            <a:lstStyle/>
            <a:p>
              <a:r>
                <a:rPr kumimoji="1" lang="ja-JP" altLang="en-US" sz="2400" dirty="0">
                  <a:latin typeface="Times New Roman" panose="02020603050405020304" pitchFamily="18" charset="0"/>
                  <a:ea typeface="ＭＳ ゴシック" panose="020B0609070205080204" pitchFamily="49" charset="-128"/>
                  <a:cs typeface="Times New Roman" panose="02020603050405020304" pitchFamily="18" charset="0"/>
                </a:rPr>
                <a:t>：収量</a:t>
              </a:r>
              <a:r>
                <a:rPr kumimoji="1" lang="en-US" altLang="ja-JP" sz="2400" dirty="0">
                  <a:latin typeface="Times New Roman" panose="02020603050405020304" pitchFamily="18" charset="0"/>
                  <a:ea typeface="ＭＳ ゴシック" panose="020B0609070205080204" pitchFamily="49" charset="-128"/>
                  <a:cs typeface="Times New Roman" panose="02020603050405020304" pitchFamily="18" charset="0"/>
                </a:rPr>
                <a:t>[count]</a:t>
              </a:r>
            </a:p>
            <a:p>
              <a:r>
                <a:rPr kumimoji="1" lang="ja-JP" altLang="en-US" sz="2400" dirty="0">
                  <a:latin typeface="Times New Roman" panose="02020603050405020304" pitchFamily="18" charset="0"/>
                  <a:ea typeface="ＭＳ ゴシック" panose="020B0609070205080204" pitchFamily="49" charset="-128"/>
                  <a:cs typeface="Times New Roman" panose="02020603050405020304" pitchFamily="18" charset="0"/>
                </a:rPr>
                <a:t>：</a:t>
              </a:r>
              <a:r>
                <a:rPr kumimoji="1" lang="en-US" altLang="ja-JP" sz="2400" dirty="0">
                  <a:latin typeface="Times New Roman" panose="02020603050405020304" pitchFamily="18" charset="0"/>
                  <a:ea typeface="ＭＳ ゴシック" panose="020B0609070205080204" pitchFamily="49" charset="-128"/>
                  <a:cs typeface="Times New Roman" panose="02020603050405020304" pitchFamily="18" charset="0"/>
                </a:rPr>
                <a:t>DAQ</a:t>
              </a:r>
              <a:r>
                <a:rPr kumimoji="1" lang="ja-JP" altLang="en-US" sz="2400" dirty="0">
                  <a:latin typeface="Times New Roman" panose="02020603050405020304" pitchFamily="18" charset="0"/>
                  <a:ea typeface="ＭＳ ゴシック" panose="020B0609070205080204" pitchFamily="49" charset="-128"/>
                  <a:cs typeface="Times New Roman" panose="02020603050405020304" pitchFamily="18" charset="0"/>
                </a:rPr>
                <a:t>効率</a:t>
              </a:r>
              <a:r>
                <a:rPr kumimoji="1" lang="en-US" altLang="ja-JP" sz="2400" dirty="0">
                  <a:latin typeface="Times New Roman" panose="02020603050405020304" pitchFamily="18" charset="0"/>
                  <a:ea typeface="ＭＳ ゴシック" panose="020B0609070205080204" pitchFamily="49" charset="-128"/>
                  <a:cs typeface="Times New Roman" panose="02020603050405020304" pitchFamily="18" charset="0"/>
                </a:rPr>
                <a:t>[-]</a:t>
              </a:r>
            </a:p>
            <a:p>
              <a:r>
                <a:rPr kumimoji="1" lang="ja-JP" altLang="en-US" sz="2400" dirty="0">
                  <a:latin typeface="Times New Roman" panose="02020603050405020304" pitchFamily="18" charset="0"/>
                  <a:ea typeface="ＭＳ ゴシック" panose="020B0609070205080204" pitchFamily="49" charset="-128"/>
                  <a:cs typeface="Times New Roman" panose="02020603050405020304" pitchFamily="18" charset="0"/>
                </a:rPr>
                <a:t>：ピーク効率</a:t>
              </a:r>
              <a:r>
                <a:rPr kumimoji="1" lang="en-US" altLang="ja-JP" sz="2400" dirty="0">
                  <a:latin typeface="Times New Roman" panose="02020603050405020304" pitchFamily="18" charset="0"/>
                  <a:ea typeface="ＭＳ ゴシック" panose="020B0609070205080204" pitchFamily="49" charset="-128"/>
                  <a:cs typeface="Times New Roman" panose="02020603050405020304" pitchFamily="18" charset="0"/>
                </a:rPr>
                <a:t>[-]</a:t>
              </a:r>
            </a:p>
            <a:p>
              <a:r>
                <a:rPr kumimoji="1" lang="ja-JP" altLang="en-US" sz="2400" dirty="0">
                  <a:latin typeface="Times New Roman" panose="02020603050405020304" pitchFamily="18" charset="0"/>
                  <a:ea typeface="ＭＳ ゴシック" panose="020B0609070205080204" pitchFamily="49" charset="-128"/>
                  <a:cs typeface="Times New Roman" panose="02020603050405020304" pitchFamily="18" charset="0"/>
                </a:rPr>
                <a:t>：面密度</a:t>
              </a:r>
              <a:r>
                <a:rPr kumimoji="1" lang="en-US" altLang="ja-JP" sz="2400" dirty="0">
                  <a:latin typeface="Times New Roman" panose="02020603050405020304" pitchFamily="18" charset="0"/>
                  <a:ea typeface="ＭＳ ゴシック" panose="020B0609070205080204" pitchFamily="49" charset="-128"/>
                  <a:cs typeface="Times New Roman" panose="02020603050405020304" pitchFamily="18" charset="0"/>
                </a:rPr>
                <a:t>[n/cm</a:t>
              </a:r>
              <a:r>
                <a:rPr kumimoji="1" lang="en-US" altLang="ja-JP" sz="2400" baseline="30000" dirty="0">
                  <a:latin typeface="Times New Roman" panose="02020603050405020304" pitchFamily="18" charset="0"/>
                  <a:ea typeface="ＭＳ ゴシック" panose="020B0609070205080204" pitchFamily="49" charset="-128"/>
                  <a:cs typeface="Times New Roman" panose="02020603050405020304" pitchFamily="18" charset="0"/>
                </a:rPr>
                <a:t>2</a:t>
              </a:r>
              <a:r>
                <a:rPr kumimoji="1" lang="en-US" altLang="ja-JP" sz="2400" dirty="0">
                  <a:latin typeface="Times New Roman" panose="02020603050405020304" pitchFamily="18" charset="0"/>
                  <a:ea typeface="ＭＳ ゴシック" panose="020B0609070205080204" pitchFamily="49" charset="-128"/>
                  <a:cs typeface="Times New Roman" panose="02020603050405020304" pitchFamily="18" charset="0"/>
                </a:rPr>
                <a:t>]</a:t>
              </a:r>
            </a:p>
            <a:p>
              <a:r>
                <a:rPr kumimoji="1" lang="ja-JP" altLang="en-US" sz="2400" dirty="0">
                  <a:latin typeface="Times New Roman" panose="02020603050405020304" pitchFamily="18" charset="0"/>
                  <a:ea typeface="ＭＳ ゴシック" panose="020B0609070205080204" pitchFamily="49" charset="-128"/>
                  <a:cs typeface="Times New Roman" panose="02020603050405020304" pitchFamily="18" charset="0"/>
                </a:rPr>
                <a:t>：エネルギービン幅</a:t>
              </a:r>
              <a:r>
                <a:rPr kumimoji="1" lang="en-US" altLang="ja-JP" sz="2400" dirty="0">
                  <a:latin typeface="Times New Roman" panose="02020603050405020304" pitchFamily="18" charset="0"/>
                  <a:ea typeface="ＭＳ ゴシック" panose="020B0609070205080204" pitchFamily="49" charset="-128"/>
                  <a:cs typeface="Times New Roman" panose="02020603050405020304" pitchFamily="18" charset="0"/>
                </a:rPr>
                <a:t>[MeV]</a:t>
              </a:r>
            </a:p>
            <a:p>
              <a:r>
                <a:rPr kumimoji="1" lang="ja-JP" altLang="en-US" sz="2400" dirty="0">
                  <a:latin typeface="Times New Roman" panose="02020603050405020304" pitchFamily="18" charset="0"/>
                  <a:ea typeface="ＭＳ ゴシック" panose="020B0609070205080204" pitchFamily="49" charset="-128"/>
                  <a:cs typeface="Times New Roman" panose="02020603050405020304" pitchFamily="18" charset="0"/>
                </a:rPr>
                <a:t>：検出器立体角</a:t>
              </a:r>
              <a:r>
                <a:rPr kumimoji="1" lang="en-US" altLang="ja-JP" sz="2400" dirty="0">
                  <a:latin typeface="Times New Roman" panose="02020603050405020304" pitchFamily="18" charset="0"/>
                  <a:ea typeface="ＭＳ ゴシック" panose="020B0609070205080204" pitchFamily="49" charset="-128"/>
                  <a:cs typeface="Times New Roman" panose="02020603050405020304" pitchFamily="18" charset="0"/>
                </a:rPr>
                <a:t>[</a:t>
              </a:r>
              <a:r>
                <a:rPr kumimoji="1" lang="en-US" altLang="ja-JP" sz="2400" dirty="0" err="1">
                  <a:latin typeface="Times New Roman" panose="02020603050405020304" pitchFamily="18" charset="0"/>
                  <a:ea typeface="ＭＳ ゴシック" panose="020B0609070205080204" pitchFamily="49" charset="-128"/>
                  <a:cs typeface="Times New Roman" panose="02020603050405020304" pitchFamily="18" charset="0"/>
                </a:rPr>
                <a:t>sr</a:t>
              </a:r>
              <a:r>
                <a:rPr kumimoji="1" lang="en-US" altLang="ja-JP" sz="2400" dirty="0">
                  <a:latin typeface="Times New Roman" panose="02020603050405020304" pitchFamily="18" charset="0"/>
                  <a:ea typeface="ＭＳ ゴシック" panose="020B0609070205080204" pitchFamily="49" charset="-128"/>
                  <a:cs typeface="Times New Roman" panose="02020603050405020304" pitchFamily="18" charset="0"/>
                </a:rPr>
                <a:t>]</a:t>
              </a:r>
            </a:p>
            <a:p>
              <a:r>
                <a:rPr kumimoji="1" lang="ja-JP" altLang="en-US" sz="2400" dirty="0">
                  <a:latin typeface="Times New Roman" panose="02020603050405020304" pitchFamily="18" charset="0"/>
                  <a:ea typeface="ＭＳ ゴシック" panose="020B0609070205080204" pitchFamily="49" charset="-128"/>
                  <a:cs typeface="Times New Roman" panose="02020603050405020304" pitchFamily="18" charset="0"/>
                </a:rPr>
                <a:t>：規格化定数</a:t>
              </a:r>
              <a:r>
                <a:rPr kumimoji="1" lang="en-US" altLang="ja-JP" sz="2400" dirty="0">
                  <a:latin typeface="Times New Roman" panose="02020603050405020304" pitchFamily="18" charset="0"/>
                  <a:ea typeface="ＭＳ ゴシック" panose="020B0609070205080204" pitchFamily="49" charset="-128"/>
                  <a:cs typeface="Times New Roman" panose="02020603050405020304" pitchFamily="18" charset="0"/>
                </a:rPr>
                <a:t>[mb/cm</a:t>
              </a:r>
              <a:r>
                <a:rPr kumimoji="1" lang="en-US" altLang="ja-JP" sz="2400" baseline="30000" dirty="0">
                  <a:latin typeface="Times New Roman" panose="02020603050405020304" pitchFamily="18" charset="0"/>
                  <a:ea typeface="ＭＳ ゴシック" panose="020B0609070205080204" pitchFamily="49" charset="-128"/>
                  <a:cs typeface="Times New Roman" panose="02020603050405020304" pitchFamily="18" charset="0"/>
                </a:rPr>
                <a:t>2</a:t>
              </a:r>
              <a:r>
                <a:rPr kumimoji="1" lang="en-US" altLang="ja-JP" sz="2400" dirty="0">
                  <a:latin typeface="Times New Roman" panose="02020603050405020304" pitchFamily="18" charset="0"/>
                  <a:ea typeface="ＭＳ ゴシック" panose="020B0609070205080204" pitchFamily="49" charset="-128"/>
                  <a:cs typeface="Times New Roman" panose="02020603050405020304" pitchFamily="18" charset="0"/>
                </a:rPr>
                <a:t>]</a:t>
              </a:r>
              <a:endParaRPr kumimoji="1" lang="ja-JP" altLang="en-US" sz="2400" baseline="30000" dirty="0">
                <a:latin typeface="Times New Roman" panose="02020603050405020304" pitchFamily="18" charset="0"/>
                <a:ea typeface="ＭＳ ゴシック" panose="020B0609070205080204" pitchFamily="49" charset="-128"/>
                <a:cs typeface="Times New Roman" panose="02020603050405020304" pitchFamily="18" charset="0"/>
              </a:endParaRPr>
            </a:p>
          </p:txBody>
        </p:sp>
      </p:grpSp>
      <p:sp>
        <p:nvSpPr>
          <p:cNvPr id="8" name="テキスト ボックス 7">
            <a:extLst>
              <a:ext uri="{FF2B5EF4-FFF2-40B4-BE49-F238E27FC236}">
                <a16:creationId xmlns:a16="http://schemas.microsoft.com/office/drawing/2014/main" id="{6CDAE421-E645-1AD5-25B5-F19004D87939}"/>
              </a:ext>
            </a:extLst>
          </p:cNvPr>
          <p:cNvSpPr txBox="1"/>
          <p:nvPr/>
        </p:nvSpPr>
        <p:spPr>
          <a:xfrm>
            <a:off x="500063" y="5390902"/>
            <a:ext cx="8208025" cy="1446550"/>
          </a:xfrm>
          <a:prstGeom prst="rect">
            <a:avLst/>
          </a:prstGeom>
          <a:noFill/>
        </p:spPr>
        <p:txBody>
          <a:bodyPr wrap="square" rtlCol="0">
            <a:spAutoFit/>
          </a:bodyPr>
          <a:lstStyle/>
          <a:p>
            <a:r>
              <a:rPr kumimoji="1" lang="en-US" altLang="ja-JP" sz="2200" dirty="0">
                <a:latin typeface="Times New Roman" panose="02020603050405020304" pitchFamily="18" charset="0"/>
                <a:ea typeface="ＭＳ ゴシック" panose="020B0609070205080204" pitchFamily="49" charset="-128"/>
                <a:cs typeface="Times New Roman" panose="02020603050405020304" pitchFamily="18" charset="0"/>
              </a:rPr>
              <a:t>DAQ</a:t>
            </a:r>
            <a:r>
              <a:rPr kumimoji="1" lang="ja-JP" altLang="en-US" sz="2200" dirty="0">
                <a:latin typeface="Times New Roman" panose="02020603050405020304" pitchFamily="18" charset="0"/>
                <a:ea typeface="ＭＳ ゴシック" panose="020B0609070205080204" pitchFamily="49" charset="-128"/>
                <a:cs typeface="Times New Roman" panose="02020603050405020304" pitchFamily="18" charset="0"/>
              </a:rPr>
              <a:t>効率・・・データ収集体系</a:t>
            </a:r>
            <a:r>
              <a:rPr kumimoji="1" lang="en-US" altLang="ja-JP" sz="2200" dirty="0">
                <a:latin typeface="Times New Roman" panose="02020603050405020304" pitchFamily="18" charset="0"/>
                <a:ea typeface="ＭＳ ゴシック" panose="020B0609070205080204" pitchFamily="49" charset="-128"/>
                <a:cs typeface="Times New Roman" panose="02020603050405020304" pitchFamily="18" charset="0"/>
              </a:rPr>
              <a:t>(DAQ)</a:t>
            </a:r>
            <a:r>
              <a:rPr kumimoji="1" lang="ja-JP" altLang="en-US" sz="2200" dirty="0">
                <a:latin typeface="Times New Roman" panose="02020603050405020304" pitchFamily="18" charset="0"/>
                <a:ea typeface="ＭＳ ゴシック" panose="020B0609070205080204" pitchFamily="49" charset="-128"/>
                <a:cs typeface="Times New Roman" panose="02020603050405020304" pitchFamily="18" charset="0"/>
              </a:rPr>
              <a:t>の収集効率</a:t>
            </a:r>
            <a:endParaRPr kumimoji="1" lang="en-US" altLang="ja-JP" sz="2200" dirty="0">
              <a:latin typeface="Times New Roman" panose="02020603050405020304" pitchFamily="18" charset="0"/>
              <a:ea typeface="ＭＳ ゴシック" panose="020B0609070205080204" pitchFamily="49" charset="-128"/>
              <a:cs typeface="Times New Roman" panose="02020603050405020304" pitchFamily="18" charset="0"/>
            </a:endParaRPr>
          </a:p>
          <a:p>
            <a:endParaRPr kumimoji="1" lang="en-US" altLang="ja-JP" sz="2200" dirty="0">
              <a:latin typeface="Times New Roman" panose="02020603050405020304" pitchFamily="18" charset="0"/>
              <a:ea typeface="ＭＳ ゴシック" panose="020B0609070205080204" pitchFamily="49" charset="-128"/>
              <a:cs typeface="Times New Roman" panose="02020603050405020304" pitchFamily="18" charset="0"/>
            </a:endParaRPr>
          </a:p>
          <a:p>
            <a:pPr marL="2332038" indent="-2332038" algn="just"/>
            <a:r>
              <a:rPr kumimoji="1" lang="ja-JP" altLang="en-US" sz="2200" dirty="0">
                <a:latin typeface="Times New Roman" panose="02020603050405020304" pitchFamily="18" charset="0"/>
                <a:ea typeface="ＭＳ ゴシック" panose="020B0609070205080204" pitchFamily="49" charset="-128"/>
                <a:cs typeface="Times New Roman" panose="02020603050405020304" pitchFamily="18" charset="0"/>
              </a:rPr>
              <a:t>ピーク効率・・・検出器に入射した粒子の内、検出器外に飛び出したり核反応を起こす粒子を除いた割合</a:t>
            </a:r>
          </a:p>
        </p:txBody>
      </p:sp>
      <p:sp>
        <p:nvSpPr>
          <p:cNvPr id="10" name="スライド番号プレースホルダー 9">
            <a:extLst>
              <a:ext uri="{FF2B5EF4-FFF2-40B4-BE49-F238E27FC236}">
                <a16:creationId xmlns:a16="http://schemas.microsoft.com/office/drawing/2014/main" id="{E513595B-8C1F-3A61-A805-7A910BC0D5B4}"/>
              </a:ext>
            </a:extLst>
          </p:cNvPr>
          <p:cNvSpPr>
            <a:spLocks noGrp="1"/>
          </p:cNvSpPr>
          <p:nvPr>
            <p:ph type="sldNum" sz="quarter" idx="11"/>
          </p:nvPr>
        </p:nvSpPr>
        <p:spPr/>
        <p:txBody>
          <a:bodyPr/>
          <a:lstStyle/>
          <a:p>
            <a:fld id="{2211DAF9-AAB5-44DD-A5E4-C4C1DB5B2C1E}" type="slidenum">
              <a:rPr kumimoji="1" lang="ja-JP" altLang="en-US" smtClean="0"/>
              <a:t>52</a:t>
            </a:fld>
            <a:endParaRPr kumimoji="1" lang="ja-JP" altLang="en-US"/>
          </a:p>
        </p:txBody>
      </p:sp>
    </p:spTree>
    <p:extLst>
      <p:ext uri="{BB962C8B-B14F-4D97-AF65-F5344CB8AC3E}">
        <p14:creationId xmlns:p14="http://schemas.microsoft.com/office/powerpoint/2010/main" val="1438650840"/>
      </p:ext>
    </p:extLst>
  </p:cSld>
  <p:clrMapOvr>
    <a:masterClrMapping/>
  </p:clrMapOvr>
</p:sld>
</file>

<file path=ppt/slides/slide5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pSp>
        <p:nvGrpSpPr>
          <p:cNvPr id="9" name="グループ化 8">
            <a:extLst>
              <a:ext uri="{FF2B5EF4-FFF2-40B4-BE49-F238E27FC236}">
                <a16:creationId xmlns:a16="http://schemas.microsoft.com/office/drawing/2014/main" id="{B23CCB8E-0172-D696-AE08-B3C9695BAE39}"/>
              </a:ext>
            </a:extLst>
          </p:cNvPr>
          <p:cNvGrpSpPr/>
          <p:nvPr/>
        </p:nvGrpSpPr>
        <p:grpSpPr>
          <a:xfrm>
            <a:off x="4263319" y="1781311"/>
            <a:ext cx="4788213" cy="4984223"/>
            <a:chOff x="-3841363" y="2239735"/>
            <a:chExt cx="4487320" cy="4890199"/>
          </a:xfrm>
        </p:grpSpPr>
        <p:pic>
          <p:nvPicPr>
            <p:cNvPr id="10" name="図 9">
              <a:extLst>
                <a:ext uri="{FF2B5EF4-FFF2-40B4-BE49-F238E27FC236}">
                  <a16:creationId xmlns:a16="http://schemas.microsoft.com/office/drawing/2014/main" id="{FA82FD91-616F-84E8-1D22-326D3B80BBE8}"/>
                </a:ext>
              </a:extLst>
            </p:cNvPr>
            <p:cNvPicPr>
              <a:picLocks noChangeAspect="1"/>
            </p:cNvPicPr>
            <p:nvPr/>
          </p:nvPicPr>
          <p:blipFill>
            <a:blip r:embed="rId2"/>
            <a:stretch>
              <a:fillRect/>
            </a:stretch>
          </p:blipFill>
          <p:spPr>
            <a:xfrm>
              <a:off x="-3841363" y="2239735"/>
              <a:ext cx="4487320" cy="4697887"/>
            </a:xfrm>
            <a:prstGeom prst="rect">
              <a:avLst/>
            </a:prstGeom>
          </p:spPr>
        </p:pic>
        <p:sp>
          <p:nvSpPr>
            <p:cNvPr id="11" name="テキスト ボックス 10">
              <a:extLst>
                <a:ext uri="{FF2B5EF4-FFF2-40B4-BE49-F238E27FC236}">
                  <a16:creationId xmlns:a16="http://schemas.microsoft.com/office/drawing/2014/main" id="{1F58D72F-A4D2-BEAD-7147-BEA1FF156732}"/>
                </a:ext>
              </a:extLst>
            </p:cNvPr>
            <p:cNvSpPr txBox="1"/>
            <p:nvPr/>
          </p:nvSpPr>
          <p:spPr>
            <a:xfrm>
              <a:off x="-2829942" y="6668269"/>
              <a:ext cx="3214635" cy="461665"/>
            </a:xfrm>
            <a:prstGeom prst="rect">
              <a:avLst/>
            </a:prstGeom>
            <a:noFill/>
          </p:spPr>
          <p:txBody>
            <a:bodyPr wrap="square" rtlCol="0">
              <a:spAutoFit/>
            </a:bodyPr>
            <a:lstStyle/>
            <a:p>
              <a:pPr algn="ctr"/>
              <a:r>
                <a:rPr lang="ja-JP" altLang="en-US" sz="2400" dirty="0">
                  <a:latin typeface="Times New Roman" panose="02020603050405020304" pitchFamily="18" charset="0"/>
                  <a:ea typeface="ＭＳ ゴシック" panose="020B0609070205080204" pitchFamily="49" charset="-128"/>
                  <a:cs typeface="Times New Roman" panose="02020603050405020304" pitchFamily="18" charset="0"/>
                </a:rPr>
                <a:t>三</a:t>
              </a:r>
              <a:r>
                <a:rPr kumimoji="1" lang="ja-JP" altLang="en-US" sz="2400" dirty="0">
                  <a:latin typeface="Times New Roman" panose="02020603050405020304" pitchFamily="18" charset="0"/>
                  <a:ea typeface="ＭＳ ゴシック" panose="020B0609070205080204" pitchFamily="49" charset="-128"/>
                  <a:cs typeface="Times New Roman" panose="02020603050405020304" pitchFamily="18" charset="0"/>
                </a:rPr>
                <a:t>重陽子</a:t>
              </a:r>
            </a:p>
          </p:txBody>
        </p:sp>
      </p:grpSp>
      <p:sp>
        <p:nvSpPr>
          <p:cNvPr id="2" name="タイトル 1">
            <a:extLst>
              <a:ext uri="{FF2B5EF4-FFF2-40B4-BE49-F238E27FC236}">
                <a16:creationId xmlns:a16="http://schemas.microsoft.com/office/drawing/2014/main" id="{301707C7-870C-16C3-A91E-5210F5CF1A2B}"/>
              </a:ext>
            </a:extLst>
          </p:cNvPr>
          <p:cNvSpPr>
            <a:spLocks noGrp="1"/>
          </p:cNvSpPr>
          <p:nvPr>
            <p:ph type="title"/>
          </p:nvPr>
        </p:nvSpPr>
        <p:spPr/>
        <p:txBody>
          <a:bodyPr/>
          <a:lstStyle/>
          <a:p>
            <a:r>
              <a:rPr kumimoji="1" lang="en-US" altLang="ja-JP" dirty="0">
                <a:latin typeface="Times New Roman" panose="02020603050405020304" pitchFamily="18" charset="0"/>
                <a:cs typeface="Times New Roman" panose="02020603050405020304" pitchFamily="18" charset="0"/>
              </a:rPr>
              <a:t>DX</a:t>
            </a:r>
            <a:r>
              <a:rPr kumimoji="1" lang="ja-JP" altLang="en-US" dirty="0">
                <a:latin typeface="Times New Roman" panose="02020603050405020304" pitchFamily="18" charset="0"/>
                <a:cs typeface="Times New Roman" panose="02020603050405020304" pitchFamily="18" charset="0"/>
              </a:rPr>
              <a:t>の質量数依存性</a:t>
            </a:r>
          </a:p>
        </p:txBody>
      </p:sp>
      <p:grpSp>
        <p:nvGrpSpPr>
          <p:cNvPr id="8" name="グループ化 7">
            <a:extLst>
              <a:ext uri="{FF2B5EF4-FFF2-40B4-BE49-F238E27FC236}">
                <a16:creationId xmlns:a16="http://schemas.microsoft.com/office/drawing/2014/main" id="{AC3343F1-4E8E-88DB-79E5-A0C9B2C585BC}"/>
              </a:ext>
            </a:extLst>
          </p:cNvPr>
          <p:cNvGrpSpPr/>
          <p:nvPr/>
        </p:nvGrpSpPr>
        <p:grpSpPr>
          <a:xfrm>
            <a:off x="0" y="1797044"/>
            <a:ext cx="4742611" cy="4937668"/>
            <a:chOff x="0" y="1657669"/>
            <a:chExt cx="4742611" cy="4937668"/>
          </a:xfrm>
        </p:grpSpPr>
        <p:pic>
          <p:nvPicPr>
            <p:cNvPr id="7" name="図 6">
              <a:extLst>
                <a:ext uri="{FF2B5EF4-FFF2-40B4-BE49-F238E27FC236}">
                  <a16:creationId xmlns:a16="http://schemas.microsoft.com/office/drawing/2014/main" id="{D4FAE462-2406-9103-2B1F-6CBE437EB41D}"/>
                </a:ext>
              </a:extLst>
            </p:cNvPr>
            <p:cNvPicPr>
              <a:picLocks noChangeAspect="1"/>
            </p:cNvPicPr>
            <p:nvPr/>
          </p:nvPicPr>
          <p:blipFill>
            <a:blip r:embed="rId3"/>
            <a:stretch>
              <a:fillRect/>
            </a:stretch>
          </p:blipFill>
          <p:spPr>
            <a:xfrm>
              <a:off x="0" y="1657669"/>
              <a:ext cx="4742611" cy="4748952"/>
            </a:xfrm>
            <a:prstGeom prst="rect">
              <a:avLst/>
            </a:prstGeom>
          </p:spPr>
        </p:pic>
        <p:sp>
          <p:nvSpPr>
            <p:cNvPr id="6" name="テキスト ボックス 5">
              <a:extLst>
                <a:ext uri="{FF2B5EF4-FFF2-40B4-BE49-F238E27FC236}">
                  <a16:creationId xmlns:a16="http://schemas.microsoft.com/office/drawing/2014/main" id="{138DEC39-8E90-C3F8-1351-56EF4B61652F}"/>
                </a:ext>
              </a:extLst>
            </p:cNvPr>
            <p:cNvSpPr txBox="1"/>
            <p:nvPr/>
          </p:nvSpPr>
          <p:spPr>
            <a:xfrm>
              <a:off x="1069892" y="6133672"/>
              <a:ext cx="3430189" cy="461665"/>
            </a:xfrm>
            <a:prstGeom prst="rect">
              <a:avLst/>
            </a:prstGeom>
            <a:noFill/>
          </p:spPr>
          <p:txBody>
            <a:bodyPr wrap="square" rtlCol="0">
              <a:spAutoFit/>
            </a:bodyPr>
            <a:lstStyle/>
            <a:p>
              <a:pPr algn="ctr"/>
              <a:r>
                <a:rPr kumimoji="1" lang="ja-JP" altLang="en-US" sz="2400" dirty="0">
                  <a:latin typeface="Times New Roman" panose="02020603050405020304" pitchFamily="18" charset="0"/>
                  <a:ea typeface="ＭＳ ゴシック" panose="020B0609070205080204" pitchFamily="49" charset="-128"/>
                  <a:cs typeface="Times New Roman" panose="02020603050405020304" pitchFamily="18" charset="0"/>
                </a:rPr>
                <a:t>陽子</a:t>
              </a:r>
            </a:p>
          </p:txBody>
        </p:sp>
      </p:grpSp>
      <p:sp>
        <p:nvSpPr>
          <p:cNvPr id="5" name="スライド番号プレースホルダー 4">
            <a:extLst>
              <a:ext uri="{FF2B5EF4-FFF2-40B4-BE49-F238E27FC236}">
                <a16:creationId xmlns:a16="http://schemas.microsoft.com/office/drawing/2014/main" id="{ACBD2C5D-A89B-AE8A-9420-79F11C104AC6}"/>
              </a:ext>
            </a:extLst>
          </p:cNvPr>
          <p:cNvSpPr>
            <a:spLocks noGrp="1"/>
          </p:cNvSpPr>
          <p:nvPr>
            <p:ph type="sldNum" sz="quarter" idx="11"/>
          </p:nvPr>
        </p:nvSpPr>
        <p:spPr/>
        <p:txBody>
          <a:bodyPr/>
          <a:lstStyle/>
          <a:p>
            <a:fld id="{2211DAF9-AAB5-44DD-A5E4-C4C1DB5B2C1E}" type="slidenum">
              <a:rPr kumimoji="1" lang="ja-JP" altLang="en-US" smtClean="0"/>
              <a:t>53</a:t>
            </a:fld>
            <a:endParaRPr kumimoji="1" lang="ja-JP" altLang="en-US"/>
          </a:p>
        </p:txBody>
      </p:sp>
    </p:spTree>
    <p:extLst>
      <p:ext uri="{BB962C8B-B14F-4D97-AF65-F5344CB8AC3E}">
        <p14:creationId xmlns:p14="http://schemas.microsoft.com/office/powerpoint/2010/main" val="3602096378"/>
      </p:ext>
    </p:extLst>
  </p:cSld>
  <p:clrMapOvr>
    <a:masterClrMapping/>
  </p:clrMapOvr>
</p:sld>
</file>

<file path=ppt/slides/slide5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タイトル 1">
            <a:extLst>
              <a:ext uri="{FF2B5EF4-FFF2-40B4-BE49-F238E27FC236}">
                <a16:creationId xmlns:a16="http://schemas.microsoft.com/office/drawing/2014/main" id="{301707C7-870C-16C3-A91E-5210F5CF1A2B}"/>
              </a:ext>
            </a:extLst>
          </p:cNvPr>
          <p:cNvSpPr>
            <a:spLocks noGrp="1"/>
          </p:cNvSpPr>
          <p:nvPr>
            <p:ph type="title"/>
          </p:nvPr>
        </p:nvSpPr>
        <p:spPr/>
        <p:txBody>
          <a:bodyPr/>
          <a:lstStyle/>
          <a:p>
            <a:r>
              <a:rPr kumimoji="1" lang="en-US" altLang="ja-JP" dirty="0">
                <a:latin typeface="Times New Roman" panose="02020603050405020304" pitchFamily="18" charset="0"/>
                <a:cs typeface="Times New Roman" panose="02020603050405020304" pitchFamily="18" charset="0"/>
              </a:rPr>
              <a:t>DX</a:t>
            </a:r>
            <a:r>
              <a:rPr kumimoji="1" lang="ja-JP" altLang="en-US" dirty="0">
                <a:latin typeface="Times New Roman" panose="02020603050405020304" pitchFamily="18" charset="0"/>
                <a:cs typeface="Times New Roman" panose="02020603050405020304" pitchFamily="18" charset="0"/>
              </a:rPr>
              <a:t>の質量数依存性</a:t>
            </a:r>
          </a:p>
        </p:txBody>
      </p:sp>
      <p:grpSp>
        <p:nvGrpSpPr>
          <p:cNvPr id="5" name="グループ化 4">
            <a:extLst>
              <a:ext uri="{FF2B5EF4-FFF2-40B4-BE49-F238E27FC236}">
                <a16:creationId xmlns:a16="http://schemas.microsoft.com/office/drawing/2014/main" id="{A56C8ADD-6910-4B72-0358-27B63EB5198B}"/>
              </a:ext>
            </a:extLst>
          </p:cNvPr>
          <p:cNvGrpSpPr/>
          <p:nvPr/>
        </p:nvGrpSpPr>
        <p:grpSpPr>
          <a:xfrm>
            <a:off x="145598" y="1543935"/>
            <a:ext cx="4989894" cy="5159375"/>
            <a:chOff x="145598" y="1543935"/>
            <a:chExt cx="4989894" cy="5159375"/>
          </a:xfrm>
        </p:grpSpPr>
        <p:pic>
          <p:nvPicPr>
            <p:cNvPr id="4" name="図 3">
              <a:extLst>
                <a:ext uri="{FF2B5EF4-FFF2-40B4-BE49-F238E27FC236}">
                  <a16:creationId xmlns:a16="http://schemas.microsoft.com/office/drawing/2014/main" id="{3F34AA5E-F10D-8F08-7B56-8A23AC8B8E4B}"/>
                </a:ext>
              </a:extLst>
            </p:cNvPr>
            <p:cNvPicPr>
              <a:picLocks noChangeAspect="1"/>
            </p:cNvPicPr>
            <p:nvPr/>
          </p:nvPicPr>
          <p:blipFill>
            <a:blip r:embed="rId2"/>
            <a:stretch>
              <a:fillRect/>
            </a:stretch>
          </p:blipFill>
          <p:spPr>
            <a:xfrm>
              <a:off x="145598" y="1543935"/>
              <a:ext cx="4989894" cy="4996565"/>
            </a:xfrm>
            <a:prstGeom prst="rect">
              <a:avLst/>
            </a:prstGeom>
          </p:spPr>
        </p:pic>
        <p:sp>
          <p:nvSpPr>
            <p:cNvPr id="6" name="テキスト ボックス 5">
              <a:extLst>
                <a:ext uri="{FF2B5EF4-FFF2-40B4-BE49-F238E27FC236}">
                  <a16:creationId xmlns:a16="http://schemas.microsoft.com/office/drawing/2014/main" id="{138DEC39-8E90-C3F8-1351-56EF4B61652F}"/>
                </a:ext>
              </a:extLst>
            </p:cNvPr>
            <p:cNvSpPr txBox="1"/>
            <p:nvPr/>
          </p:nvSpPr>
          <p:spPr>
            <a:xfrm>
              <a:off x="1400092" y="6241645"/>
              <a:ext cx="3430189" cy="461665"/>
            </a:xfrm>
            <a:prstGeom prst="rect">
              <a:avLst/>
            </a:prstGeom>
            <a:noFill/>
          </p:spPr>
          <p:txBody>
            <a:bodyPr wrap="square" rtlCol="0">
              <a:spAutoFit/>
            </a:bodyPr>
            <a:lstStyle/>
            <a:p>
              <a:pPr algn="ctr"/>
              <a:r>
                <a:rPr lang="en-US" altLang="ja-JP" sz="2400" dirty="0">
                  <a:latin typeface="Times New Roman" panose="02020603050405020304" pitchFamily="18" charset="0"/>
                  <a:ea typeface="ＭＳ ゴシック" panose="020B0609070205080204" pitchFamily="49" charset="-128"/>
                  <a:cs typeface="Times New Roman" panose="02020603050405020304" pitchFamily="18" charset="0"/>
                </a:rPr>
                <a:t>alpha</a:t>
              </a:r>
              <a:endParaRPr kumimoji="1" lang="ja-JP" altLang="en-US" sz="2400" dirty="0">
                <a:latin typeface="Times New Roman" panose="02020603050405020304" pitchFamily="18" charset="0"/>
                <a:ea typeface="ＭＳ ゴシック" panose="020B0609070205080204" pitchFamily="49" charset="-128"/>
                <a:cs typeface="Times New Roman" panose="02020603050405020304" pitchFamily="18" charset="0"/>
              </a:endParaRPr>
            </a:p>
          </p:txBody>
        </p:sp>
      </p:grpSp>
      <p:sp>
        <p:nvSpPr>
          <p:cNvPr id="8" name="スライド番号プレースホルダー 7">
            <a:extLst>
              <a:ext uri="{FF2B5EF4-FFF2-40B4-BE49-F238E27FC236}">
                <a16:creationId xmlns:a16="http://schemas.microsoft.com/office/drawing/2014/main" id="{9D6603D0-0629-729E-2CF1-9BD135B56557}"/>
              </a:ext>
            </a:extLst>
          </p:cNvPr>
          <p:cNvSpPr>
            <a:spLocks noGrp="1"/>
          </p:cNvSpPr>
          <p:nvPr>
            <p:ph type="sldNum" sz="quarter" idx="11"/>
          </p:nvPr>
        </p:nvSpPr>
        <p:spPr/>
        <p:txBody>
          <a:bodyPr/>
          <a:lstStyle/>
          <a:p>
            <a:fld id="{2211DAF9-AAB5-44DD-A5E4-C4C1DB5B2C1E}" type="slidenum">
              <a:rPr kumimoji="1" lang="ja-JP" altLang="en-US" smtClean="0"/>
              <a:t>54</a:t>
            </a:fld>
            <a:endParaRPr kumimoji="1" lang="ja-JP" altLang="en-US"/>
          </a:p>
        </p:txBody>
      </p:sp>
    </p:spTree>
    <p:extLst>
      <p:ext uri="{BB962C8B-B14F-4D97-AF65-F5344CB8AC3E}">
        <p14:creationId xmlns:p14="http://schemas.microsoft.com/office/powerpoint/2010/main" val="1792088012"/>
      </p:ext>
    </p:extLst>
  </p:cSld>
  <p:clrMapOvr>
    <a:masterClrMapping/>
  </p:clrMapOvr>
</p:sld>
</file>

<file path=ppt/slides/slide5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2" name="図 11">
            <a:extLst>
              <a:ext uri="{FF2B5EF4-FFF2-40B4-BE49-F238E27FC236}">
                <a16:creationId xmlns:a16="http://schemas.microsoft.com/office/drawing/2014/main" id="{68B055E6-C933-73AA-3EF6-CE882FB08CBB}"/>
              </a:ext>
            </a:extLst>
          </p:cNvPr>
          <p:cNvPicPr>
            <a:picLocks noChangeAspect="1"/>
          </p:cNvPicPr>
          <p:nvPr/>
        </p:nvPicPr>
        <p:blipFill>
          <a:blip r:embed="rId2"/>
          <a:stretch>
            <a:fillRect/>
          </a:stretch>
        </p:blipFill>
        <p:spPr>
          <a:xfrm>
            <a:off x="4767500" y="1769585"/>
            <a:ext cx="4383649" cy="4389510"/>
          </a:xfrm>
          <a:prstGeom prst="rect">
            <a:avLst/>
          </a:prstGeom>
        </p:spPr>
      </p:pic>
      <p:sp>
        <p:nvSpPr>
          <p:cNvPr id="2" name="タイトル 1">
            <a:extLst>
              <a:ext uri="{FF2B5EF4-FFF2-40B4-BE49-F238E27FC236}">
                <a16:creationId xmlns:a16="http://schemas.microsoft.com/office/drawing/2014/main" id="{04BAD822-5267-5C10-17D0-DF67EF6D0717}"/>
              </a:ext>
            </a:extLst>
          </p:cNvPr>
          <p:cNvSpPr>
            <a:spLocks noGrp="1"/>
          </p:cNvSpPr>
          <p:nvPr>
            <p:ph type="title"/>
          </p:nvPr>
        </p:nvSpPr>
        <p:spPr/>
        <p:txBody>
          <a:bodyPr/>
          <a:lstStyle/>
          <a:p>
            <a:r>
              <a:rPr kumimoji="1" lang="ja-JP" altLang="en-US" dirty="0"/>
              <a:t>収量比</a:t>
            </a:r>
          </a:p>
        </p:txBody>
      </p:sp>
      <p:grpSp>
        <p:nvGrpSpPr>
          <p:cNvPr id="8" name="グループ化 7">
            <a:extLst>
              <a:ext uri="{FF2B5EF4-FFF2-40B4-BE49-F238E27FC236}">
                <a16:creationId xmlns:a16="http://schemas.microsoft.com/office/drawing/2014/main" id="{875FB12E-1C39-E1BF-8EEF-BC4568C34F6E}"/>
              </a:ext>
            </a:extLst>
          </p:cNvPr>
          <p:cNvGrpSpPr/>
          <p:nvPr/>
        </p:nvGrpSpPr>
        <p:grpSpPr>
          <a:xfrm>
            <a:off x="-60252" y="1706927"/>
            <a:ext cx="4827752" cy="4924748"/>
            <a:chOff x="522916" y="1933252"/>
            <a:chExt cx="4827752" cy="4924748"/>
          </a:xfrm>
        </p:grpSpPr>
        <p:pic>
          <p:nvPicPr>
            <p:cNvPr id="4" name="図 3">
              <a:extLst>
                <a:ext uri="{FF2B5EF4-FFF2-40B4-BE49-F238E27FC236}">
                  <a16:creationId xmlns:a16="http://schemas.microsoft.com/office/drawing/2014/main" id="{CA0C3749-3444-5DF7-99BC-A2BCC0A01A19}"/>
                </a:ext>
              </a:extLst>
            </p:cNvPr>
            <p:cNvPicPr>
              <a:picLocks noChangeAspect="1"/>
            </p:cNvPicPr>
            <p:nvPr/>
          </p:nvPicPr>
          <p:blipFill>
            <a:blip r:embed="rId3"/>
            <a:stretch>
              <a:fillRect/>
            </a:stretch>
          </p:blipFill>
          <p:spPr>
            <a:xfrm>
              <a:off x="967020" y="1933252"/>
              <a:ext cx="4383648" cy="4383648"/>
            </a:xfrm>
            <a:prstGeom prst="rect">
              <a:avLst/>
            </a:prstGeom>
          </p:spPr>
        </p:pic>
        <p:sp>
          <p:nvSpPr>
            <p:cNvPr id="5" name="テキスト ボックス 4">
              <a:extLst>
                <a:ext uri="{FF2B5EF4-FFF2-40B4-BE49-F238E27FC236}">
                  <a16:creationId xmlns:a16="http://schemas.microsoft.com/office/drawing/2014/main" id="{4928B81F-87F9-7753-F4D7-4645DD35B502}"/>
                </a:ext>
              </a:extLst>
            </p:cNvPr>
            <p:cNvSpPr txBox="1"/>
            <p:nvPr/>
          </p:nvSpPr>
          <p:spPr>
            <a:xfrm rot="16200000">
              <a:off x="-807678" y="3500019"/>
              <a:ext cx="3061298" cy="400110"/>
            </a:xfrm>
            <a:prstGeom prst="rect">
              <a:avLst/>
            </a:prstGeom>
            <a:noFill/>
          </p:spPr>
          <p:txBody>
            <a:bodyPr wrap="square" rtlCol="0">
              <a:spAutoFit/>
            </a:bodyPr>
            <a:lstStyle/>
            <a:p>
              <a:pPr algn="ctr"/>
              <a:r>
                <a:rPr kumimoji="1" lang="en-US" altLang="ja-JP" sz="2000" dirty="0" err="1">
                  <a:latin typeface="Times New Roman" panose="02020603050405020304" pitchFamily="18" charset="0"/>
                  <a:cs typeface="Times New Roman" panose="02020603050405020304" pitchFamily="18" charset="0"/>
                </a:rPr>
                <a:t>DX</a:t>
              </a:r>
              <a:r>
                <a:rPr kumimoji="1" lang="en-US" altLang="ja-JP" sz="2000" baseline="-25000" dirty="0" err="1">
                  <a:latin typeface="Times New Roman" panose="02020603050405020304" pitchFamily="18" charset="0"/>
                  <a:cs typeface="Times New Roman" panose="02020603050405020304" pitchFamily="18" charset="0"/>
                </a:rPr>
                <a:t>p</a:t>
              </a:r>
              <a:r>
                <a:rPr kumimoji="1" lang="en-US" altLang="ja-JP" sz="2000" baseline="30000" dirty="0">
                  <a:latin typeface="Times New Roman" panose="02020603050405020304" pitchFamily="18" charset="0"/>
                  <a:cs typeface="Times New Roman" panose="02020603050405020304" pitchFamily="18" charset="0"/>
                </a:rPr>
                <a:t> </a:t>
              </a:r>
              <a:r>
                <a:rPr kumimoji="1" lang="en-US" altLang="ja-JP" sz="2000" dirty="0">
                  <a:latin typeface="Times New Roman" panose="02020603050405020304" pitchFamily="18" charset="0"/>
                  <a:cs typeface="Times New Roman" panose="02020603050405020304" pitchFamily="18" charset="0"/>
                </a:rPr>
                <a:t>/ </a:t>
              </a:r>
              <a:r>
                <a:rPr kumimoji="1" lang="en-US" altLang="ja-JP" sz="2000" dirty="0" err="1">
                  <a:latin typeface="Times New Roman" panose="02020603050405020304" pitchFamily="18" charset="0"/>
                  <a:cs typeface="Times New Roman" panose="02020603050405020304" pitchFamily="18" charset="0"/>
                </a:rPr>
                <a:t>DX</a:t>
              </a:r>
              <a:r>
                <a:rPr kumimoji="1" lang="en-US" altLang="ja-JP" baseline="-15000" dirty="0" err="1">
                  <a:latin typeface="Times New Roman" panose="02020603050405020304" pitchFamily="18" charset="0"/>
                  <a:cs typeface="Times New Roman" panose="02020603050405020304" pitchFamily="18" charset="0"/>
                </a:rPr>
                <a:t>d</a:t>
              </a:r>
              <a:endParaRPr kumimoji="1" lang="ja-JP" altLang="en-US" sz="2000" baseline="-25000" dirty="0">
                <a:latin typeface="Times New Roman" panose="02020603050405020304" pitchFamily="18" charset="0"/>
                <a:cs typeface="Times New Roman" panose="02020603050405020304" pitchFamily="18" charset="0"/>
              </a:endParaRPr>
            </a:p>
          </p:txBody>
        </p:sp>
        <p:sp>
          <p:nvSpPr>
            <p:cNvPr id="6" name="テキスト ボックス 5">
              <a:extLst>
                <a:ext uri="{FF2B5EF4-FFF2-40B4-BE49-F238E27FC236}">
                  <a16:creationId xmlns:a16="http://schemas.microsoft.com/office/drawing/2014/main" id="{1D75B5DE-3BD5-1F39-93E5-9F608FE93160}"/>
                </a:ext>
              </a:extLst>
            </p:cNvPr>
            <p:cNvSpPr txBox="1"/>
            <p:nvPr/>
          </p:nvSpPr>
          <p:spPr>
            <a:xfrm>
              <a:off x="1649968" y="6273225"/>
              <a:ext cx="3336321" cy="584775"/>
            </a:xfrm>
            <a:prstGeom prst="rect">
              <a:avLst/>
            </a:prstGeom>
            <a:noFill/>
          </p:spPr>
          <p:txBody>
            <a:bodyPr wrap="square" rtlCol="0">
              <a:spAutoFit/>
            </a:bodyPr>
            <a:lstStyle/>
            <a:p>
              <a:pPr algn="ctr"/>
              <a:r>
                <a:rPr kumimoji="1" lang="ja-JP" altLang="en-US" sz="3200" dirty="0">
                  <a:latin typeface="Times New Roman" panose="02020603050405020304" pitchFamily="18" charset="0"/>
                  <a:ea typeface="ＭＳ ゴシック" panose="020B0609070205080204" pitchFamily="49" charset="-128"/>
                  <a:cs typeface="Times New Roman" panose="02020603050405020304" pitchFamily="18" charset="0"/>
                </a:rPr>
                <a:t>陽子</a:t>
              </a:r>
              <a:r>
                <a:rPr kumimoji="1" lang="en-US" altLang="ja-JP" sz="3200" dirty="0">
                  <a:latin typeface="Times New Roman" panose="02020603050405020304" pitchFamily="18" charset="0"/>
                  <a:ea typeface="ＭＳ ゴシック" panose="020B0609070205080204" pitchFamily="49" charset="-128"/>
                  <a:cs typeface="Times New Roman" panose="02020603050405020304" pitchFamily="18" charset="0"/>
                </a:rPr>
                <a:t> / </a:t>
              </a:r>
              <a:r>
                <a:rPr kumimoji="1" lang="ja-JP" altLang="en-US" sz="3200" dirty="0">
                  <a:latin typeface="Times New Roman" panose="02020603050405020304" pitchFamily="18" charset="0"/>
                  <a:ea typeface="ＭＳ ゴシック" panose="020B0609070205080204" pitchFamily="49" charset="-128"/>
                  <a:cs typeface="Times New Roman" panose="02020603050405020304" pitchFamily="18" charset="0"/>
                </a:rPr>
                <a:t>重陽子</a:t>
              </a:r>
            </a:p>
          </p:txBody>
        </p:sp>
      </p:grpSp>
      <p:grpSp>
        <p:nvGrpSpPr>
          <p:cNvPr id="11" name="グループ化 10">
            <a:extLst>
              <a:ext uri="{FF2B5EF4-FFF2-40B4-BE49-F238E27FC236}">
                <a16:creationId xmlns:a16="http://schemas.microsoft.com/office/drawing/2014/main" id="{6E5E9C0B-3A86-00E7-906B-87A363651AAE}"/>
              </a:ext>
            </a:extLst>
          </p:cNvPr>
          <p:cNvGrpSpPr/>
          <p:nvPr/>
        </p:nvGrpSpPr>
        <p:grpSpPr>
          <a:xfrm>
            <a:off x="4453145" y="1943100"/>
            <a:ext cx="4538455" cy="4688575"/>
            <a:chOff x="4453145" y="1943100"/>
            <a:chExt cx="4538455" cy="4688575"/>
          </a:xfrm>
        </p:grpSpPr>
        <p:sp>
          <p:nvSpPr>
            <p:cNvPr id="9" name="テキスト ボックス 8">
              <a:extLst>
                <a:ext uri="{FF2B5EF4-FFF2-40B4-BE49-F238E27FC236}">
                  <a16:creationId xmlns:a16="http://schemas.microsoft.com/office/drawing/2014/main" id="{CABEB2AF-4988-9589-84B0-2E83A18AD81B}"/>
                </a:ext>
              </a:extLst>
            </p:cNvPr>
            <p:cNvSpPr txBox="1"/>
            <p:nvPr/>
          </p:nvSpPr>
          <p:spPr>
            <a:xfrm rot="16200000">
              <a:off x="3122551" y="3273694"/>
              <a:ext cx="3061298" cy="400110"/>
            </a:xfrm>
            <a:prstGeom prst="rect">
              <a:avLst/>
            </a:prstGeom>
            <a:noFill/>
          </p:spPr>
          <p:txBody>
            <a:bodyPr wrap="square" rtlCol="0">
              <a:spAutoFit/>
            </a:bodyPr>
            <a:lstStyle/>
            <a:p>
              <a:pPr algn="ctr"/>
              <a:r>
                <a:rPr kumimoji="1" lang="en-US" altLang="ja-JP" sz="2000" dirty="0">
                  <a:latin typeface="Times New Roman" panose="02020603050405020304" pitchFamily="18" charset="0"/>
                  <a:cs typeface="Times New Roman" panose="02020603050405020304" pitchFamily="18" charset="0"/>
                </a:rPr>
                <a:t>DX</a:t>
              </a:r>
              <a:r>
                <a:rPr lang="en-US" altLang="ja-JP" baseline="-10000" dirty="0">
                  <a:latin typeface="Times New Roman" panose="02020603050405020304" pitchFamily="18" charset="0"/>
                  <a:cs typeface="Times New Roman" panose="02020603050405020304" pitchFamily="18" charset="0"/>
                </a:rPr>
                <a:t>3</a:t>
              </a:r>
              <a:r>
                <a:rPr lang="en-US" altLang="ja-JP" sz="2000" baseline="-25000" dirty="0">
                  <a:latin typeface="Times New Roman" panose="02020603050405020304" pitchFamily="18" charset="0"/>
                  <a:cs typeface="Times New Roman" panose="02020603050405020304" pitchFamily="18" charset="0"/>
                </a:rPr>
                <a:t>He</a:t>
              </a:r>
              <a:r>
                <a:rPr kumimoji="1" lang="en-US" altLang="ja-JP" sz="2000" baseline="30000" dirty="0">
                  <a:latin typeface="Times New Roman" panose="02020603050405020304" pitchFamily="18" charset="0"/>
                  <a:cs typeface="Times New Roman" panose="02020603050405020304" pitchFamily="18" charset="0"/>
                </a:rPr>
                <a:t> </a:t>
              </a:r>
              <a:r>
                <a:rPr kumimoji="1" lang="en-US" altLang="ja-JP" sz="2000" dirty="0">
                  <a:latin typeface="Times New Roman" panose="02020603050405020304" pitchFamily="18" charset="0"/>
                  <a:cs typeface="Times New Roman" panose="02020603050405020304" pitchFamily="18" charset="0"/>
                </a:rPr>
                <a:t>/ DX</a:t>
              </a:r>
              <a:r>
                <a:rPr kumimoji="1" lang="el-GR" altLang="ja-JP" baseline="-15000" dirty="0">
                  <a:latin typeface="Century" panose="02040604050505020304" pitchFamily="18" charset="0"/>
                  <a:cs typeface="Times New Roman" panose="02020603050405020304" pitchFamily="18" charset="0"/>
                </a:rPr>
                <a:t>α</a:t>
              </a:r>
              <a:endParaRPr kumimoji="1" lang="ja-JP" altLang="en-US" sz="2000" baseline="-25000" dirty="0">
                <a:latin typeface="Times New Roman" panose="02020603050405020304" pitchFamily="18" charset="0"/>
                <a:cs typeface="Times New Roman" panose="02020603050405020304" pitchFamily="18" charset="0"/>
              </a:endParaRPr>
            </a:p>
          </p:txBody>
        </p:sp>
        <p:sp>
          <p:nvSpPr>
            <p:cNvPr id="10" name="テキスト ボックス 9">
              <a:extLst>
                <a:ext uri="{FF2B5EF4-FFF2-40B4-BE49-F238E27FC236}">
                  <a16:creationId xmlns:a16="http://schemas.microsoft.com/office/drawing/2014/main" id="{F722AA9E-AD2A-AD6D-6DCE-B11D929F93A6}"/>
                </a:ext>
              </a:extLst>
            </p:cNvPr>
            <p:cNvSpPr txBox="1"/>
            <p:nvPr/>
          </p:nvSpPr>
          <p:spPr>
            <a:xfrm>
              <a:off x="5450448" y="6046900"/>
              <a:ext cx="3541152" cy="584775"/>
            </a:xfrm>
            <a:prstGeom prst="rect">
              <a:avLst/>
            </a:prstGeom>
            <a:noFill/>
          </p:spPr>
          <p:txBody>
            <a:bodyPr wrap="square" rtlCol="0">
              <a:spAutoFit/>
            </a:bodyPr>
            <a:lstStyle/>
            <a:p>
              <a:pPr algn="ctr"/>
              <a:r>
                <a:rPr kumimoji="1" lang="en-US" altLang="ja-JP" sz="3200" dirty="0">
                  <a:latin typeface="Times New Roman" panose="02020603050405020304" pitchFamily="18" charset="0"/>
                  <a:ea typeface="ＭＳ ゴシック" panose="020B0609070205080204" pitchFamily="49" charset="-128"/>
                  <a:cs typeface="Times New Roman" panose="02020603050405020304" pitchFamily="18" charset="0"/>
                </a:rPr>
                <a:t> </a:t>
              </a:r>
              <a:r>
                <a:rPr kumimoji="1" lang="ja-JP" altLang="en-US" sz="3200" dirty="0">
                  <a:latin typeface="Times New Roman" panose="02020603050405020304" pitchFamily="18" charset="0"/>
                  <a:ea typeface="ＭＳ ゴシック" panose="020B0609070205080204" pitchFamily="49" charset="-128"/>
                  <a:cs typeface="Times New Roman" panose="02020603050405020304" pitchFamily="18" charset="0"/>
                </a:rPr>
                <a:t>三重陽子 </a:t>
              </a:r>
              <a:r>
                <a:rPr kumimoji="1" lang="en-US" altLang="ja-JP" sz="3200" dirty="0">
                  <a:latin typeface="Times New Roman" panose="02020603050405020304" pitchFamily="18" charset="0"/>
                  <a:ea typeface="ＭＳ ゴシック" panose="020B0609070205080204" pitchFamily="49" charset="-128"/>
                  <a:cs typeface="Times New Roman" panose="02020603050405020304" pitchFamily="18" charset="0"/>
                </a:rPr>
                <a:t>/ </a:t>
              </a:r>
              <a:r>
                <a:rPr kumimoji="1" lang="ja-JP" altLang="en-US" sz="3200" dirty="0">
                  <a:latin typeface="Times New Roman" panose="02020603050405020304" pitchFamily="18" charset="0"/>
                  <a:ea typeface="ＭＳ ゴシック" panose="020B0609070205080204" pitchFamily="49" charset="-128"/>
                  <a:cs typeface="Times New Roman" panose="02020603050405020304" pitchFamily="18" charset="0"/>
                </a:rPr>
                <a:t>陽子</a:t>
              </a:r>
            </a:p>
          </p:txBody>
        </p:sp>
      </p:grpSp>
      <p:sp>
        <p:nvSpPr>
          <p:cNvPr id="13" name="スライド番号プレースホルダー 12">
            <a:extLst>
              <a:ext uri="{FF2B5EF4-FFF2-40B4-BE49-F238E27FC236}">
                <a16:creationId xmlns:a16="http://schemas.microsoft.com/office/drawing/2014/main" id="{9ABE51CF-4076-F827-FB1B-EEC47F9C97A7}"/>
              </a:ext>
            </a:extLst>
          </p:cNvPr>
          <p:cNvSpPr>
            <a:spLocks noGrp="1"/>
          </p:cNvSpPr>
          <p:nvPr>
            <p:ph type="sldNum" sz="quarter" idx="11"/>
          </p:nvPr>
        </p:nvSpPr>
        <p:spPr/>
        <p:txBody>
          <a:bodyPr/>
          <a:lstStyle/>
          <a:p>
            <a:fld id="{2211DAF9-AAB5-44DD-A5E4-C4C1DB5B2C1E}" type="slidenum">
              <a:rPr kumimoji="1" lang="ja-JP" altLang="en-US" smtClean="0"/>
              <a:t>55</a:t>
            </a:fld>
            <a:endParaRPr kumimoji="1" lang="ja-JP" altLang="en-US"/>
          </a:p>
        </p:txBody>
      </p:sp>
    </p:spTree>
    <p:extLst>
      <p:ext uri="{BB962C8B-B14F-4D97-AF65-F5344CB8AC3E}">
        <p14:creationId xmlns:p14="http://schemas.microsoft.com/office/powerpoint/2010/main" val="327857486"/>
      </p:ext>
    </p:extLst>
  </p:cSld>
  <p:clrMapOvr>
    <a:masterClrMapping/>
  </p:clrMapOvr>
</p:sld>
</file>

<file path=ppt/slides/slide5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2" name="図 11">
            <a:extLst>
              <a:ext uri="{FF2B5EF4-FFF2-40B4-BE49-F238E27FC236}">
                <a16:creationId xmlns:a16="http://schemas.microsoft.com/office/drawing/2014/main" id="{26AACF61-C513-69FE-0C08-84D861ED229D}"/>
              </a:ext>
            </a:extLst>
          </p:cNvPr>
          <p:cNvPicPr>
            <a:picLocks noChangeAspect="1"/>
          </p:cNvPicPr>
          <p:nvPr/>
        </p:nvPicPr>
        <p:blipFill>
          <a:blip r:embed="rId2"/>
          <a:stretch>
            <a:fillRect/>
          </a:stretch>
        </p:blipFill>
        <p:spPr>
          <a:xfrm>
            <a:off x="272733" y="1680186"/>
            <a:ext cx="4383648" cy="4383648"/>
          </a:xfrm>
          <a:prstGeom prst="rect">
            <a:avLst/>
          </a:prstGeom>
        </p:spPr>
      </p:pic>
      <p:sp>
        <p:nvSpPr>
          <p:cNvPr id="2" name="タイトル 1">
            <a:extLst>
              <a:ext uri="{FF2B5EF4-FFF2-40B4-BE49-F238E27FC236}">
                <a16:creationId xmlns:a16="http://schemas.microsoft.com/office/drawing/2014/main" id="{04BAD822-5267-5C10-17D0-DF67EF6D0717}"/>
              </a:ext>
            </a:extLst>
          </p:cNvPr>
          <p:cNvSpPr>
            <a:spLocks noGrp="1"/>
          </p:cNvSpPr>
          <p:nvPr>
            <p:ph type="title"/>
          </p:nvPr>
        </p:nvSpPr>
        <p:spPr/>
        <p:txBody>
          <a:bodyPr/>
          <a:lstStyle/>
          <a:p>
            <a:r>
              <a:rPr kumimoji="1" lang="ja-JP" altLang="en-US" dirty="0"/>
              <a:t>収量比</a:t>
            </a:r>
          </a:p>
        </p:txBody>
      </p:sp>
      <p:grpSp>
        <p:nvGrpSpPr>
          <p:cNvPr id="8" name="グループ化 7">
            <a:extLst>
              <a:ext uri="{FF2B5EF4-FFF2-40B4-BE49-F238E27FC236}">
                <a16:creationId xmlns:a16="http://schemas.microsoft.com/office/drawing/2014/main" id="{875FB12E-1C39-E1BF-8EEF-BC4568C34F6E}"/>
              </a:ext>
            </a:extLst>
          </p:cNvPr>
          <p:cNvGrpSpPr/>
          <p:nvPr/>
        </p:nvGrpSpPr>
        <p:grpSpPr>
          <a:xfrm>
            <a:off x="-60252" y="1943100"/>
            <a:ext cx="4463373" cy="4688575"/>
            <a:chOff x="522916" y="2169425"/>
            <a:chExt cx="4463373" cy="4688575"/>
          </a:xfrm>
        </p:grpSpPr>
        <p:sp>
          <p:nvSpPr>
            <p:cNvPr id="5" name="テキスト ボックス 4">
              <a:extLst>
                <a:ext uri="{FF2B5EF4-FFF2-40B4-BE49-F238E27FC236}">
                  <a16:creationId xmlns:a16="http://schemas.microsoft.com/office/drawing/2014/main" id="{4928B81F-87F9-7753-F4D7-4645DD35B502}"/>
                </a:ext>
              </a:extLst>
            </p:cNvPr>
            <p:cNvSpPr txBox="1"/>
            <p:nvPr/>
          </p:nvSpPr>
          <p:spPr>
            <a:xfrm rot="16200000">
              <a:off x="-807678" y="3500019"/>
              <a:ext cx="3061298" cy="400110"/>
            </a:xfrm>
            <a:prstGeom prst="rect">
              <a:avLst/>
            </a:prstGeom>
            <a:noFill/>
          </p:spPr>
          <p:txBody>
            <a:bodyPr wrap="square" rtlCol="0">
              <a:spAutoFit/>
            </a:bodyPr>
            <a:lstStyle/>
            <a:p>
              <a:pPr algn="ctr"/>
              <a:r>
                <a:rPr kumimoji="1" lang="en-US" altLang="ja-JP" sz="2000" dirty="0" err="1">
                  <a:latin typeface="Times New Roman" panose="02020603050405020304" pitchFamily="18" charset="0"/>
                  <a:cs typeface="Times New Roman" panose="02020603050405020304" pitchFamily="18" charset="0"/>
                </a:rPr>
                <a:t>DX</a:t>
              </a:r>
              <a:r>
                <a:rPr kumimoji="1" lang="en-US" altLang="ja-JP" sz="2000" baseline="-25000" dirty="0" err="1">
                  <a:latin typeface="Times New Roman" panose="02020603050405020304" pitchFamily="18" charset="0"/>
                  <a:cs typeface="Times New Roman" panose="02020603050405020304" pitchFamily="18" charset="0"/>
                </a:rPr>
                <a:t>t</a:t>
              </a:r>
              <a:r>
                <a:rPr kumimoji="1" lang="en-US" altLang="ja-JP" sz="2000" baseline="30000" dirty="0">
                  <a:latin typeface="Times New Roman" panose="02020603050405020304" pitchFamily="18" charset="0"/>
                  <a:cs typeface="Times New Roman" panose="02020603050405020304" pitchFamily="18" charset="0"/>
                </a:rPr>
                <a:t> </a:t>
              </a:r>
              <a:r>
                <a:rPr kumimoji="1" lang="en-US" altLang="ja-JP" sz="2000" dirty="0">
                  <a:latin typeface="Times New Roman" panose="02020603050405020304" pitchFamily="18" charset="0"/>
                  <a:cs typeface="Times New Roman" panose="02020603050405020304" pitchFamily="18" charset="0"/>
                </a:rPr>
                <a:t>/ </a:t>
              </a:r>
              <a:r>
                <a:rPr kumimoji="1" lang="en-US" altLang="ja-JP" sz="2000" dirty="0" err="1">
                  <a:latin typeface="Times New Roman" panose="02020603050405020304" pitchFamily="18" charset="0"/>
                  <a:cs typeface="Times New Roman" panose="02020603050405020304" pitchFamily="18" charset="0"/>
                </a:rPr>
                <a:t>DX</a:t>
              </a:r>
              <a:r>
                <a:rPr kumimoji="1" lang="en-US" altLang="ja-JP" baseline="-15000" dirty="0" err="1">
                  <a:latin typeface="Times New Roman" panose="02020603050405020304" pitchFamily="18" charset="0"/>
                  <a:cs typeface="Times New Roman" panose="02020603050405020304" pitchFamily="18" charset="0"/>
                </a:rPr>
                <a:t>d</a:t>
              </a:r>
              <a:endParaRPr kumimoji="1" lang="ja-JP" altLang="en-US" sz="2000" baseline="-25000" dirty="0">
                <a:latin typeface="Times New Roman" panose="02020603050405020304" pitchFamily="18" charset="0"/>
                <a:cs typeface="Times New Roman" panose="02020603050405020304" pitchFamily="18" charset="0"/>
              </a:endParaRPr>
            </a:p>
          </p:txBody>
        </p:sp>
        <p:sp>
          <p:nvSpPr>
            <p:cNvPr id="6" name="テキスト ボックス 5">
              <a:extLst>
                <a:ext uri="{FF2B5EF4-FFF2-40B4-BE49-F238E27FC236}">
                  <a16:creationId xmlns:a16="http://schemas.microsoft.com/office/drawing/2014/main" id="{1D75B5DE-3BD5-1F39-93E5-9F608FE93160}"/>
                </a:ext>
              </a:extLst>
            </p:cNvPr>
            <p:cNvSpPr txBox="1"/>
            <p:nvPr/>
          </p:nvSpPr>
          <p:spPr>
            <a:xfrm>
              <a:off x="1445138" y="6273225"/>
              <a:ext cx="3541151" cy="584775"/>
            </a:xfrm>
            <a:prstGeom prst="rect">
              <a:avLst/>
            </a:prstGeom>
            <a:noFill/>
          </p:spPr>
          <p:txBody>
            <a:bodyPr wrap="square" rtlCol="0">
              <a:spAutoFit/>
            </a:bodyPr>
            <a:lstStyle/>
            <a:p>
              <a:pPr algn="ctr"/>
              <a:r>
                <a:rPr lang="ja-JP" altLang="en-US" sz="3200" dirty="0">
                  <a:latin typeface="Times New Roman" panose="02020603050405020304" pitchFamily="18" charset="0"/>
                  <a:ea typeface="ＭＳ ゴシック" panose="020B0609070205080204" pitchFamily="49" charset="-128"/>
                  <a:cs typeface="Times New Roman" panose="02020603050405020304" pitchFamily="18" charset="0"/>
                </a:rPr>
                <a:t>三重</a:t>
              </a:r>
              <a:r>
                <a:rPr kumimoji="1" lang="ja-JP" altLang="en-US" sz="3200" dirty="0">
                  <a:latin typeface="Times New Roman" panose="02020603050405020304" pitchFamily="18" charset="0"/>
                  <a:ea typeface="ＭＳ ゴシック" panose="020B0609070205080204" pitchFamily="49" charset="-128"/>
                  <a:cs typeface="Times New Roman" panose="02020603050405020304" pitchFamily="18" charset="0"/>
                </a:rPr>
                <a:t>陽子</a:t>
              </a:r>
              <a:r>
                <a:rPr kumimoji="1" lang="en-US" altLang="ja-JP" sz="3200" dirty="0">
                  <a:latin typeface="Times New Roman" panose="02020603050405020304" pitchFamily="18" charset="0"/>
                  <a:ea typeface="ＭＳ ゴシック" panose="020B0609070205080204" pitchFamily="49" charset="-128"/>
                  <a:cs typeface="Times New Roman" panose="02020603050405020304" pitchFamily="18" charset="0"/>
                </a:rPr>
                <a:t> / </a:t>
              </a:r>
              <a:r>
                <a:rPr kumimoji="1" lang="ja-JP" altLang="en-US" sz="3200" dirty="0">
                  <a:latin typeface="Times New Roman" panose="02020603050405020304" pitchFamily="18" charset="0"/>
                  <a:ea typeface="ＭＳ ゴシック" panose="020B0609070205080204" pitchFamily="49" charset="-128"/>
                  <a:cs typeface="Times New Roman" panose="02020603050405020304" pitchFamily="18" charset="0"/>
                </a:rPr>
                <a:t>重陽子</a:t>
              </a:r>
            </a:p>
          </p:txBody>
        </p:sp>
      </p:grpSp>
      <p:grpSp>
        <p:nvGrpSpPr>
          <p:cNvPr id="11" name="グループ化 10">
            <a:extLst>
              <a:ext uri="{FF2B5EF4-FFF2-40B4-BE49-F238E27FC236}">
                <a16:creationId xmlns:a16="http://schemas.microsoft.com/office/drawing/2014/main" id="{6E5E9C0B-3A86-00E7-906B-87A363651AAE}"/>
              </a:ext>
            </a:extLst>
          </p:cNvPr>
          <p:cNvGrpSpPr/>
          <p:nvPr/>
        </p:nvGrpSpPr>
        <p:grpSpPr>
          <a:xfrm>
            <a:off x="4453145" y="1663252"/>
            <a:ext cx="4671382" cy="4968423"/>
            <a:chOff x="4453145" y="1663252"/>
            <a:chExt cx="4671382" cy="4968423"/>
          </a:xfrm>
        </p:grpSpPr>
        <p:pic>
          <p:nvPicPr>
            <p:cNvPr id="7" name="図 6">
              <a:extLst>
                <a:ext uri="{FF2B5EF4-FFF2-40B4-BE49-F238E27FC236}">
                  <a16:creationId xmlns:a16="http://schemas.microsoft.com/office/drawing/2014/main" id="{72A2AAEB-D39D-6D08-7E00-EF175A5E8E97}"/>
                </a:ext>
              </a:extLst>
            </p:cNvPr>
            <p:cNvPicPr>
              <a:picLocks noChangeAspect="1"/>
            </p:cNvPicPr>
            <p:nvPr/>
          </p:nvPicPr>
          <p:blipFill>
            <a:blip r:embed="rId3"/>
            <a:stretch>
              <a:fillRect/>
            </a:stretch>
          </p:blipFill>
          <p:spPr>
            <a:xfrm>
              <a:off x="4740879" y="1663252"/>
              <a:ext cx="4383648" cy="4383648"/>
            </a:xfrm>
            <a:prstGeom prst="rect">
              <a:avLst/>
            </a:prstGeom>
          </p:spPr>
        </p:pic>
        <p:sp>
          <p:nvSpPr>
            <p:cNvPr id="9" name="テキスト ボックス 8">
              <a:extLst>
                <a:ext uri="{FF2B5EF4-FFF2-40B4-BE49-F238E27FC236}">
                  <a16:creationId xmlns:a16="http://schemas.microsoft.com/office/drawing/2014/main" id="{CABEB2AF-4988-9589-84B0-2E83A18AD81B}"/>
                </a:ext>
              </a:extLst>
            </p:cNvPr>
            <p:cNvSpPr txBox="1"/>
            <p:nvPr/>
          </p:nvSpPr>
          <p:spPr>
            <a:xfrm rot="16200000">
              <a:off x="3122551" y="3273694"/>
              <a:ext cx="3061298" cy="400110"/>
            </a:xfrm>
            <a:prstGeom prst="rect">
              <a:avLst/>
            </a:prstGeom>
            <a:noFill/>
          </p:spPr>
          <p:txBody>
            <a:bodyPr wrap="square" rtlCol="0">
              <a:spAutoFit/>
            </a:bodyPr>
            <a:lstStyle/>
            <a:p>
              <a:pPr algn="ctr"/>
              <a:r>
                <a:rPr kumimoji="1" lang="en-US" altLang="ja-JP" sz="2000" dirty="0">
                  <a:latin typeface="Times New Roman" panose="02020603050405020304" pitchFamily="18" charset="0"/>
                  <a:cs typeface="Times New Roman" panose="02020603050405020304" pitchFamily="18" charset="0"/>
                </a:rPr>
                <a:t>DX</a:t>
              </a:r>
              <a:r>
                <a:rPr lang="en-US" altLang="ja-JP" baseline="-10000" dirty="0">
                  <a:latin typeface="Times New Roman" panose="02020603050405020304" pitchFamily="18" charset="0"/>
                  <a:cs typeface="Times New Roman" panose="02020603050405020304" pitchFamily="18" charset="0"/>
                </a:rPr>
                <a:t>3</a:t>
              </a:r>
              <a:r>
                <a:rPr lang="en-US" altLang="ja-JP" sz="2000" baseline="-25000" dirty="0">
                  <a:latin typeface="Times New Roman" panose="02020603050405020304" pitchFamily="18" charset="0"/>
                  <a:cs typeface="Times New Roman" panose="02020603050405020304" pitchFamily="18" charset="0"/>
                </a:rPr>
                <a:t>He</a:t>
              </a:r>
              <a:r>
                <a:rPr kumimoji="1" lang="en-US" altLang="ja-JP" sz="2000" baseline="30000" dirty="0">
                  <a:latin typeface="Times New Roman" panose="02020603050405020304" pitchFamily="18" charset="0"/>
                  <a:cs typeface="Times New Roman" panose="02020603050405020304" pitchFamily="18" charset="0"/>
                </a:rPr>
                <a:t> </a:t>
              </a:r>
              <a:r>
                <a:rPr kumimoji="1" lang="en-US" altLang="ja-JP" sz="2000" dirty="0">
                  <a:latin typeface="Times New Roman" panose="02020603050405020304" pitchFamily="18" charset="0"/>
                  <a:cs typeface="Times New Roman" panose="02020603050405020304" pitchFamily="18" charset="0"/>
                </a:rPr>
                <a:t>/ DX</a:t>
              </a:r>
              <a:r>
                <a:rPr kumimoji="1" lang="el-GR" altLang="ja-JP" baseline="-15000" dirty="0">
                  <a:latin typeface="Century" panose="02040604050505020304" pitchFamily="18" charset="0"/>
                  <a:cs typeface="Times New Roman" panose="02020603050405020304" pitchFamily="18" charset="0"/>
                </a:rPr>
                <a:t>α</a:t>
              </a:r>
              <a:endParaRPr kumimoji="1" lang="ja-JP" altLang="en-US" sz="2000" baseline="-25000" dirty="0">
                <a:latin typeface="Times New Roman" panose="02020603050405020304" pitchFamily="18" charset="0"/>
                <a:cs typeface="Times New Roman" panose="02020603050405020304" pitchFamily="18" charset="0"/>
              </a:endParaRPr>
            </a:p>
          </p:txBody>
        </p:sp>
        <p:sp>
          <p:nvSpPr>
            <p:cNvPr id="10" name="テキスト ボックス 9">
              <a:extLst>
                <a:ext uri="{FF2B5EF4-FFF2-40B4-BE49-F238E27FC236}">
                  <a16:creationId xmlns:a16="http://schemas.microsoft.com/office/drawing/2014/main" id="{F722AA9E-AD2A-AD6D-6DCE-B11D929F93A6}"/>
                </a:ext>
              </a:extLst>
            </p:cNvPr>
            <p:cNvSpPr txBox="1"/>
            <p:nvPr/>
          </p:nvSpPr>
          <p:spPr>
            <a:xfrm>
              <a:off x="5450448" y="6046900"/>
              <a:ext cx="3541152" cy="584775"/>
            </a:xfrm>
            <a:prstGeom prst="rect">
              <a:avLst/>
            </a:prstGeom>
            <a:noFill/>
          </p:spPr>
          <p:txBody>
            <a:bodyPr wrap="square" rtlCol="0">
              <a:spAutoFit/>
            </a:bodyPr>
            <a:lstStyle/>
            <a:p>
              <a:pPr algn="ctr"/>
              <a:r>
                <a:rPr kumimoji="1" lang="en-US" altLang="ja-JP" sz="3200" baseline="30000" dirty="0">
                  <a:latin typeface="Times New Roman" panose="02020603050405020304" pitchFamily="18" charset="0"/>
                  <a:ea typeface="ＭＳ ゴシック" panose="020B0609070205080204" pitchFamily="49" charset="-128"/>
                  <a:cs typeface="Times New Roman" panose="02020603050405020304" pitchFamily="18" charset="0"/>
                </a:rPr>
                <a:t>3</a:t>
              </a:r>
              <a:r>
                <a:rPr kumimoji="1" lang="en-US" altLang="ja-JP" sz="3200" dirty="0">
                  <a:latin typeface="Times New Roman" panose="02020603050405020304" pitchFamily="18" charset="0"/>
                  <a:ea typeface="ＭＳ ゴシック" panose="020B0609070205080204" pitchFamily="49" charset="-128"/>
                  <a:cs typeface="Times New Roman" panose="02020603050405020304" pitchFamily="18" charset="0"/>
                </a:rPr>
                <a:t>He / </a:t>
              </a:r>
              <a:r>
                <a:rPr lang="en-US" altLang="ja-JP" sz="3200" dirty="0">
                  <a:latin typeface="Times New Roman" panose="02020603050405020304" pitchFamily="18" charset="0"/>
                  <a:ea typeface="ＭＳ ゴシック" panose="020B0609070205080204" pitchFamily="49" charset="-128"/>
                  <a:cs typeface="Times New Roman" panose="02020603050405020304" pitchFamily="18" charset="0"/>
                </a:rPr>
                <a:t>alpha</a:t>
              </a:r>
              <a:endParaRPr kumimoji="1" lang="ja-JP" altLang="en-US" sz="3200" dirty="0">
                <a:latin typeface="Times New Roman" panose="02020603050405020304" pitchFamily="18" charset="0"/>
                <a:ea typeface="ＭＳ ゴシック" panose="020B0609070205080204" pitchFamily="49" charset="-128"/>
                <a:cs typeface="Times New Roman" panose="02020603050405020304" pitchFamily="18" charset="0"/>
              </a:endParaRPr>
            </a:p>
          </p:txBody>
        </p:sp>
      </p:grpSp>
      <p:sp>
        <p:nvSpPr>
          <p:cNvPr id="13" name="スライド番号プレースホルダー 12">
            <a:extLst>
              <a:ext uri="{FF2B5EF4-FFF2-40B4-BE49-F238E27FC236}">
                <a16:creationId xmlns:a16="http://schemas.microsoft.com/office/drawing/2014/main" id="{6831B0B1-7C89-672B-A5E2-6766CA569E03}"/>
              </a:ext>
            </a:extLst>
          </p:cNvPr>
          <p:cNvSpPr>
            <a:spLocks noGrp="1"/>
          </p:cNvSpPr>
          <p:nvPr>
            <p:ph type="sldNum" sz="quarter" idx="11"/>
          </p:nvPr>
        </p:nvSpPr>
        <p:spPr/>
        <p:txBody>
          <a:bodyPr/>
          <a:lstStyle/>
          <a:p>
            <a:fld id="{2211DAF9-AAB5-44DD-A5E4-C4C1DB5B2C1E}" type="slidenum">
              <a:rPr kumimoji="1" lang="ja-JP" altLang="en-US" smtClean="0"/>
              <a:t>56</a:t>
            </a:fld>
            <a:endParaRPr kumimoji="1" lang="ja-JP" altLang="en-US"/>
          </a:p>
        </p:txBody>
      </p:sp>
    </p:spTree>
    <p:extLst>
      <p:ext uri="{BB962C8B-B14F-4D97-AF65-F5344CB8AC3E}">
        <p14:creationId xmlns:p14="http://schemas.microsoft.com/office/powerpoint/2010/main" val="1062867509"/>
      </p:ext>
    </p:extLst>
  </p:cSld>
  <p:clrMapOvr>
    <a:masterClrMapping/>
  </p:clrMapOvr>
</p:sld>
</file>

<file path=ppt/slides/slide5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タイトル 1">
            <a:extLst>
              <a:ext uri="{FF2B5EF4-FFF2-40B4-BE49-F238E27FC236}">
                <a16:creationId xmlns:a16="http://schemas.microsoft.com/office/drawing/2014/main" id="{3C1BBAE5-26EF-28E1-A7A3-989311DBB5D1}"/>
              </a:ext>
            </a:extLst>
          </p:cNvPr>
          <p:cNvSpPr>
            <a:spLocks noGrp="1"/>
          </p:cNvSpPr>
          <p:nvPr>
            <p:ph type="title"/>
          </p:nvPr>
        </p:nvSpPr>
        <p:spPr/>
        <p:txBody>
          <a:bodyPr/>
          <a:lstStyle/>
          <a:p>
            <a:r>
              <a:rPr kumimoji="1" lang="en-US" altLang="ja-JP" dirty="0">
                <a:latin typeface="Times New Roman" panose="02020603050405020304" pitchFamily="18" charset="0"/>
                <a:cs typeface="Times New Roman" panose="02020603050405020304" pitchFamily="18" charset="0"/>
              </a:rPr>
              <a:t>DX</a:t>
            </a:r>
            <a:r>
              <a:rPr kumimoji="1" lang="ja-JP" altLang="en-US" dirty="0">
                <a:latin typeface="Times New Roman" panose="02020603050405020304" pitchFamily="18" charset="0"/>
                <a:cs typeface="Times New Roman" panose="02020603050405020304" pitchFamily="18" charset="0"/>
              </a:rPr>
              <a:t>の質量数依存性</a:t>
            </a:r>
          </a:p>
        </p:txBody>
      </p:sp>
      <p:grpSp>
        <p:nvGrpSpPr>
          <p:cNvPr id="4" name="グループ化 3">
            <a:extLst>
              <a:ext uri="{FF2B5EF4-FFF2-40B4-BE49-F238E27FC236}">
                <a16:creationId xmlns:a16="http://schemas.microsoft.com/office/drawing/2014/main" id="{47788BEC-5500-331B-BF93-C27E28FD75B5}"/>
              </a:ext>
            </a:extLst>
          </p:cNvPr>
          <p:cNvGrpSpPr/>
          <p:nvPr/>
        </p:nvGrpSpPr>
        <p:grpSpPr>
          <a:xfrm>
            <a:off x="4459804" y="1792352"/>
            <a:ext cx="4388921" cy="4733971"/>
            <a:chOff x="0" y="1499811"/>
            <a:chExt cx="4810161" cy="5188328"/>
          </a:xfrm>
        </p:grpSpPr>
        <p:pic>
          <p:nvPicPr>
            <p:cNvPr id="5" name="図 4">
              <a:extLst>
                <a:ext uri="{FF2B5EF4-FFF2-40B4-BE49-F238E27FC236}">
                  <a16:creationId xmlns:a16="http://schemas.microsoft.com/office/drawing/2014/main" id="{F9094A12-29DA-1B14-C315-75E6DB242389}"/>
                </a:ext>
              </a:extLst>
            </p:cNvPr>
            <p:cNvPicPr>
              <a:picLocks noChangeAspect="1"/>
            </p:cNvPicPr>
            <p:nvPr/>
          </p:nvPicPr>
          <p:blipFill>
            <a:blip r:embed="rId2"/>
            <a:stretch>
              <a:fillRect/>
            </a:stretch>
          </p:blipFill>
          <p:spPr>
            <a:xfrm>
              <a:off x="0" y="1499811"/>
              <a:ext cx="4810161" cy="4865030"/>
            </a:xfrm>
            <a:prstGeom prst="rect">
              <a:avLst/>
            </a:prstGeom>
          </p:spPr>
        </p:pic>
        <p:sp>
          <p:nvSpPr>
            <p:cNvPr id="6" name="テキスト ボックス 5">
              <a:extLst>
                <a:ext uri="{FF2B5EF4-FFF2-40B4-BE49-F238E27FC236}">
                  <a16:creationId xmlns:a16="http://schemas.microsoft.com/office/drawing/2014/main" id="{676C0FAA-5AF0-C082-C19F-EA2B7CFDBBFF}"/>
                </a:ext>
              </a:extLst>
            </p:cNvPr>
            <p:cNvSpPr txBox="1"/>
            <p:nvPr/>
          </p:nvSpPr>
          <p:spPr>
            <a:xfrm>
              <a:off x="704726" y="6226474"/>
              <a:ext cx="3691098" cy="461665"/>
            </a:xfrm>
            <a:prstGeom prst="rect">
              <a:avLst/>
            </a:prstGeom>
            <a:noFill/>
          </p:spPr>
          <p:txBody>
            <a:bodyPr wrap="square" rtlCol="0">
              <a:spAutoFit/>
            </a:bodyPr>
            <a:lstStyle/>
            <a:p>
              <a:pPr algn="ctr"/>
              <a:r>
                <a:rPr lang="ja-JP" altLang="en-US" sz="2400" dirty="0">
                  <a:latin typeface="Times New Roman" panose="02020603050405020304" pitchFamily="18" charset="0"/>
                  <a:ea typeface="ＭＳ ゴシック" panose="020B0609070205080204" pitchFamily="49" charset="-128"/>
                  <a:cs typeface="Times New Roman" panose="02020603050405020304" pitchFamily="18" charset="0"/>
                </a:rPr>
                <a:t>三重陽子</a:t>
              </a:r>
              <a:endParaRPr kumimoji="1" lang="ja-JP" altLang="en-US" sz="2400" dirty="0">
                <a:latin typeface="Times New Roman" panose="02020603050405020304" pitchFamily="18" charset="0"/>
                <a:ea typeface="ＭＳ ゴシック" panose="020B0609070205080204" pitchFamily="49" charset="-128"/>
                <a:cs typeface="Times New Roman" panose="02020603050405020304" pitchFamily="18" charset="0"/>
              </a:endParaRPr>
            </a:p>
          </p:txBody>
        </p:sp>
      </p:grpSp>
      <p:pic>
        <p:nvPicPr>
          <p:cNvPr id="10" name="図 9">
            <a:extLst>
              <a:ext uri="{FF2B5EF4-FFF2-40B4-BE49-F238E27FC236}">
                <a16:creationId xmlns:a16="http://schemas.microsoft.com/office/drawing/2014/main" id="{C2EC36FE-3C67-69A6-5F1B-48EF1620692F}"/>
              </a:ext>
            </a:extLst>
          </p:cNvPr>
          <p:cNvPicPr>
            <a:picLocks noChangeAspect="1"/>
          </p:cNvPicPr>
          <p:nvPr/>
        </p:nvPicPr>
        <p:blipFill>
          <a:blip r:embed="rId3"/>
          <a:stretch>
            <a:fillRect/>
          </a:stretch>
        </p:blipFill>
        <p:spPr>
          <a:xfrm>
            <a:off x="66674" y="1777448"/>
            <a:ext cx="4486034" cy="4537206"/>
          </a:xfrm>
          <a:prstGeom prst="rect">
            <a:avLst/>
          </a:prstGeom>
        </p:spPr>
      </p:pic>
      <p:sp>
        <p:nvSpPr>
          <p:cNvPr id="11" name="テキスト ボックス 10">
            <a:extLst>
              <a:ext uri="{FF2B5EF4-FFF2-40B4-BE49-F238E27FC236}">
                <a16:creationId xmlns:a16="http://schemas.microsoft.com/office/drawing/2014/main" id="{6A0F8C3E-D8EE-EC7F-8FC2-825A8BDF5F92}"/>
              </a:ext>
            </a:extLst>
          </p:cNvPr>
          <p:cNvSpPr txBox="1"/>
          <p:nvPr/>
        </p:nvSpPr>
        <p:spPr>
          <a:xfrm>
            <a:off x="960968" y="6188081"/>
            <a:ext cx="3367858" cy="461665"/>
          </a:xfrm>
          <a:prstGeom prst="rect">
            <a:avLst/>
          </a:prstGeom>
          <a:noFill/>
        </p:spPr>
        <p:txBody>
          <a:bodyPr wrap="square" rtlCol="0">
            <a:spAutoFit/>
          </a:bodyPr>
          <a:lstStyle/>
          <a:p>
            <a:pPr algn="ctr"/>
            <a:r>
              <a:rPr lang="ja-JP" altLang="en-US" sz="2400" dirty="0">
                <a:latin typeface="Times New Roman" panose="02020603050405020304" pitchFamily="18" charset="0"/>
                <a:ea typeface="ＭＳ ゴシック" panose="020B0609070205080204" pitchFamily="49" charset="-128"/>
                <a:cs typeface="Times New Roman" panose="02020603050405020304" pitchFamily="18" charset="0"/>
              </a:rPr>
              <a:t>陽子</a:t>
            </a:r>
            <a:endParaRPr kumimoji="1" lang="ja-JP" altLang="en-US" sz="2400" dirty="0">
              <a:latin typeface="Times New Roman" panose="02020603050405020304" pitchFamily="18" charset="0"/>
              <a:ea typeface="ＭＳ ゴシック" panose="020B0609070205080204" pitchFamily="49" charset="-128"/>
              <a:cs typeface="Times New Roman" panose="02020603050405020304" pitchFamily="18" charset="0"/>
            </a:endParaRPr>
          </a:p>
        </p:txBody>
      </p:sp>
      <p:sp>
        <p:nvSpPr>
          <p:cNvPr id="8" name="スライド番号プレースホルダー 7">
            <a:extLst>
              <a:ext uri="{FF2B5EF4-FFF2-40B4-BE49-F238E27FC236}">
                <a16:creationId xmlns:a16="http://schemas.microsoft.com/office/drawing/2014/main" id="{4F55259C-015C-C63B-F7C0-79F65A405402}"/>
              </a:ext>
            </a:extLst>
          </p:cNvPr>
          <p:cNvSpPr>
            <a:spLocks noGrp="1"/>
          </p:cNvSpPr>
          <p:nvPr>
            <p:ph type="sldNum" sz="quarter" idx="11"/>
          </p:nvPr>
        </p:nvSpPr>
        <p:spPr/>
        <p:txBody>
          <a:bodyPr/>
          <a:lstStyle/>
          <a:p>
            <a:fld id="{2211DAF9-AAB5-44DD-A5E4-C4C1DB5B2C1E}" type="slidenum">
              <a:rPr kumimoji="1" lang="ja-JP" altLang="en-US" smtClean="0"/>
              <a:t>57</a:t>
            </a:fld>
            <a:endParaRPr kumimoji="1" lang="ja-JP" altLang="en-US"/>
          </a:p>
        </p:txBody>
      </p:sp>
    </p:spTree>
    <p:extLst>
      <p:ext uri="{BB962C8B-B14F-4D97-AF65-F5344CB8AC3E}">
        <p14:creationId xmlns:p14="http://schemas.microsoft.com/office/powerpoint/2010/main" val="3251160801"/>
      </p:ext>
    </p:extLst>
  </p:cSld>
  <p:clrMapOvr>
    <a:masterClrMapping/>
  </p:clrMapOvr>
</p:sld>
</file>

<file path=ppt/slides/slide5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タイトル 1">
            <a:extLst>
              <a:ext uri="{FF2B5EF4-FFF2-40B4-BE49-F238E27FC236}">
                <a16:creationId xmlns:a16="http://schemas.microsoft.com/office/drawing/2014/main" id="{3C1BBAE5-26EF-28E1-A7A3-989311DBB5D1}"/>
              </a:ext>
            </a:extLst>
          </p:cNvPr>
          <p:cNvSpPr>
            <a:spLocks noGrp="1"/>
          </p:cNvSpPr>
          <p:nvPr>
            <p:ph type="title"/>
          </p:nvPr>
        </p:nvSpPr>
        <p:spPr/>
        <p:txBody>
          <a:bodyPr/>
          <a:lstStyle/>
          <a:p>
            <a:r>
              <a:rPr kumimoji="1" lang="en-US" altLang="ja-JP" dirty="0">
                <a:latin typeface="Times New Roman" panose="02020603050405020304" pitchFamily="18" charset="0"/>
                <a:cs typeface="Times New Roman" panose="02020603050405020304" pitchFamily="18" charset="0"/>
              </a:rPr>
              <a:t>DX</a:t>
            </a:r>
            <a:r>
              <a:rPr kumimoji="1" lang="ja-JP" altLang="en-US" dirty="0">
                <a:latin typeface="Times New Roman" panose="02020603050405020304" pitchFamily="18" charset="0"/>
                <a:cs typeface="Times New Roman" panose="02020603050405020304" pitchFamily="18" charset="0"/>
              </a:rPr>
              <a:t>の質量数依存性</a:t>
            </a:r>
          </a:p>
        </p:txBody>
      </p:sp>
      <p:sp>
        <p:nvSpPr>
          <p:cNvPr id="11" name="テキスト ボックス 10">
            <a:extLst>
              <a:ext uri="{FF2B5EF4-FFF2-40B4-BE49-F238E27FC236}">
                <a16:creationId xmlns:a16="http://schemas.microsoft.com/office/drawing/2014/main" id="{6A0F8C3E-D8EE-EC7F-8FC2-825A8BDF5F92}"/>
              </a:ext>
            </a:extLst>
          </p:cNvPr>
          <p:cNvSpPr txBox="1"/>
          <p:nvPr/>
        </p:nvSpPr>
        <p:spPr>
          <a:xfrm>
            <a:off x="960968" y="6188081"/>
            <a:ext cx="4055478" cy="461665"/>
          </a:xfrm>
          <a:prstGeom prst="rect">
            <a:avLst/>
          </a:prstGeom>
          <a:noFill/>
        </p:spPr>
        <p:txBody>
          <a:bodyPr wrap="square" rtlCol="0">
            <a:spAutoFit/>
          </a:bodyPr>
          <a:lstStyle/>
          <a:p>
            <a:pPr algn="ctr"/>
            <a:r>
              <a:rPr kumimoji="1" lang="en-US" altLang="ja-JP" sz="2400" dirty="0">
                <a:latin typeface="Times New Roman" panose="02020603050405020304" pitchFamily="18" charset="0"/>
                <a:ea typeface="ＭＳ ゴシック" panose="020B0609070205080204" pitchFamily="49" charset="-128"/>
                <a:cs typeface="Times New Roman" panose="02020603050405020304" pitchFamily="18" charset="0"/>
              </a:rPr>
              <a:t>alpha</a:t>
            </a:r>
            <a:endParaRPr kumimoji="1" lang="ja-JP" altLang="en-US" sz="2400" dirty="0">
              <a:latin typeface="Times New Roman" panose="02020603050405020304" pitchFamily="18" charset="0"/>
              <a:ea typeface="ＭＳ ゴシック" panose="020B0609070205080204" pitchFamily="49" charset="-128"/>
              <a:cs typeface="Times New Roman" panose="02020603050405020304" pitchFamily="18" charset="0"/>
            </a:endParaRPr>
          </a:p>
        </p:txBody>
      </p:sp>
      <p:pic>
        <p:nvPicPr>
          <p:cNvPr id="7" name="図 6">
            <a:extLst>
              <a:ext uri="{FF2B5EF4-FFF2-40B4-BE49-F238E27FC236}">
                <a16:creationId xmlns:a16="http://schemas.microsoft.com/office/drawing/2014/main" id="{5AFF02BD-8C47-A9F6-F8D3-2F365260FAEF}"/>
              </a:ext>
            </a:extLst>
          </p:cNvPr>
          <p:cNvPicPr>
            <a:picLocks noChangeAspect="1"/>
          </p:cNvPicPr>
          <p:nvPr/>
        </p:nvPicPr>
        <p:blipFill>
          <a:blip r:embed="rId2"/>
          <a:stretch>
            <a:fillRect/>
          </a:stretch>
        </p:blipFill>
        <p:spPr>
          <a:xfrm>
            <a:off x="273347" y="1470619"/>
            <a:ext cx="4743099" cy="4865030"/>
          </a:xfrm>
          <a:prstGeom prst="rect">
            <a:avLst/>
          </a:prstGeom>
        </p:spPr>
      </p:pic>
      <p:sp>
        <p:nvSpPr>
          <p:cNvPr id="5" name="スライド番号プレースホルダー 4">
            <a:extLst>
              <a:ext uri="{FF2B5EF4-FFF2-40B4-BE49-F238E27FC236}">
                <a16:creationId xmlns:a16="http://schemas.microsoft.com/office/drawing/2014/main" id="{50ACA6ED-1B19-FD68-4C20-CE47A22A27BC}"/>
              </a:ext>
            </a:extLst>
          </p:cNvPr>
          <p:cNvSpPr>
            <a:spLocks noGrp="1"/>
          </p:cNvSpPr>
          <p:nvPr>
            <p:ph type="sldNum" sz="quarter" idx="11"/>
          </p:nvPr>
        </p:nvSpPr>
        <p:spPr/>
        <p:txBody>
          <a:bodyPr/>
          <a:lstStyle/>
          <a:p>
            <a:fld id="{2211DAF9-AAB5-44DD-A5E4-C4C1DB5B2C1E}" type="slidenum">
              <a:rPr kumimoji="1" lang="ja-JP" altLang="en-US" smtClean="0"/>
              <a:t>58</a:t>
            </a:fld>
            <a:endParaRPr kumimoji="1" lang="ja-JP" altLang="en-US"/>
          </a:p>
        </p:txBody>
      </p:sp>
    </p:spTree>
    <p:extLst>
      <p:ext uri="{BB962C8B-B14F-4D97-AF65-F5344CB8AC3E}">
        <p14:creationId xmlns:p14="http://schemas.microsoft.com/office/powerpoint/2010/main" val="2425699050"/>
      </p:ext>
    </p:extLst>
  </p:cSld>
  <p:clrMapOvr>
    <a:masterClrMapping/>
  </p:clrMapOvr>
</p:sld>
</file>

<file path=ppt/slides/slide6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タイトル 1">
            <a:extLst>
              <a:ext uri="{FF2B5EF4-FFF2-40B4-BE49-F238E27FC236}">
                <a16:creationId xmlns:a16="http://schemas.microsoft.com/office/drawing/2014/main" id="{B595B0CE-099F-6B29-D72B-BD9F1C3A74BB}"/>
              </a:ext>
            </a:extLst>
          </p:cNvPr>
          <p:cNvSpPr>
            <a:spLocks noGrp="1"/>
          </p:cNvSpPr>
          <p:nvPr>
            <p:ph type="title"/>
          </p:nvPr>
        </p:nvSpPr>
        <p:spPr>
          <a:xfrm>
            <a:off x="500062" y="1000124"/>
            <a:ext cx="8199437" cy="511175"/>
          </a:xfrm>
        </p:spPr>
        <p:txBody>
          <a:bodyPr/>
          <a:lstStyle/>
          <a:p>
            <a:r>
              <a:rPr kumimoji="1" lang="ja-JP" altLang="en-US" dirty="0">
                <a:latin typeface="Times New Roman" panose="02020603050405020304" pitchFamily="18" charset="0"/>
                <a:cs typeface="Times New Roman" panose="02020603050405020304" pitchFamily="18" charset="0"/>
              </a:rPr>
              <a:t>実験データの比較 </a:t>
            </a:r>
            <a:r>
              <a:rPr kumimoji="1" lang="en-US" altLang="ja-JP" dirty="0" err="1">
                <a:latin typeface="Times New Roman" panose="02020603050405020304" pitchFamily="18" charset="0"/>
                <a:cs typeface="Times New Roman" panose="02020603050405020304" pitchFamily="18" charset="0"/>
              </a:rPr>
              <a:t>Montarou</a:t>
            </a:r>
            <a:r>
              <a:rPr kumimoji="1" lang="en-US" altLang="ja-JP" dirty="0">
                <a:latin typeface="Times New Roman" panose="02020603050405020304" pitchFamily="18" charset="0"/>
                <a:cs typeface="Times New Roman" panose="02020603050405020304" pitchFamily="18" charset="0"/>
              </a:rPr>
              <a:t> et al.</a:t>
            </a:r>
            <a:endParaRPr kumimoji="1" lang="ja-JP" altLang="en-US" dirty="0">
              <a:latin typeface="Times New Roman" panose="02020603050405020304" pitchFamily="18" charset="0"/>
              <a:cs typeface="Times New Roman" panose="02020603050405020304" pitchFamily="18" charset="0"/>
            </a:endParaRPr>
          </a:p>
        </p:txBody>
      </p:sp>
      <p:grpSp>
        <p:nvGrpSpPr>
          <p:cNvPr id="7" name="グループ化 6">
            <a:extLst>
              <a:ext uri="{FF2B5EF4-FFF2-40B4-BE49-F238E27FC236}">
                <a16:creationId xmlns:a16="http://schemas.microsoft.com/office/drawing/2014/main" id="{7653D256-F342-AC78-FAC9-234C4C19F861}"/>
              </a:ext>
            </a:extLst>
          </p:cNvPr>
          <p:cNvGrpSpPr/>
          <p:nvPr/>
        </p:nvGrpSpPr>
        <p:grpSpPr>
          <a:xfrm>
            <a:off x="177799" y="1676400"/>
            <a:ext cx="4813301" cy="5089556"/>
            <a:chOff x="584199" y="1651000"/>
            <a:chExt cx="4813301" cy="5089556"/>
          </a:xfrm>
        </p:grpSpPr>
        <p:pic>
          <p:nvPicPr>
            <p:cNvPr id="4" name="図 3">
              <a:extLst>
                <a:ext uri="{FF2B5EF4-FFF2-40B4-BE49-F238E27FC236}">
                  <a16:creationId xmlns:a16="http://schemas.microsoft.com/office/drawing/2014/main" id="{1EF70A95-E22B-27F8-5D55-C4408503689A}"/>
                </a:ext>
              </a:extLst>
            </p:cNvPr>
            <p:cNvPicPr>
              <a:picLocks noChangeAspect="1"/>
            </p:cNvPicPr>
            <p:nvPr/>
          </p:nvPicPr>
          <p:blipFill rotWithShape="1">
            <a:blip r:embed="rId2" cstate="print">
              <a:extLst>
                <a:ext uri="{28A0092B-C50C-407E-A947-70E740481C1C}">
                  <a14:useLocalDpi xmlns:a14="http://schemas.microsoft.com/office/drawing/2010/main" val="0"/>
                </a:ext>
              </a:extLst>
            </a:blip>
            <a:srcRect l="7207" r="12946"/>
            <a:stretch/>
          </p:blipFill>
          <p:spPr bwMode="auto">
            <a:xfrm>
              <a:off x="584199" y="1651000"/>
              <a:ext cx="4813301" cy="4749800"/>
            </a:xfrm>
            <a:prstGeom prst="rect">
              <a:avLst/>
            </a:prstGeom>
            <a:noFill/>
            <a:ln>
              <a:noFill/>
            </a:ln>
          </p:spPr>
        </p:pic>
        <p:sp>
          <p:nvSpPr>
            <p:cNvPr id="5" name="テキスト ボックス 4">
              <a:extLst>
                <a:ext uri="{FF2B5EF4-FFF2-40B4-BE49-F238E27FC236}">
                  <a16:creationId xmlns:a16="http://schemas.microsoft.com/office/drawing/2014/main" id="{9DA0D78E-7972-87C0-ECC6-CAAAEF2A250E}"/>
                </a:ext>
              </a:extLst>
            </p:cNvPr>
            <p:cNvSpPr txBox="1"/>
            <p:nvPr/>
          </p:nvSpPr>
          <p:spPr>
            <a:xfrm>
              <a:off x="1733285" y="6340446"/>
              <a:ext cx="3238723" cy="400110"/>
            </a:xfrm>
            <a:prstGeom prst="rect">
              <a:avLst/>
            </a:prstGeom>
            <a:noFill/>
          </p:spPr>
          <p:txBody>
            <a:bodyPr wrap="square" rtlCol="0">
              <a:spAutoFit/>
            </a:bodyPr>
            <a:lstStyle/>
            <a:p>
              <a:pPr algn="ctr"/>
              <a:r>
                <a:rPr kumimoji="1" lang="en-US" altLang="ja-JP" sz="2000" dirty="0">
                  <a:latin typeface="Times New Roman" panose="02020603050405020304" pitchFamily="18" charset="0"/>
                  <a:cs typeface="Times New Roman" panose="02020603050405020304" pitchFamily="18" charset="0"/>
                </a:rPr>
                <a:t>DDXs of Al(α,p) 230MeV/u</a:t>
              </a:r>
              <a:endParaRPr kumimoji="1" lang="ja-JP" altLang="en-US" sz="2000" dirty="0">
                <a:latin typeface="Times New Roman" panose="02020603050405020304" pitchFamily="18" charset="0"/>
                <a:cs typeface="Times New Roman" panose="02020603050405020304" pitchFamily="18" charset="0"/>
              </a:endParaRPr>
            </a:p>
          </p:txBody>
        </p:sp>
      </p:grpSp>
      <p:sp>
        <p:nvSpPr>
          <p:cNvPr id="6" name="テキスト ボックス 5">
            <a:extLst>
              <a:ext uri="{FF2B5EF4-FFF2-40B4-BE49-F238E27FC236}">
                <a16:creationId xmlns:a16="http://schemas.microsoft.com/office/drawing/2014/main" id="{CD0F8B47-7284-AD3D-E289-0459D153C87C}"/>
              </a:ext>
            </a:extLst>
          </p:cNvPr>
          <p:cNvSpPr txBox="1"/>
          <p:nvPr/>
        </p:nvSpPr>
        <p:spPr>
          <a:xfrm>
            <a:off x="4991100" y="2112139"/>
            <a:ext cx="3924301" cy="3416320"/>
          </a:xfrm>
          <a:prstGeom prst="rect">
            <a:avLst/>
          </a:prstGeom>
          <a:noFill/>
        </p:spPr>
        <p:txBody>
          <a:bodyPr wrap="square" rtlCol="0">
            <a:spAutoFit/>
          </a:bodyPr>
          <a:lstStyle/>
          <a:p>
            <a:r>
              <a:rPr kumimoji="1" lang="ja-JP" altLang="en-US" sz="2400" dirty="0">
                <a:latin typeface="Times New Roman" panose="02020603050405020304" pitchFamily="18" charset="0"/>
                <a:ea typeface="ＭＳ 明朝" panose="02020609040205080304" pitchFamily="17" charset="-128"/>
                <a:cs typeface="Times New Roman" panose="02020603050405020304" pitchFamily="18" charset="0"/>
              </a:rPr>
              <a:t>実験データ </a:t>
            </a:r>
            <a:r>
              <a:rPr kumimoji="1" lang="en-US" altLang="ja-JP" sz="2400" dirty="0" err="1">
                <a:latin typeface="Times New Roman" panose="02020603050405020304" pitchFamily="18" charset="0"/>
                <a:ea typeface="ＭＳ 明朝" panose="02020609040205080304" pitchFamily="17" charset="-128"/>
                <a:cs typeface="Times New Roman" panose="02020603050405020304" pitchFamily="18" charset="0"/>
              </a:rPr>
              <a:t>Montarou</a:t>
            </a:r>
            <a:r>
              <a:rPr kumimoji="1" lang="en-US" altLang="ja-JP" sz="2400" dirty="0">
                <a:latin typeface="Times New Roman" panose="02020603050405020304" pitchFamily="18" charset="0"/>
                <a:ea typeface="ＭＳ 明朝" panose="02020609040205080304" pitchFamily="17" charset="-128"/>
                <a:cs typeface="Times New Roman" panose="02020603050405020304" pitchFamily="18" charset="0"/>
              </a:rPr>
              <a:t> et al.</a:t>
            </a:r>
            <a:endParaRPr lang="en-US" altLang="ja-JP" sz="2400" dirty="0">
              <a:latin typeface="Times New Roman" panose="02020603050405020304" pitchFamily="18" charset="0"/>
              <a:ea typeface="ＭＳ 明朝" panose="02020609040205080304" pitchFamily="17" charset="-128"/>
              <a:cs typeface="Times New Roman" panose="02020603050405020304" pitchFamily="18" charset="0"/>
            </a:endParaRPr>
          </a:p>
          <a:p>
            <a:r>
              <a:rPr kumimoji="1" lang="ja-JP" altLang="en-US" sz="2400" dirty="0">
                <a:latin typeface="Times New Roman" panose="02020603050405020304" pitchFamily="18" charset="0"/>
                <a:ea typeface="ＭＳ 明朝" panose="02020609040205080304" pitchFamily="17" charset="-128"/>
                <a:cs typeface="Times New Roman" panose="02020603050405020304" pitchFamily="18" charset="0"/>
              </a:rPr>
              <a:t>入射エネルギー</a:t>
            </a:r>
            <a:r>
              <a:rPr kumimoji="1" lang="en-US" altLang="ja-JP" sz="2400" dirty="0">
                <a:latin typeface="Times New Roman" panose="02020603050405020304" pitchFamily="18" charset="0"/>
                <a:ea typeface="ＭＳ 明朝" panose="02020609040205080304" pitchFamily="17" charset="-128"/>
                <a:cs typeface="Times New Roman" panose="02020603050405020304" pitchFamily="18" charset="0"/>
              </a:rPr>
              <a:t> 200 MeV/u</a:t>
            </a:r>
          </a:p>
          <a:p>
            <a:r>
              <a:rPr lang="ja-JP" altLang="en-US" sz="2400" dirty="0">
                <a:latin typeface="Times New Roman" panose="02020603050405020304" pitchFamily="18" charset="0"/>
                <a:ea typeface="ＭＳ 明朝" panose="02020609040205080304" pitchFamily="17" charset="-128"/>
                <a:cs typeface="Times New Roman" panose="02020603050405020304" pitchFamily="18" charset="0"/>
              </a:rPr>
              <a:t>標的核</a:t>
            </a:r>
            <a:r>
              <a:rPr lang="en-US" altLang="ja-JP" sz="2400" dirty="0">
                <a:latin typeface="Times New Roman" panose="02020603050405020304" pitchFamily="18" charset="0"/>
                <a:ea typeface="ＭＳ 明朝" panose="02020609040205080304" pitchFamily="17" charset="-128"/>
                <a:cs typeface="Times New Roman" panose="02020603050405020304" pitchFamily="18" charset="0"/>
              </a:rPr>
              <a:t> </a:t>
            </a:r>
            <a:r>
              <a:rPr lang="en-US" altLang="ja-JP" sz="2400" dirty="0" err="1">
                <a:latin typeface="Times New Roman" panose="02020603050405020304" pitchFamily="18" charset="0"/>
                <a:ea typeface="ＭＳ 明朝" panose="02020609040205080304" pitchFamily="17" charset="-128"/>
                <a:cs typeface="Times New Roman" panose="02020603050405020304" pitchFamily="18" charset="0"/>
              </a:rPr>
              <a:t>C,Cu,Pb</a:t>
            </a:r>
            <a:endParaRPr lang="en-US" altLang="ja-JP" sz="2400" dirty="0">
              <a:latin typeface="Times New Roman" panose="02020603050405020304" pitchFamily="18" charset="0"/>
              <a:ea typeface="ＭＳ 明朝" panose="02020609040205080304" pitchFamily="17" charset="-128"/>
              <a:cs typeface="Times New Roman" panose="02020603050405020304" pitchFamily="18" charset="0"/>
            </a:endParaRPr>
          </a:p>
          <a:p>
            <a:r>
              <a:rPr lang="ja-JP" altLang="en-US" sz="2400" dirty="0">
                <a:latin typeface="Times New Roman" panose="02020603050405020304" pitchFamily="18" charset="0"/>
                <a:ea typeface="ＭＳ 明朝" panose="02020609040205080304" pitchFamily="17" charset="-128"/>
                <a:cs typeface="Times New Roman" panose="02020603050405020304" pitchFamily="18" charset="0"/>
              </a:rPr>
              <a:t>検出角度 </a:t>
            </a:r>
            <a:r>
              <a:rPr lang="en-US" altLang="ja-JP" sz="2400" dirty="0">
                <a:latin typeface="Times New Roman" panose="02020603050405020304" pitchFamily="18" charset="0"/>
                <a:ea typeface="ＭＳ 明朝" panose="02020609040205080304" pitchFamily="17" charset="-128"/>
                <a:cs typeface="Times New Roman" panose="02020603050405020304" pitchFamily="18" charset="0"/>
              </a:rPr>
              <a:t>30˚,50˚</a:t>
            </a:r>
          </a:p>
          <a:p>
            <a:endParaRPr kumimoji="1" lang="en-US" altLang="ja-JP" sz="2400" dirty="0">
              <a:latin typeface="Times New Roman" panose="02020603050405020304" pitchFamily="18" charset="0"/>
              <a:ea typeface="ＭＳ 明朝" panose="02020609040205080304" pitchFamily="17" charset="-128"/>
              <a:cs typeface="Times New Roman" panose="02020603050405020304" pitchFamily="18" charset="0"/>
            </a:endParaRPr>
          </a:p>
          <a:p>
            <a:r>
              <a:rPr lang="en-US" altLang="ja-JP" sz="2400" dirty="0">
                <a:latin typeface="Times New Roman" panose="02020603050405020304" pitchFamily="18" charset="0"/>
                <a:ea typeface="ＭＳ 明朝" panose="02020609040205080304" pitchFamily="17" charset="-128"/>
                <a:cs typeface="Times New Roman" panose="02020603050405020304" pitchFamily="18" charset="0"/>
              </a:rPr>
              <a:t>Al(</a:t>
            </a:r>
            <a:r>
              <a:rPr lang="el-GR" altLang="ja-JP" sz="2400" dirty="0">
                <a:latin typeface="Times New Roman" panose="02020603050405020304" pitchFamily="18" charset="0"/>
                <a:ea typeface="ＭＳ 明朝" panose="02020609040205080304" pitchFamily="17" charset="-128"/>
                <a:cs typeface="Times New Roman" panose="02020603050405020304" pitchFamily="18" charset="0"/>
              </a:rPr>
              <a:t>α</a:t>
            </a:r>
            <a:r>
              <a:rPr lang="en-US" altLang="ja-JP" sz="2400" dirty="0">
                <a:latin typeface="Times New Roman" panose="02020603050405020304" pitchFamily="18" charset="0"/>
                <a:ea typeface="ＭＳ 明朝" panose="02020609040205080304" pitchFamily="17" charset="-128"/>
                <a:cs typeface="Times New Roman" panose="02020603050405020304" pitchFamily="18" charset="0"/>
              </a:rPr>
              <a:t>,p)</a:t>
            </a:r>
            <a:r>
              <a:rPr lang="ja-JP" altLang="en-US" sz="2400" dirty="0">
                <a:latin typeface="Times New Roman" panose="02020603050405020304" pitchFamily="18" charset="0"/>
                <a:ea typeface="ＭＳ 明朝" panose="02020609040205080304" pitchFamily="17" charset="-128"/>
                <a:cs typeface="Times New Roman" panose="02020603050405020304" pitchFamily="18" charset="0"/>
              </a:rPr>
              <a:t>を算出</a:t>
            </a:r>
            <a:endParaRPr lang="en-US" altLang="ja-JP" sz="2400" dirty="0">
              <a:latin typeface="Times New Roman" panose="02020603050405020304" pitchFamily="18" charset="0"/>
              <a:ea typeface="ＭＳ 明朝" panose="02020609040205080304" pitchFamily="17" charset="-128"/>
              <a:cs typeface="Times New Roman" panose="02020603050405020304" pitchFamily="18" charset="0"/>
            </a:endParaRPr>
          </a:p>
          <a:p>
            <a:r>
              <a:rPr lang="en-US" altLang="ja-JP" sz="2400" dirty="0">
                <a:latin typeface="Times New Roman" panose="02020603050405020304" pitchFamily="18" charset="0"/>
                <a:ea typeface="ＭＳ 明朝" panose="02020609040205080304" pitchFamily="17" charset="-128"/>
                <a:cs typeface="Times New Roman" panose="02020603050405020304" pitchFamily="18" charset="0"/>
              </a:rPr>
              <a:t>230 MeV/u</a:t>
            </a:r>
            <a:r>
              <a:rPr lang="ja-JP" altLang="en-US" sz="2400" dirty="0">
                <a:latin typeface="Times New Roman" panose="02020603050405020304" pitchFamily="18" charset="0"/>
                <a:ea typeface="ＭＳ 明朝" panose="02020609040205080304" pitchFamily="17" charset="-128"/>
                <a:cs typeface="Times New Roman" panose="02020603050405020304" pitchFamily="18" charset="0"/>
              </a:rPr>
              <a:t>の</a:t>
            </a:r>
            <a:r>
              <a:rPr lang="en-US" altLang="ja-JP" sz="2400" dirty="0">
                <a:latin typeface="Times New Roman" panose="02020603050405020304" pitchFamily="18" charset="0"/>
                <a:ea typeface="ＭＳ 明朝" panose="02020609040205080304" pitchFamily="17" charset="-128"/>
                <a:cs typeface="Times New Roman" panose="02020603050405020304" pitchFamily="18" charset="0"/>
              </a:rPr>
              <a:t>DDX</a:t>
            </a:r>
            <a:r>
              <a:rPr lang="ja-JP" altLang="en-US" sz="2400" dirty="0">
                <a:latin typeface="Times New Roman" panose="02020603050405020304" pitchFamily="18" charset="0"/>
                <a:ea typeface="ＭＳ 明朝" panose="02020609040205080304" pitchFamily="17" charset="-128"/>
                <a:cs typeface="Times New Roman" panose="02020603050405020304" pitchFamily="18" charset="0"/>
              </a:rPr>
              <a:t>と比較するために、エネルギースケーリング</a:t>
            </a:r>
            <a:endParaRPr lang="en-US" altLang="ja-JP" sz="2400" dirty="0">
              <a:latin typeface="Times New Roman" panose="02020603050405020304" pitchFamily="18" charset="0"/>
              <a:ea typeface="ＭＳ 明朝" panose="02020609040205080304" pitchFamily="17" charset="-128"/>
              <a:cs typeface="Times New Roman" panose="02020603050405020304" pitchFamily="18" charset="0"/>
            </a:endParaRPr>
          </a:p>
        </p:txBody>
      </p:sp>
      <p:sp>
        <p:nvSpPr>
          <p:cNvPr id="9" name="スライド番号プレースホルダー 8">
            <a:extLst>
              <a:ext uri="{FF2B5EF4-FFF2-40B4-BE49-F238E27FC236}">
                <a16:creationId xmlns:a16="http://schemas.microsoft.com/office/drawing/2014/main" id="{C5A289D4-8A2F-4994-AC44-1351F2442BDD}"/>
              </a:ext>
            </a:extLst>
          </p:cNvPr>
          <p:cNvSpPr>
            <a:spLocks noGrp="1"/>
          </p:cNvSpPr>
          <p:nvPr>
            <p:ph type="sldNum" sz="quarter" idx="11"/>
          </p:nvPr>
        </p:nvSpPr>
        <p:spPr/>
        <p:txBody>
          <a:bodyPr/>
          <a:lstStyle/>
          <a:p>
            <a:fld id="{2211DAF9-AAB5-44DD-A5E4-C4C1DB5B2C1E}" type="slidenum">
              <a:rPr kumimoji="1" lang="ja-JP" altLang="en-US" smtClean="0"/>
              <a:t>59</a:t>
            </a:fld>
            <a:endParaRPr kumimoji="1" lang="ja-JP" altLang="en-US"/>
          </a:p>
        </p:txBody>
      </p:sp>
    </p:spTree>
    <p:extLst>
      <p:ext uri="{BB962C8B-B14F-4D97-AF65-F5344CB8AC3E}">
        <p14:creationId xmlns:p14="http://schemas.microsoft.com/office/powerpoint/2010/main" val="3947119961"/>
      </p:ext>
    </p:extLst>
  </p:cSld>
  <p:clrMapOvr>
    <a:masterClrMapping/>
  </p:clrMapOvr>
</p:sld>
</file>

<file path=ppt/slides/slide6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タイトル 1">
            <a:extLst>
              <a:ext uri="{FF2B5EF4-FFF2-40B4-BE49-F238E27FC236}">
                <a16:creationId xmlns:a16="http://schemas.microsoft.com/office/drawing/2014/main" id="{66BD3DAE-5672-33CB-DEB3-E6A95D540C91}"/>
              </a:ext>
            </a:extLst>
          </p:cNvPr>
          <p:cNvSpPr>
            <a:spLocks noGrp="1"/>
          </p:cNvSpPr>
          <p:nvPr>
            <p:ph type="title"/>
          </p:nvPr>
        </p:nvSpPr>
        <p:spPr>
          <a:xfrm>
            <a:off x="500063" y="1000124"/>
            <a:ext cx="7929562" cy="587375"/>
          </a:xfrm>
        </p:spPr>
        <p:txBody>
          <a:bodyPr/>
          <a:lstStyle/>
          <a:p>
            <a:r>
              <a:rPr kumimoji="1" lang="ja-JP" altLang="en-US" dirty="0">
                <a:latin typeface="Times New Roman" panose="02020603050405020304" pitchFamily="18" charset="0"/>
                <a:cs typeface="Times New Roman" panose="02020603050405020304" pitchFamily="18" charset="0"/>
              </a:rPr>
              <a:t>実験データの比較　</a:t>
            </a:r>
            <a:r>
              <a:rPr kumimoji="1" lang="en-US" altLang="ja-JP" dirty="0" err="1">
                <a:latin typeface="Times New Roman" panose="02020603050405020304" pitchFamily="18" charset="0"/>
                <a:cs typeface="Times New Roman" panose="02020603050405020304" pitchFamily="18" charset="0"/>
              </a:rPr>
              <a:t>L.Heilbronn</a:t>
            </a:r>
            <a:r>
              <a:rPr kumimoji="1" lang="en-US" altLang="ja-JP" dirty="0">
                <a:latin typeface="Times New Roman" panose="02020603050405020304" pitchFamily="18" charset="0"/>
                <a:cs typeface="Times New Roman" panose="02020603050405020304" pitchFamily="18" charset="0"/>
              </a:rPr>
              <a:t> et al.</a:t>
            </a:r>
            <a:endParaRPr kumimoji="1" lang="ja-JP" altLang="en-US" dirty="0">
              <a:latin typeface="Times New Roman" panose="02020603050405020304" pitchFamily="18" charset="0"/>
              <a:cs typeface="Times New Roman" panose="02020603050405020304" pitchFamily="18" charset="0"/>
            </a:endParaRPr>
          </a:p>
        </p:txBody>
      </p:sp>
      <p:pic>
        <p:nvPicPr>
          <p:cNvPr id="4" name="図 3">
            <a:extLst>
              <a:ext uri="{FF2B5EF4-FFF2-40B4-BE49-F238E27FC236}">
                <a16:creationId xmlns:a16="http://schemas.microsoft.com/office/drawing/2014/main" id="{EA410C4D-BF79-4FDA-A03E-176115F0B1AC}"/>
              </a:ext>
            </a:extLst>
          </p:cNvPr>
          <p:cNvPicPr>
            <a:picLocks noChangeAspect="1"/>
          </p:cNvPicPr>
          <p:nvPr/>
        </p:nvPicPr>
        <p:blipFill>
          <a:blip r:embed="rId2" cstate="print">
            <a:extLst>
              <a:ext uri="{28A0092B-C50C-407E-A947-70E740481C1C}">
                <a14:useLocalDpi xmlns:a14="http://schemas.microsoft.com/office/drawing/2010/main" val="0"/>
              </a:ext>
            </a:extLst>
          </a:blip>
          <a:srcRect/>
          <a:stretch>
            <a:fillRect/>
          </a:stretch>
        </p:blipFill>
        <p:spPr bwMode="auto">
          <a:xfrm>
            <a:off x="1999760" y="1750377"/>
            <a:ext cx="5752637" cy="4625023"/>
          </a:xfrm>
          <a:prstGeom prst="rect">
            <a:avLst/>
          </a:prstGeom>
          <a:noFill/>
          <a:ln>
            <a:noFill/>
          </a:ln>
        </p:spPr>
      </p:pic>
      <p:sp>
        <p:nvSpPr>
          <p:cNvPr id="6" name="スライド番号プレースホルダー 5">
            <a:extLst>
              <a:ext uri="{FF2B5EF4-FFF2-40B4-BE49-F238E27FC236}">
                <a16:creationId xmlns:a16="http://schemas.microsoft.com/office/drawing/2014/main" id="{C6FDC56D-5C60-F4AB-B05A-7179499B5D15}"/>
              </a:ext>
            </a:extLst>
          </p:cNvPr>
          <p:cNvSpPr>
            <a:spLocks noGrp="1"/>
          </p:cNvSpPr>
          <p:nvPr>
            <p:ph type="sldNum" sz="quarter" idx="11"/>
          </p:nvPr>
        </p:nvSpPr>
        <p:spPr/>
        <p:txBody>
          <a:bodyPr/>
          <a:lstStyle/>
          <a:p>
            <a:fld id="{2211DAF9-AAB5-44DD-A5E4-C4C1DB5B2C1E}" type="slidenum">
              <a:rPr kumimoji="1" lang="ja-JP" altLang="en-US" smtClean="0"/>
              <a:t>60</a:t>
            </a:fld>
            <a:endParaRPr kumimoji="1" lang="ja-JP" altLang="en-US"/>
          </a:p>
        </p:txBody>
      </p:sp>
    </p:spTree>
    <p:extLst>
      <p:ext uri="{BB962C8B-B14F-4D97-AF65-F5344CB8AC3E}">
        <p14:creationId xmlns:p14="http://schemas.microsoft.com/office/powerpoint/2010/main" val="536095370"/>
      </p:ext>
    </p:extLst>
  </p:cSld>
  <p:clrMapOvr>
    <a:masterClrMapping/>
  </p:clrMapOvr>
</p:sld>
</file>

<file path=ppt/slides/slide6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タイトル 1">
            <a:extLst>
              <a:ext uri="{FF2B5EF4-FFF2-40B4-BE49-F238E27FC236}">
                <a16:creationId xmlns:a16="http://schemas.microsoft.com/office/drawing/2014/main" id="{9C884ADA-8318-4AA5-9C18-41726D146EED}"/>
              </a:ext>
            </a:extLst>
          </p:cNvPr>
          <p:cNvSpPr>
            <a:spLocks noGrp="1"/>
          </p:cNvSpPr>
          <p:nvPr>
            <p:ph type="title"/>
          </p:nvPr>
        </p:nvSpPr>
        <p:spPr>
          <a:xfrm>
            <a:off x="500062" y="1000125"/>
            <a:ext cx="7602537" cy="554562"/>
          </a:xfrm>
        </p:spPr>
        <p:txBody>
          <a:bodyPr>
            <a:noAutofit/>
          </a:bodyPr>
          <a:lstStyle/>
          <a:p>
            <a:r>
              <a:rPr kumimoji="1" lang="ja-JP" altLang="en-US" dirty="0">
                <a:latin typeface="Times New Roman" panose="02020603050405020304" pitchFamily="18" charset="0"/>
                <a:cs typeface="Times New Roman" panose="02020603050405020304" pitchFamily="18" charset="0"/>
              </a:rPr>
              <a:t>実験データの比較　</a:t>
            </a:r>
            <a:r>
              <a:rPr kumimoji="1" lang="en-US" altLang="ja-JP" dirty="0" err="1">
                <a:latin typeface="Times New Roman" panose="02020603050405020304" pitchFamily="18" charset="0"/>
                <a:cs typeface="Times New Roman" panose="02020603050405020304" pitchFamily="18" charset="0"/>
              </a:rPr>
              <a:t>Montarou</a:t>
            </a:r>
            <a:r>
              <a:rPr kumimoji="1" lang="en-US" altLang="ja-JP" dirty="0">
                <a:latin typeface="Times New Roman" panose="02020603050405020304" pitchFamily="18" charset="0"/>
                <a:cs typeface="Times New Roman" panose="02020603050405020304" pitchFamily="18" charset="0"/>
              </a:rPr>
              <a:t> et al.</a:t>
            </a:r>
            <a:endParaRPr kumimoji="1" lang="ja-JP" altLang="en-US" dirty="0">
              <a:latin typeface="Times New Roman" panose="02020603050405020304" pitchFamily="18" charset="0"/>
              <a:cs typeface="Times New Roman" panose="02020603050405020304" pitchFamily="18" charset="0"/>
            </a:endParaRPr>
          </a:p>
        </p:txBody>
      </p:sp>
      <p:grpSp>
        <p:nvGrpSpPr>
          <p:cNvPr id="16" name="グループ化 15">
            <a:extLst>
              <a:ext uri="{FF2B5EF4-FFF2-40B4-BE49-F238E27FC236}">
                <a16:creationId xmlns:a16="http://schemas.microsoft.com/office/drawing/2014/main" id="{B787E508-3FF4-4CAF-8118-5367D00BFAB7}"/>
              </a:ext>
            </a:extLst>
          </p:cNvPr>
          <p:cNvGrpSpPr/>
          <p:nvPr/>
        </p:nvGrpSpPr>
        <p:grpSpPr>
          <a:xfrm>
            <a:off x="52820" y="1682202"/>
            <a:ext cx="5238750" cy="4636279"/>
            <a:chOff x="750284" y="1422400"/>
            <a:chExt cx="8025416" cy="5115257"/>
          </a:xfrm>
        </p:grpSpPr>
        <p:pic>
          <p:nvPicPr>
            <p:cNvPr id="4" name="図 3" descr="グラフ, 散布図&#10;&#10;自動的に生成された説明">
              <a:extLst>
                <a:ext uri="{FF2B5EF4-FFF2-40B4-BE49-F238E27FC236}">
                  <a16:creationId xmlns:a16="http://schemas.microsoft.com/office/drawing/2014/main" id="{EF502C49-44C7-48C0-A0AD-4E4375257FDC}"/>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088003" y="1655494"/>
              <a:ext cx="7687697" cy="4612618"/>
            </a:xfrm>
            <a:prstGeom prst="rect">
              <a:avLst/>
            </a:prstGeom>
          </p:spPr>
        </p:pic>
        <p:grpSp>
          <p:nvGrpSpPr>
            <p:cNvPr id="8" name="グループ化 7">
              <a:extLst>
                <a:ext uri="{FF2B5EF4-FFF2-40B4-BE49-F238E27FC236}">
                  <a16:creationId xmlns:a16="http://schemas.microsoft.com/office/drawing/2014/main" id="{FD0C08D1-7739-478A-BD08-648994E1D231}"/>
                </a:ext>
              </a:extLst>
            </p:cNvPr>
            <p:cNvGrpSpPr/>
            <p:nvPr/>
          </p:nvGrpSpPr>
          <p:grpSpPr>
            <a:xfrm>
              <a:off x="750284" y="1422400"/>
              <a:ext cx="7453916" cy="5115257"/>
              <a:chOff x="699168" y="1709854"/>
              <a:chExt cx="4075812" cy="4575780"/>
            </a:xfrm>
          </p:grpSpPr>
          <p:sp>
            <p:nvSpPr>
              <p:cNvPr id="12" name="テキスト ボックス 11">
                <a:extLst>
                  <a:ext uri="{FF2B5EF4-FFF2-40B4-BE49-F238E27FC236}">
                    <a16:creationId xmlns:a16="http://schemas.microsoft.com/office/drawing/2014/main" id="{592958C1-8C01-43FF-8266-7492EFAB0EF1}"/>
                  </a:ext>
                </a:extLst>
              </p:cNvPr>
              <p:cNvSpPr txBox="1"/>
              <p:nvPr/>
            </p:nvSpPr>
            <p:spPr>
              <a:xfrm>
                <a:off x="1028480" y="1709854"/>
                <a:ext cx="3746500" cy="417023"/>
              </a:xfrm>
              <a:prstGeom prst="rect">
                <a:avLst/>
              </a:prstGeom>
              <a:noFill/>
            </p:spPr>
            <p:txBody>
              <a:bodyPr wrap="square" rtlCol="0">
                <a:spAutoFit/>
              </a:bodyPr>
              <a:lstStyle/>
              <a:p>
                <a:pPr algn="ctr"/>
                <a:r>
                  <a:rPr kumimoji="1" lang="en-US" altLang="ja-JP" sz="2000" dirty="0">
                    <a:latin typeface="Times New Roman" panose="02020603050405020304" pitchFamily="18" charset="0"/>
                    <a:cs typeface="Times New Roman" panose="02020603050405020304" pitchFamily="18" charset="0"/>
                  </a:rPr>
                  <a:t>DDXs of C(α,p) 230MeV/u</a:t>
                </a:r>
                <a:endParaRPr kumimoji="1" lang="ja-JP" altLang="en-US" sz="2000" dirty="0">
                  <a:latin typeface="Times New Roman" panose="02020603050405020304" pitchFamily="18" charset="0"/>
                  <a:cs typeface="Times New Roman" panose="02020603050405020304" pitchFamily="18" charset="0"/>
                </a:endParaRPr>
              </a:p>
            </p:txBody>
          </p:sp>
          <p:grpSp>
            <p:nvGrpSpPr>
              <p:cNvPr id="13" name="グループ化 12">
                <a:extLst>
                  <a:ext uri="{FF2B5EF4-FFF2-40B4-BE49-F238E27FC236}">
                    <a16:creationId xmlns:a16="http://schemas.microsoft.com/office/drawing/2014/main" id="{89A01ED0-F8B1-4450-801F-A3653840C7B5}"/>
                  </a:ext>
                </a:extLst>
              </p:cNvPr>
              <p:cNvGrpSpPr/>
              <p:nvPr/>
            </p:nvGrpSpPr>
            <p:grpSpPr>
              <a:xfrm>
                <a:off x="699168" y="2714570"/>
                <a:ext cx="3418952" cy="3571064"/>
                <a:chOff x="665293" y="2850695"/>
                <a:chExt cx="3418952" cy="3571064"/>
              </a:xfrm>
            </p:grpSpPr>
            <p:sp>
              <p:nvSpPr>
                <p:cNvPr id="14" name="テキスト ボックス 13">
                  <a:extLst>
                    <a:ext uri="{FF2B5EF4-FFF2-40B4-BE49-F238E27FC236}">
                      <a16:creationId xmlns:a16="http://schemas.microsoft.com/office/drawing/2014/main" id="{32395AB7-60E5-4116-AB67-ED72C78C5C7F}"/>
                    </a:ext>
                  </a:extLst>
                </p:cNvPr>
                <p:cNvSpPr txBox="1"/>
                <p:nvPr/>
              </p:nvSpPr>
              <p:spPr>
                <a:xfrm rot="16200000">
                  <a:off x="-338403" y="3854391"/>
                  <a:ext cx="2376723" cy="369332"/>
                </a:xfrm>
                <a:prstGeom prst="rect">
                  <a:avLst/>
                </a:prstGeom>
                <a:noFill/>
              </p:spPr>
              <p:txBody>
                <a:bodyPr wrap="square" rtlCol="0">
                  <a:spAutoFit/>
                </a:bodyPr>
                <a:lstStyle/>
                <a:p>
                  <a:pPr algn="ctr"/>
                  <a:r>
                    <a:rPr kumimoji="1" lang="en-US" altLang="ja-JP" dirty="0">
                      <a:latin typeface="Times New Roman" panose="02020603050405020304" pitchFamily="18" charset="0"/>
                      <a:cs typeface="Times New Roman" panose="02020603050405020304" pitchFamily="18" charset="0"/>
                    </a:rPr>
                    <a:t>DDX[mb/</a:t>
                  </a:r>
                  <a:r>
                    <a:rPr kumimoji="1" lang="en-US" altLang="ja-JP" dirty="0" err="1">
                      <a:latin typeface="Times New Roman" panose="02020603050405020304" pitchFamily="18" charset="0"/>
                      <a:cs typeface="Times New Roman" panose="02020603050405020304" pitchFamily="18" charset="0"/>
                    </a:rPr>
                    <a:t>sr</a:t>
                  </a:r>
                  <a:r>
                    <a:rPr kumimoji="1" lang="en-US" altLang="ja-JP" dirty="0">
                      <a:latin typeface="Times New Roman" panose="02020603050405020304" pitchFamily="18" charset="0"/>
                      <a:cs typeface="Times New Roman" panose="02020603050405020304" pitchFamily="18" charset="0"/>
                    </a:rPr>
                    <a:t>/MeV]</a:t>
                  </a:r>
                  <a:endParaRPr kumimoji="1" lang="ja-JP" altLang="en-US" dirty="0">
                    <a:latin typeface="Times New Roman" panose="02020603050405020304" pitchFamily="18" charset="0"/>
                    <a:cs typeface="Times New Roman" panose="02020603050405020304" pitchFamily="18" charset="0"/>
                  </a:endParaRPr>
                </a:p>
              </p:txBody>
            </p:sp>
            <p:sp>
              <p:nvSpPr>
                <p:cNvPr id="15" name="テキスト ボックス 14">
                  <a:extLst>
                    <a:ext uri="{FF2B5EF4-FFF2-40B4-BE49-F238E27FC236}">
                      <a16:creationId xmlns:a16="http://schemas.microsoft.com/office/drawing/2014/main" id="{64A0E101-E466-4199-A55E-03CB3D39AD35}"/>
                    </a:ext>
                  </a:extLst>
                </p:cNvPr>
                <p:cNvSpPr txBox="1"/>
                <p:nvPr/>
              </p:nvSpPr>
              <p:spPr>
                <a:xfrm>
                  <a:off x="1651465" y="6021649"/>
                  <a:ext cx="2432780" cy="400110"/>
                </a:xfrm>
                <a:prstGeom prst="rect">
                  <a:avLst/>
                </a:prstGeom>
                <a:noFill/>
              </p:spPr>
              <p:txBody>
                <a:bodyPr wrap="square" rtlCol="0">
                  <a:spAutoFit/>
                </a:bodyPr>
                <a:lstStyle/>
                <a:p>
                  <a:pPr algn="ctr"/>
                  <a:r>
                    <a:rPr kumimoji="1" lang="en-US" altLang="ja-JP" dirty="0">
                      <a:latin typeface="Times New Roman" panose="02020603050405020304" pitchFamily="18" charset="0"/>
                      <a:cs typeface="Times New Roman" panose="02020603050405020304" pitchFamily="18" charset="0"/>
                    </a:rPr>
                    <a:t>proton energy [MeV]</a:t>
                  </a:r>
                  <a:endParaRPr kumimoji="1" lang="ja-JP" altLang="en-US" dirty="0">
                    <a:latin typeface="Times New Roman" panose="02020603050405020304" pitchFamily="18" charset="0"/>
                    <a:cs typeface="Times New Roman" panose="02020603050405020304" pitchFamily="18" charset="0"/>
                  </a:endParaRPr>
                </a:p>
              </p:txBody>
            </p:sp>
          </p:grpSp>
        </p:grpSp>
      </p:grpSp>
      <mc:AlternateContent xmlns:mc="http://schemas.openxmlformats.org/markup-compatibility/2006" xmlns:a14="http://schemas.microsoft.com/office/drawing/2010/main">
        <mc:Choice Requires="a14">
          <p:sp>
            <p:nvSpPr>
              <p:cNvPr id="17" name="テキスト ボックス 16">
                <a:extLst>
                  <a:ext uri="{FF2B5EF4-FFF2-40B4-BE49-F238E27FC236}">
                    <a16:creationId xmlns:a16="http://schemas.microsoft.com/office/drawing/2014/main" id="{0E7E9277-0F0A-49B8-BB79-63A7E3C5360E}"/>
                  </a:ext>
                </a:extLst>
              </p:cNvPr>
              <p:cNvSpPr txBox="1"/>
              <p:nvPr/>
            </p:nvSpPr>
            <p:spPr>
              <a:xfrm>
                <a:off x="5189970" y="1877265"/>
                <a:ext cx="4109280" cy="4114460"/>
              </a:xfrm>
              <a:prstGeom prst="rect">
                <a:avLst/>
              </a:prstGeom>
              <a:noFill/>
            </p:spPr>
            <p:txBody>
              <a:bodyPr wrap="square" rtlCol="0">
                <a:spAutoFit/>
              </a:bodyPr>
              <a:lstStyle/>
              <a:p>
                <a:r>
                  <a:rPr kumimoji="1" lang="en-US" altLang="ja-JP" sz="2000" b="1" dirty="0">
                    <a:latin typeface="Times New Roman" panose="02020603050405020304" pitchFamily="18" charset="0"/>
                    <a:ea typeface="ＭＳ 明朝" panose="02020609040205080304" pitchFamily="17" charset="-128"/>
                    <a:cs typeface="Times New Roman" panose="02020603050405020304" pitchFamily="18" charset="0"/>
                  </a:rPr>
                  <a:t>Montarou</a:t>
                </a:r>
                <a:r>
                  <a:rPr kumimoji="1" lang="ja-JP" altLang="en-US" sz="2000" b="1" dirty="0">
                    <a:latin typeface="Times New Roman" panose="02020603050405020304" pitchFamily="18" charset="0"/>
                    <a:ea typeface="ＭＳ 明朝" panose="02020609040205080304" pitchFamily="17" charset="-128"/>
                    <a:cs typeface="Times New Roman" panose="02020603050405020304" pitchFamily="18" charset="0"/>
                  </a:rPr>
                  <a:t>の</a:t>
                </a:r>
                <a:r>
                  <a:rPr kumimoji="1" lang="en-US" altLang="ja-JP" sz="2000" b="1" dirty="0">
                    <a:latin typeface="Times New Roman" panose="02020603050405020304" pitchFamily="18" charset="0"/>
                    <a:ea typeface="ＭＳ 明朝" panose="02020609040205080304" pitchFamily="17" charset="-128"/>
                    <a:cs typeface="Times New Roman" panose="02020603050405020304" pitchFamily="18" charset="0"/>
                  </a:rPr>
                  <a:t>200,400,600,800MeV/u</a:t>
                </a:r>
              </a:p>
              <a:p>
                <a:r>
                  <a:rPr kumimoji="1" lang="ja-JP" altLang="en-US" sz="2000" b="1" dirty="0">
                    <a:latin typeface="Times New Roman" panose="02020603050405020304" pitchFamily="18" charset="0"/>
                    <a:ea typeface="ＭＳ 明朝" panose="02020609040205080304" pitchFamily="17" charset="-128"/>
                    <a:cs typeface="Times New Roman" panose="02020603050405020304" pitchFamily="18" charset="0"/>
                  </a:rPr>
                  <a:t>との実験データの比較</a:t>
                </a:r>
                <a:endParaRPr kumimoji="1" lang="en-US" altLang="ja-JP" sz="2000" b="1" dirty="0">
                  <a:latin typeface="Times New Roman" panose="02020603050405020304" pitchFamily="18" charset="0"/>
                  <a:ea typeface="ＭＳ 明朝" panose="02020609040205080304" pitchFamily="17" charset="-128"/>
                  <a:cs typeface="Times New Roman" panose="02020603050405020304" pitchFamily="18" charset="0"/>
                </a:endParaRPr>
              </a:p>
              <a:p>
                <a:endParaRPr kumimoji="1" lang="en-US" altLang="ja-JP" sz="2000" b="1" dirty="0">
                  <a:latin typeface="Times New Roman" panose="02020603050405020304" pitchFamily="18" charset="0"/>
                  <a:ea typeface="ＭＳ 明朝" panose="02020609040205080304" pitchFamily="17" charset="-128"/>
                  <a:cs typeface="Times New Roman" panose="02020603050405020304" pitchFamily="18" charset="0"/>
                </a:endParaRPr>
              </a:p>
              <a:p>
                <a:r>
                  <a:rPr kumimoji="1" lang="ja-JP" altLang="en-US" sz="2000" b="1" dirty="0">
                    <a:latin typeface="Times New Roman" panose="02020603050405020304" pitchFamily="18" charset="0"/>
                    <a:ea typeface="ＭＳ 明朝" panose="02020609040205080304" pitchFamily="17" charset="-128"/>
                    <a:cs typeface="Times New Roman" panose="02020603050405020304" pitchFamily="18" charset="0"/>
                  </a:rPr>
                  <a:t>エネルギーを以下の式で規格化</a:t>
                </a:r>
                <a:endParaRPr kumimoji="1" lang="en-US" altLang="ja-JP" sz="2000" b="1" dirty="0">
                  <a:latin typeface="Times New Roman" panose="02020603050405020304" pitchFamily="18" charset="0"/>
                  <a:ea typeface="ＭＳ 明朝" panose="02020609040205080304" pitchFamily="17" charset="-128"/>
                  <a:cs typeface="Times New Roman" panose="02020603050405020304" pitchFamily="18" charset="0"/>
                </a:endParaRPr>
              </a:p>
              <a:p>
                <a:endParaRPr kumimoji="1" lang="en-US" altLang="ja-JP" sz="2000" b="1" dirty="0">
                  <a:latin typeface="Times New Roman" panose="02020603050405020304" pitchFamily="18" charset="0"/>
                  <a:ea typeface="ＭＳ 明朝" panose="02020609040205080304" pitchFamily="17" charset="-128"/>
                  <a:cs typeface="Times New Roman" panose="02020603050405020304" pitchFamily="18" charset="0"/>
                </a:endParaRPr>
              </a:p>
              <a:p>
                <a:pPr/>
                <a14:m>
                  <m:oMathPara xmlns:m="http://schemas.openxmlformats.org/officeDocument/2006/math">
                    <m:oMathParaPr>
                      <m:jc m:val="centerGroup"/>
                    </m:oMathParaPr>
                    <m:oMath xmlns:m="http://schemas.openxmlformats.org/officeDocument/2006/math">
                      <m:sSub>
                        <m:sSubPr>
                          <m:ctrlPr>
                            <a:rPr kumimoji="1" lang="en-US" altLang="ja-JP" sz="2000" b="1" i="1" smtClean="0">
                              <a:latin typeface="Cambria Math" panose="02040503050406030204" pitchFamily="18" charset="0"/>
                            </a:rPr>
                          </m:ctrlPr>
                        </m:sSubPr>
                        <m:e>
                          <m:r>
                            <a:rPr kumimoji="1" lang="en-US" altLang="ja-JP" sz="2000" b="1" i="1" smtClean="0">
                              <a:latin typeface="Cambria Math" panose="02040503050406030204" pitchFamily="18" charset="0"/>
                            </a:rPr>
                            <m:t>𝑬</m:t>
                          </m:r>
                        </m:e>
                        <m:sub>
                          <m:r>
                            <a:rPr kumimoji="1" lang="en-US" altLang="ja-JP" sz="2000" b="1" i="1" smtClean="0">
                              <a:latin typeface="Cambria Math" panose="02040503050406030204" pitchFamily="18" charset="0"/>
                            </a:rPr>
                            <m:t>𝒊</m:t>
                          </m:r>
                        </m:sub>
                      </m:sSub>
                      <m:r>
                        <a:rPr kumimoji="1" lang="en-US" altLang="ja-JP" sz="2000" b="1" i="1" smtClean="0">
                          <a:latin typeface="Cambria Math" panose="02040503050406030204" pitchFamily="18" charset="0"/>
                        </a:rPr>
                        <m:t>′=</m:t>
                      </m:r>
                      <m:f>
                        <m:fPr>
                          <m:ctrlPr>
                            <a:rPr kumimoji="1" lang="en-US" altLang="ja-JP" sz="2000" b="1" i="1" smtClean="0">
                              <a:latin typeface="Cambria Math" panose="02040503050406030204" pitchFamily="18" charset="0"/>
                            </a:rPr>
                          </m:ctrlPr>
                        </m:fPr>
                        <m:num>
                          <m:r>
                            <a:rPr kumimoji="1" lang="en-US" altLang="ja-JP" sz="2000" b="1" i="1" smtClean="0">
                              <a:latin typeface="Cambria Math" panose="02040503050406030204" pitchFamily="18" charset="0"/>
                            </a:rPr>
                            <m:t>𝟐𝟎𝟎</m:t>
                          </m:r>
                        </m:num>
                        <m:den>
                          <m:sSub>
                            <m:sSubPr>
                              <m:ctrlPr>
                                <a:rPr kumimoji="1" lang="en-US" altLang="ja-JP" sz="2000" b="1" i="1" smtClean="0">
                                  <a:latin typeface="Cambria Math" panose="02040503050406030204" pitchFamily="18" charset="0"/>
                                </a:rPr>
                              </m:ctrlPr>
                            </m:sSubPr>
                            <m:e>
                              <m:r>
                                <a:rPr kumimoji="1" lang="en-US" altLang="ja-JP" sz="2000" b="1" i="1" smtClean="0">
                                  <a:latin typeface="Cambria Math" panose="02040503050406030204" pitchFamily="18" charset="0"/>
                                </a:rPr>
                                <m:t>𝑬</m:t>
                              </m:r>
                            </m:e>
                            <m:sub>
                              <m:r>
                                <a:rPr kumimoji="1" lang="en-US" altLang="ja-JP" sz="2000" b="1" i="1" smtClean="0">
                                  <a:latin typeface="Cambria Math" panose="02040503050406030204" pitchFamily="18" charset="0"/>
                                </a:rPr>
                                <m:t>𝒊𝒏</m:t>
                              </m:r>
                            </m:sub>
                          </m:sSub>
                        </m:den>
                      </m:f>
                      <m:sSub>
                        <m:sSubPr>
                          <m:ctrlPr>
                            <a:rPr kumimoji="1" lang="en-US" altLang="ja-JP" sz="2000" b="1" i="1" smtClean="0">
                              <a:latin typeface="Cambria Math" panose="02040503050406030204" pitchFamily="18" charset="0"/>
                            </a:rPr>
                          </m:ctrlPr>
                        </m:sSubPr>
                        <m:e>
                          <m:r>
                            <a:rPr kumimoji="1" lang="en-US" altLang="ja-JP" sz="2000" b="1" i="1" smtClean="0">
                              <a:latin typeface="Cambria Math" panose="02040503050406030204" pitchFamily="18" charset="0"/>
                            </a:rPr>
                            <m:t>𝑬</m:t>
                          </m:r>
                        </m:e>
                        <m:sub>
                          <m:r>
                            <a:rPr kumimoji="1" lang="en-US" altLang="ja-JP" sz="2000" b="1" i="1" smtClean="0">
                              <a:latin typeface="Cambria Math" panose="02040503050406030204" pitchFamily="18" charset="0"/>
                            </a:rPr>
                            <m:t>𝒊</m:t>
                          </m:r>
                        </m:sub>
                      </m:sSub>
                    </m:oMath>
                  </m:oMathPara>
                </a14:m>
                <a:endParaRPr kumimoji="1" lang="en-US" altLang="ja-JP" sz="2000" b="1" dirty="0">
                  <a:latin typeface="Times New Roman" panose="02020603050405020304" pitchFamily="18" charset="0"/>
                  <a:ea typeface="ＭＳ 明朝" panose="02020609040205080304" pitchFamily="17" charset="-128"/>
                  <a:cs typeface="Times New Roman" panose="02020603050405020304" pitchFamily="18" charset="0"/>
                </a:endParaRPr>
              </a:p>
              <a:p>
                <a:endParaRPr kumimoji="1" lang="en-US" altLang="ja-JP" sz="2000" b="1" dirty="0">
                  <a:latin typeface="Times New Roman" panose="02020603050405020304" pitchFamily="18" charset="0"/>
                  <a:ea typeface="ＭＳ 明朝" panose="02020609040205080304" pitchFamily="17" charset="-128"/>
                  <a:cs typeface="Times New Roman" panose="02020603050405020304" pitchFamily="18" charset="0"/>
                </a:endParaRPr>
              </a:p>
              <a:p>
                <a:pPr/>
                <a14:m>
                  <m:oMathPara xmlns:m="http://schemas.openxmlformats.org/officeDocument/2006/math">
                    <m:oMathParaPr>
                      <m:jc m:val="centerGroup"/>
                    </m:oMathParaPr>
                    <m:oMath xmlns:m="http://schemas.openxmlformats.org/officeDocument/2006/math">
                      <m:sSub>
                        <m:sSubPr>
                          <m:ctrlPr>
                            <a:rPr kumimoji="1" lang="en-US" altLang="ja-JP" sz="2000" b="1" i="1" smtClean="0">
                              <a:latin typeface="Cambria Math" panose="02040503050406030204" pitchFamily="18" charset="0"/>
                              <a:ea typeface="ＭＳ ゴシック" panose="020B0609070205080204" pitchFamily="49" charset="-128"/>
                              <a:cs typeface="Times New Roman" panose="02020603050405020304" pitchFamily="18" charset="0"/>
                            </a:rPr>
                          </m:ctrlPr>
                        </m:sSubPr>
                        <m:e>
                          <m:r>
                            <a:rPr kumimoji="1" lang="en-US" altLang="ja-JP" sz="2000" b="1" i="1" smtClean="0">
                              <a:latin typeface="Cambria Math" panose="02040503050406030204" pitchFamily="18" charset="0"/>
                              <a:ea typeface="ＭＳ ゴシック" panose="020B0609070205080204" pitchFamily="49" charset="-128"/>
                              <a:cs typeface="Times New Roman" panose="02020603050405020304" pitchFamily="18" charset="0"/>
                            </a:rPr>
                            <m:t>𝑬</m:t>
                          </m:r>
                        </m:e>
                        <m:sub>
                          <m:r>
                            <a:rPr kumimoji="1" lang="en-US" altLang="ja-JP" sz="2000" b="1" i="1" smtClean="0">
                              <a:latin typeface="Cambria Math" panose="02040503050406030204" pitchFamily="18" charset="0"/>
                              <a:ea typeface="ＭＳ ゴシック" panose="020B0609070205080204" pitchFamily="49" charset="-128"/>
                              <a:cs typeface="Times New Roman" panose="02020603050405020304" pitchFamily="18" charset="0"/>
                            </a:rPr>
                            <m:t>𝒊</m:t>
                          </m:r>
                        </m:sub>
                      </m:sSub>
                      <m:r>
                        <a:rPr kumimoji="1" lang="en-US" altLang="ja-JP" sz="2000" b="1" i="0" smtClean="0">
                          <a:latin typeface="Cambria Math" panose="02040503050406030204" pitchFamily="18" charset="0"/>
                          <a:ea typeface="ＭＳ ゴシック" panose="020B0609070205080204" pitchFamily="49" charset="-128"/>
                          <a:cs typeface="Times New Roman" panose="02020603050405020304" pitchFamily="18" charset="0"/>
                        </a:rPr>
                        <m:t>=</m:t>
                      </m:r>
                      <m:r>
                        <a:rPr kumimoji="1" lang="ja-JP" altLang="en-US" sz="2000" b="1" i="1" smtClean="0">
                          <a:latin typeface="Cambria Math" panose="02040503050406030204" pitchFamily="18" charset="0"/>
                          <a:ea typeface="ＭＳ ゴシック" panose="020B0609070205080204" pitchFamily="49" charset="-128"/>
                          <a:cs typeface="Times New Roman" panose="02020603050405020304" pitchFamily="18" charset="0"/>
                        </a:rPr>
                        <m:t>粒子エネルギー</m:t>
                      </m:r>
                    </m:oMath>
                  </m:oMathPara>
                </a14:m>
                <a:endParaRPr kumimoji="1" lang="en-US" altLang="ja-JP" sz="2000" b="1" dirty="0">
                  <a:latin typeface="ＭＳ 明朝" panose="02020609040205080304" pitchFamily="17" charset="-128"/>
                  <a:ea typeface="ＭＳ 明朝" panose="02020609040205080304" pitchFamily="17" charset="-128"/>
                  <a:cs typeface="Times New Roman" panose="02020603050405020304" pitchFamily="18" charset="0"/>
                </a:endParaRPr>
              </a:p>
              <a:p>
                <a:pPr/>
                <a14:m>
                  <m:oMathPara xmlns:m="http://schemas.openxmlformats.org/officeDocument/2006/math">
                    <m:oMathParaPr>
                      <m:jc m:val="centerGroup"/>
                    </m:oMathParaPr>
                    <m:oMath xmlns:m="http://schemas.openxmlformats.org/officeDocument/2006/math">
                      <m:sSub>
                        <m:sSubPr>
                          <m:ctrlPr>
                            <a:rPr kumimoji="1" lang="en-US" altLang="ja-JP" sz="2000" b="1" i="1" smtClean="0">
                              <a:latin typeface="Cambria Math" panose="02040503050406030204" pitchFamily="18" charset="0"/>
                              <a:ea typeface="ＭＳ ゴシック" panose="020B0609070205080204" pitchFamily="49" charset="-128"/>
                              <a:cs typeface="Times New Roman" panose="02020603050405020304" pitchFamily="18" charset="0"/>
                            </a:rPr>
                          </m:ctrlPr>
                        </m:sSubPr>
                        <m:e>
                          <m:r>
                            <a:rPr kumimoji="1" lang="en-US" altLang="ja-JP" sz="2000" b="1" i="1" smtClean="0">
                              <a:latin typeface="Cambria Math" panose="02040503050406030204" pitchFamily="18" charset="0"/>
                              <a:ea typeface="ＭＳ ゴシック" panose="020B0609070205080204" pitchFamily="49" charset="-128"/>
                              <a:cs typeface="Times New Roman" panose="02020603050405020304" pitchFamily="18" charset="0"/>
                            </a:rPr>
                            <m:t>𝑬</m:t>
                          </m:r>
                        </m:e>
                        <m:sub>
                          <m:r>
                            <a:rPr kumimoji="1" lang="en-US" altLang="ja-JP" sz="2000" b="1" i="1" smtClean="0">
                              <a:latin typeface="Cambria Math" panose="02040503050406030204" pitchFamily="18" charset="0"/>
                              <a:ea typeface="ＭＳ ゴシック" panose="020B0609070205080204" pitchFamily="49" charset="-128"/>
                              <a:cs typeface="Times New Roman" panose="02020603050405020304" pitchFamily="18" charset="0"/>
                            </a:rPr>
                            <m:t>𝒊𝒏</m:t>
                          </m:r>
                        </m:sub>
                      </m:sSub>
                      <m:r>
                        <a:rPr kumimoji="1" lang="en-US" altLang="ja-JP" sz="2000" b="1" i="1" smtClean="0">
                          <a:latin typeface="Cambria Math" panose="02040503050406030204" pitchFamily="18" charset="0"/>
                          <a:ea typeface="ＭＳ ゴシック" panose="020B0609070205080204" pitchFamily="49" charset="-128"/>
                          <a:cs typeface="Times New Roman" panose="02020603050405020304" pitchFamily="18" charset="0"/>
                        </a:rPr>
                        <m:t>=</m:t>
                      </m:r>
                      <m:r>
                        <a:rPr kumimoji="1" lang="ja-JP" altLang="en-US" sz="2000" b="1" i="1" smtClean="0">
                          <a:latin typeface="Cambria Math" panose="02040503050406030204" pitchFamily="18" charset="0"/>
                          <a:ea typeface="ＭＳ ゴシック" panose="020B0609070205080204" pitchFamily="49" charset="-128"/>
                          <a:cs typeface="Times New Roman" panose="02020603050405020304" pitchFamily="18" charset="0"/>
                        </a:rPr>
                        <m:t>入射エネルギー</m:t>
                      </m:r>
                    </m:oMath>
                  </m:oMathPara>
                </a14:m>
                <a:endParaRPr kumimoji="1" lang="en-US" altLang="ja-JP" sz="2000" b="1" dirty="0">
                  <a:latin typeface="ＭＳ 明朝" panose="02020609040205080304" pitchFamily="17" charset="-128"/>
                  <a:ea typeface="ＭＳ 明朝" panose="02020609040205080304" pitchFamily="17" charset="-128"/>
                  <a:cs typeface="Times New Roman" panose="02020603050405020304" pitchFamily="18" charset="0"/>
                </a:endParaRPr>
              </a:p>
              <a:p>
                <a:endParaRPr kumimoji="1" lang="en-US" altLang="ja-JP" sz="2000" b="1" dirty="0">
                  <a:latin typeface="Times New Roman" panose="02020603050405020304" pitchFamily="18" charset="0"/>
                  <a:ea typeface="ＭＳ 明朝" panose="02020609040205080304" pitchFamily="17" charset="-128"/>
                  <a:cs typeface="Times New Roman" panose="02020603050405020304" pitchFamily="18" charset="0"/>
                </a:endParaRPr>
              </a:p>
              <a:p>
                <a:r>
                  <a:rPr kumimoji="1" lang="en-US" altLang="ja-JP" sz="2000" b="1" dirty="0">
                    <a:latin typeface="Times New Roman" panose="02020603050405020304" pitchFamily="18" charset="0"/>
                    <a:ea typeface="ＭＳ 明朝" panose="02020609040205080304" pitchFamily="17" charset="-128"/>
                    <a:cs typeface="Times New Roman" panose="02020603050405020304" pitchFamily="18" charset="0"/>
                  </a:rPr>
                  <a:t>400MeV/u,600MeV/u</a:t>
                </a:r>
                <a:r>
                  <a:rPr kumimoji="1" lang="ja-JP" altLang="en-US" sz="2000" b="1" dirty="0">
                    <a:latin typeface="Times New Roman" panose="02020603050405020304" pitchFamily="18" charset="0"/>
                    <a:ea typeface="ＭＳ 明朝" panose="02020609040205080304" pitchFamily="17" charset="-128"/>
                    <a:cs typeface="Times New Roman" panose="02020603050405020304" pitchFamily="18" charset="0"/>
                  </a:rPr>
                  <a:t>の実験データと絶対値は違うが傾向は酷似</a:t>
                </a:r>
                <a:endParaRPr kumimoji="1" lang="en-US" altLang="ja-JP" sz="2000" b="1" dirty="0">
                  <a:latin typeface="Times New Roman" panose="02020603050405020304" pitchFamily="18" charset="0"/>
                  <a:ea typeface="ＭＳ 明朝" panose="02020609040205080304" pitchFamily="17" charset="-128"/>
                  <a:cs typeface="Times New Roman" panose="02020603050405020304" pitchFamily="18" charset="0"/>
                </a:endParaRPr>
              </a:p>
            </p:txBody>
          </p:sp>
        </mc:Choice>
        <mc:Fallback xmlns="">
          <p:sp>
            <p:nvSpPr>
              <p:cNvPr id="17" name="テキスト ボックス 16">
                <a:extLst>
                  <a:ext uri="{FF2B5EF4-FFF2-40B4-BE49-F238E27FC236}">
                    <a16:creationId xmlns:a16="http://schemas.microsoft.com/office/drawing/2014/main" id="{0E7E9277-0F0A-49B8-BB79-63A7E3C5360E}"/>
                  </a:ext>
                </a:extLst>
              </p:cNvPr>
              <p:cNvSpPr txBox="1">
                <a:spLocks noRot="1" noChangeAspect="1" noMove="1" noResize="1" noEditPoints="1" noAdjustHandles="1" noChangeArrowheads="1" noChangeShapeType="1" noTextEdit="1"/>
              </p:cNvSpPr>
              <p:nvPr/>
            </p:nvSpPr>
            <p:spPr>
              <a:xfrm>
                <a:off x="5189970" y="1877265"/>
                <a:ext cx="4109280" cy="4114460"/>
              </a:xfrm>
              <a:prstGeom prst="rect">
                <a:avLst/>
              </a:prstGeom>
              <a:blipFill>
                <a:blip r:embed="rId3"/>
                <a:stretch>
                  <a:fillRect l="-1484" t="-1185" r="-297" b="-1333"/>
                </a:stretch>
              </a:blipFill>
            </p:spPr>
            <p:txBody>
              <a:bodyPr/>
              <a:lstStyle/>
              <a:p>
                <a:r>
                  <a:rPr lang="ja-JP" altLang="en-US">
                    <a:noFill/>
                  </a:rPr>
                  <a:t> </a:t>
                </a:r>
              </a:p>
            </p:txBody>
          </p:sp>
        </mc:Fallback>
      </mc:AlternateContent>
      <p:sp>
        <p:nvSpPr>
          <p:cNvPr id="3" name="テキスト ボックス 2">
            <a:extLst>
              <a:ext uri="{FF2B5EF4-FFF2-40B4-BE49-F238E27FC236}">
                <a16:creationId xmlns:a16="http://schemas.microsoft.com/office/drawing/2014/main" id="{5D3BC334-CF58-4227-B40E-8EC0032B9FED}"/>
              </a:ext>
            </a:extLst>
          </p:cNvPr>
          <p:cNvSpPr txBox="1"/>
          <p:nvPr/>
        </p:nvSpPr>
        <p:spPr>
          <a:xfrm>
            <a:off x="816232" y="3819972"/>
            <a:ext cx="1756881" cy="1754326"/>
          </a:xfrm>
          <a:prstGeom prst="rect">
            <a:avLst/>
          </a:prstGeom>
          <a:noFill/>
        </p:spPr>
        <p:txBody>
          <a:bodyPr wrap="square" rtlCol="0">
            <a:spAutoFit/>
          </a:bodyPr>
          <a:lstStyle/>
          <a:p>
            <a:r>
              <a:rPr kumimoji="1" lang="ja-JP" altLang="en-US" dirty="0">
                <a:latin typeface="Times New Roman" panose="02020603050405020304" pitchFamily="18" charset="0"/>
                <a:cs typeface="Times New Roman" panose="02020603050405020304" pitchFamily="18" charset="0"/>
              </a:rPr>
              <a:t>ー</a:t>
            </a:r>
            <a:r>
              <a:rPr kumimoji="1" lang="en-US" altLang="ja-JP" dirty="0">
                <a:latin typeface="Times New Roman" panose="02020603050405020304" pitchFamily="18" charset="0"/>
                <a:cs typeface="Times New Roman" panose="02020603050405020304" pitchFamily="18" charset="0"/>
              </a:rPr>
              <a:t>230MeV/u</a:t>
            </a:r>
          </a:p>
          <a:p>
            <a:endParaRPr kumimoji="1" lang="en-US" altLang="ja-JP" dirty="0">
              <a:latin typeface="Times New Roman" panose="02020603050405020304" pitchFamily="18" charset="0"/>
              <a:cs typeface="Times New Roman" panose="02020603050405020304" pitchFamily="18" charset="0"/>
            </a:endParaRPr>
          </a:p>
          <a:p>
            <a:r>
              <a:rPr kumimoji="1" lang="ja-JP" altLang="en-US" dirty="0">
                <a:solidFill>
                  <a:srgbClr val="FF0000"/>
                </a:solidFill>
                <a:latin typeface="Times New Roman" panose="02020603050405020304" pitchFamily="18" charset="0"/>
                <a:cs typeface="Times New Roman" panose="02020603050405020304" pitchFamily="18" charset="0"/>
              </a:rPr>
              <a:t>ー</a:t>
            </a:r>
            <a:r>
              <a:rPr kumimoji="1" lang="en-US" altLang="ja-JP" dirty="0">
                <a:solidFill>
                  <a:srgbClr val="FF0000"/>
                </a:solidFill>
                <a:latin typeface="Times New Roman" panose="02020603050405020304" pitchFamily="18" charset="0"/>
                <a:cs typeface="Times New Roman" panose="02020603050405020304" pitchFamily="18" charset="0"/>
              </a:rPr>
              <a:t>200MeV/u</a:t>
            </a:r>
          </a:p>
          <a:p>
            <a:r>
              <a:rPr kumimoji="1" lang="ja-JP" altLang="en-US" dirty="0">
                <a:solidFill>
                  <a:srgbClr val="0070C0"/>
                </a:solidFill>
                <a:latin typeface="Times New Roman" panose="02020603050405020304" pitchFamily="18" charset="0"/>
                <a:cs typeface="Times New Roman" panose="02020603050405020304" pitchFamily="18" charset="0"/>
              </a:rPr>
              <a:t>ー</a:t>
            </a:r>
            <a:r>
              <a:rPr kumimoji="1" lang="en-US" altLang="ja-JP" dirty="0">
                <a:solidFill>
                  <a:srgbClr val="0070C0"/>
                </a:solidFill>
                <a:latin typeface="Times New Roman" panose="02020603050405020304" pitchFamily="18" charset="0"/>
                <a:cs typeface="Times New Roman" panose="02020603050405020304" pitchFamily="18" charset="0"/>
              </a:rPr>
              <a:t>400MeV/u</a:t>
            </a:r>
          </a:p>
          <a:p>
            <a:r>
              <a:rPr kumimoji="1" lang="ja-JP" altLang="en-US" dirty="0">
                <a:solidFill>
                  <a:srgbClr val="00B050"/>
                </a:solidFill>
                <a:latin typeface="Times New Roman" panose="02020603050405020304" pitchFamily="18" charset="0"/>
                <a:cs typeface="Times New Roman" panose="02020603050405020304" pitchFamily="18" charset="0"/>
              </a:rPr>
              <a:t>ー</a:t>
            </a:r>
            <a:r>
              <a:rPr kumimoji="1" lang="en-US" altLang="ja-JP" dirty="0">
                <a:solidFill>
                  <a:srgbClr val="00B050"/>
                </a:solidFill>
                <a:latin typeface="Times New Roman" panose="02020603050405020304" pitchFamily="18" charset="0"/>
                <a:cs typeface="Times New Roman" panose="02020603050405020304" pitchFamily="18" charset="0"/>
              </a:rPr>
              <a:t>600MeV/u</a:t>
            </a:r>
          </a:p>
          <a:p>
            <a:r>
              <a:rPr kumimoji="1" lang="ja-JP" altLang="en-US" dirty="0">
                <a:solidFill>
                  <a:srgbClr val="7030A0"/>
                </a:solidFill>
                <a:latin typeface="Times New Roman" panose="02020603050405020304" pitchFamily="18" charset="0"/>
                <a:cs typeface="Times New Roman" panose="02020603050405020304" pitchFamily="18" charset="0"/>
              </a:rPr>
              <a:t>ー</a:t>
            </a:r>
            <a:r>
              <a:rPr kumimoji="1" lang="en-US" altLang="ja-JP" dirty="0">
                <a:solidFill>
                  <a:srgbClr val="7030A0"/>
                </a:solidFill>
                <a:latin typeface="Times New Roman" panose="02020603050405020304" pitchFamily="18" charset="0"/>
                <a:cs typeface="Times New Roman" panose="02020603050405020304" pitchFamily="18" charset="0"/>
              </a:rPr>
              <a:t>800MeV/u</a:t>
            </a:r>
            <a:endParaRPr kumimoji="1" lang="ja-JP" altLang="en-US" dirty="0">
              <a:solidFill>
                <a:srgbClr val="7030A0"/>
              </a:solidFill>
              <a:latin typeface="Times New Roman" panose="02020603050405020304" pitchFamily="18" charset="0"/>
              <a:cs typeface="Times New Roman" panose="02020603050405020304" pitchFamily="18" charset="0"/>
            </a:endParaRPr>
          </a:p>
        </p:txBody>
      </p:sp>
      <p:sp>
        <p:nvSpPr>
          <p:cNvPr id="7" name="スライド番号プレースホルダー 6">
            <a:extLst>
              <a:ext uri="{FF2B5EF4-FFF2-40B4-BE49-F238E27FC236}">
                <a16:creationId xmlns:a16="http://schemas.microsoft.com/office/drawing/2014/main" id="{28044EC5-D2E2-4641-3374-3D8487DACFB3}"/>
              </a:ext>
            </a:extLst>
          </p:cNvPr>
          <p:cNvSpPr>
            <a:spLocks noGrp="1"/>
          </p:cNvSpPr>
          <p:nvPr>
            <p:ph type="sldNum" sz="quarter" idx="11"/>
          </p:nvPr>
        </p:nvSpPr>
        <p:spPr/>
        <p:txBody>
          <a:bodyPr/>
          <a:lstStyle/>
          <a:p>
            <a:fld id="{2211DAF9-AAB5-44DD-A5E4-C4C1DB5B2C1E}" type="slidenum">
              <a:rPr kumimoji="1" lang="ja-JP" altLang="en-US" smtClean="0"/>
              <a:t>61</a:t>
            </a:fld>
            <a:endParaRPr kumimoji="1" lang="ja-JP" altLang="en-US"/>
          </a:p>
        </p:txBody>
      </p:sp>
    </p:spTree>
    <p:extLst>
      <p:ext uri="{BB962C8B-B14F-4D97-AF65-F5344CB8AC3E}">
        <p14:creationId xmlns:p14="http://schemas.microsoft.com/office/powerpoint/2010/main" val="124223751"/>
      </p:ext>
    </p:extLst>
  </p:cSld>
  <p:clrMapOvr>
    <a:masterClrMapping/>
  </p:clrMapOvr>
</p:sld>
</file>

<file path=ppt/slides/slide6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図 2">
            <a:extLst>
              <a:ext uri="{FF2B5EF4-FFF2-40B4-BE49-F238E27FC236}">
                <a16:creationId xmlns:a16="http://schemas.microsoft.com/office/drawing/2014/main" id="{FF8A07B3-3BEA-4DB9-AACB-20765FEE8412}"/>
              </a:ext>
            </a:extLst>
          </p:cNvPr>
          <p:cNvPicPr>
            <a:picLocks noChangeAspect="1"/>
          </p:cNvPicPr>
          <p:nvPr/>
        </p:nvPicPr>
        <p:blipFill>
          <a:blip r:embed="rId2"/>
          <a:stretch>
            <a:fillRect/>
          </a:stretch>
        </p:blipFill>
        <p:spPr>
          <a:xfrm>
            <a:off x="3535487" y="1567895"/>
            <a:ext cx="5513726" cy="1716908"/>
          </a:xfrm>
          <a:prstGeom prst="rect">
            <a:avLst/>
          </a:prstGeom>
        </p:spPr>
      </p:pic>
      <p:sp>
        <p:nvSpPr>
          <p:cNvPr id="4" name="タイトル 1">
            <a:extLst>
              <a:ext uri="{FF2B5EF4-FFF2-40B4-BE49-F238E27FC236}">
                <a16:creationId xmlns:a16="http://schemas.microsoft.com/office/drawing/2014/main" id="{2856A715-7F65-45A4-8186-ACC4968AC7C3}"/>
              </a:ext>
            </a:extLst>
          </p:cNvPr>
          <p:cNvSpPr txBox="1">
            <a:spLocks/>
          </p:cNvSpPr>
          <p:nvPr/>
        </p:nvSpPr>
        <p:spPr>
          <a:xfrm>
            <a:off x="500063" y="1000125"/>
            <a:ext cx="5867400" cy="381000"/>
          </a:xfrm>
          <a:prstGeom prst="rect">
            <a:avLst/>
          </a:prstGeom>
        </p:spPr>
        <p:txBody>
          <a:bodyPr/>
          <a:lstStyle>
            <a:lvl1pPr algn="l" defTabSz="914400" rtl="0" eaLnBrk="1" latinLnBrk="0" hangingPunct="1">
              <a:lnSpc>
                <a:spcPct val="90000"/>
              </a:lnSpc>
              <a:spcBef>
                <a:spcPct val="0"/>
              </a:spcBef>
              <a:buNone/>
              <a:defRPr kumimoji="1" sz="4400" kern="1200">
                <a:solidFill>
                  <a:schemeClr val="tx1"/>
                </a:solidFill>
                <a:latin typeface="+mj-lt"/>
                <a:ea typeface="+mj-ea"/>
                <a:cs typeface="+mj-cs"/>
              </a:defRPr>
            </a:lvl1pPr>
          </a:lstStyle>
          <a:p>
            <a:r>
              <a:rPr lang="en-US" altLang="ja-JP" sz="3200" dirty="0">
                <a:latin typeface="Times New Roman" panose="02020603050405020304" pitchFamily="18" charset="0"/>
                <a:ea typeface="ＭＳ 明朝" panose="02020609040205080304" pitchFamily="17" charset="-128"/>
                <a:cs typeface="Times New Roman" panose="02020603050405020304" pitchFamily="18" charset="0"/>
              </a:rPr>
              <a:t>Birks</a:t>
            </a:r>
            <a:r>
              <a:rPr lang="ja-JP" altLang="en-US" sz="3200" dirty="0">
                <a:latin typeface="Times New Roman" panose="02020603050405020304" pitchFamily="18" charset="0"/>
                <a:ea typeface="ＭＳ 明朝" panose="02020609040205080304" pitchFamily="17" charset="-128"/>
                <a:cs typeface="Times New Roman" panose="02020603050405020304" pitchFamily="18" charset="0"/>
              </a:rPr>
              <a:t>の式</a:t>
            </a:r>
          </a:p>
        </p:txBody>
      </p:sp>
      <p:pic>
        <p:nvPicPr>
          <p:cNvPr id="7" name="図 6" descr="グラフ&#10;&#10;自動的に生成された説明">
            <a:extLst>
              <a:ext uri="{FF2B5EF4-FFF2-40B4-BE49-F238E27FC236}">
                <a16:creationId xmlns:a16="http://schemas.microsoft.com/office/drawing/2014/main" id="{F8CC5835-714A-474E-986A-26B2590F412E}"/>
              </a:ext>
            </a:extLst>
          </p:cNvPr>
          <p:cNvPicPr>
            <a:picLocks noChangeAspect="1"/>
          </p:cNvPicPr>
          <p:nvPr/>
        </p:nvPicPr>
        <p:blipFill>
          <a:blip r:embed="rId3"/>
          <a:stretch>
            <a:fillRect/>
          </a:stretch>
        </p:blipFill>
        <p:spPr>
          <a:xfrm rot="5400000">
            <a:off x="905929" y="3096802"/>
            <a:ext cx="2935907" cy="3378587"/>
          </a:xfrm>
          <a:prstGeom prst="rect">
            <a:avLst/>
          </a:prstGeom>
        </p:spPr>
      </p:pic>
      <p:pic>
        <p:nvPicPr>
          <p:cNvPr id="8" name="図 7" descr="グラフ&#10;&#10;自動的に生成された説明">
            <a:extLst>
              <a:ext uri="{FF2B5EF4-FFF2-40B4-BE49-F238E27FC236}">
                <a16:creationId xmlns:a16="http://schemas.microsoft.com/office/drawing/2014/main" id="{DBEAAFDA-41F8-4AB7-B83B-1699BB37584A}"/>
              </a:ext>
            </a:extLst>
          </p:cNvPr>
          <p:cNvPicPr>
            <a:picLocks noChangeAspect="1"/>
          </p:cNvPicPr>
          <p:nvPr/>
        </p:nvPicPr>
        <p:blipFill>
          <a:blip r:embed="rId4"/>
          <a:stretch>
            <a:fillRect/>
          </a:stretch>
        </p:blipFill>
        <p:spPr>
          <a:xfrm rot="5400000">
            <a:off x="4824397" y="3161093"/>
            <a:ext cx="2935907" cy="3250004"/>
          </a:xfrm>
          <a:prstGeom prst="rect">
            <a:avLst/>
          </a:prstGeom>
        </p:spPr>
      </p:pic>
      <p:sp>
        <p:nvSpPr>
          <p:cNvPr id="9" name="テキスト ボックス 8">
            <a:extLst>
              <a:ext uri="{FF2B5EF4-FFF2-40B4-BE49-F238E27FC236}">
                <a16:creationId xmlns:a16="http://schemas.microsoft.com/office/drawing/2014/main" id="{5F421CF2-59FF-4F45-B698-FF79C5AB29D3}"/>
              </a:ext>
            </a:extLst>
          </p:cNvPr>
          <p:cNvSpPr txBox="1"/>
          <p:nvPr/>
        </p:nvSpPr>
        <p:spPr>
          <a:xfrm>
            <a:off x="1325140" y="6273016"/>
            <a:ext cx="6790642" cy="400110"/>
          </a:xfrm>
          <a:prstGeom prst="rect">
            <a:avLst/>
          </a:prstGeom>
          <a:noFill/>
        </p:spPr>
        <p:txBody>
          <a:bodyPr wrap="none" rtlCol="0">
            <a:spAutoFit/>
          </a:bodyPr>
          <a:lstStyle/>
          <a:p>
            <a:r>
              <a:rPr lang="ja-JP" altLang="en-US" sz="2000" dirty="0">
                <a:effectLst/>
                <a:latin typeface="Times New Roman" panose="02020603050405020304" pitchFamily="18" charset="0"/>
                <a:ea typeface="ＭＳ 明朝" panose="02020609040205080304" pitchFamily="17" charset="-128"/>
              </a:rPr>
              <a:t>陽子</a:t>
            </a:r>
            <a:r>
              <a:rPr lang="en-US" altLang="ja-JP" sz="2000" dirty="0">
                <a:effectLst/>
                <a:latin typeface="Times New Roman" panose="02020603050405020304" pitchFamily="18" charset="0"/>
                <a:ea typeface="ＭＳ 明朝" panose="02020609040205080304" pitchFamily="17" charset="-128"/>
              </a:rPr>
              <a:t>(</a:t>
            </a:r>
            <a:r>
              <a:rPr lang="ja-JP" altLang="en-US" sz="2000" dirty="0">
                <a:effectLst/>
                <a:latin typeface="Times New Roman" panose="02020603050405020304" pitchFamily="18" charset="0"/>
                <a:ea typeface="ＭＳ 明朝" panose="02020609040205080304" pitchFamily="17" charset="-128"/>
              </a:rPr>
              <a:t>左</a:t>
            </a:r>
            <a:r>
              <a:rPr lang="en-US" altLang="ja-JP" sz="2000" dirty="0">
                <a:effectLst/>
                <a:latin typeface="Times New Roman" panose="02020603050405020304" pitchFamily="18" charset="0"/>
                <a:ea typeface="ＭＳ 明朝" panose="02020609040205080304" pitchFamily="17" charset="-128"/>
              </a:rPr>
              <a:t>)</a:t>
            </a:r>
            <a:r>
              <a:rPr lang="ja-JP" altLang="en-US" sz="2000" dirty="0">
                <a:effectLst/>
                <a:latin typeface="Times New Roman" panose="02020603050405020304" pitchFamily="18" charset="0"/>
                <a:ea typeface="ＭＳ 明朝" panose="02020609040205080304" pitchFamily="17" charset="-128"/>
              </a:rPr>
              <a:t>と</a:t>
            </a:r>
            <a:r>
              <a:rPr lang="en-US" altLang="ja-JP" sz="2000" baseline="30000" dirty="0">
                <a:effectLst/>
                <a:latin typeface="Times New Roman" panose="02020603050405020304" pitchFamily="18" charset="0"/>
                <a:ea typeface="ＭＳ 明朝" panose="02020609040205080304" pitchFamily="17" charset="-128"/>
              </a:rPr>
              <a:t>7</a:t>
            </a:r>
            <a:r>
              <a:rPr lang="en-US" altLang="ja-JP" sz="2000" dirty="0">
                <a:effectLst/>
                <a:latin typeface="Times New Roman" panose="02020603050405020304" pitchFamily="18" charset="0"/>
                <a:ea typeface="ＭＳ 明朝" panose="02020609040205080304" pitchFamily="17" charset="-128"/>
              </a:rPr>
              <a:t>Li(</a:t>
            </a:r>
            <a:r>
              <a:rPr lang="ja-JP" altLang="en-US" sz="2000" dirty="0">
                <a:effectLst/>
                <a:latin typeface="Times New Roman" panose="02020603050405020304" pitchFamily="18" charset="0"/>
                <a:ea typeface="ＭＳ 明朝" panose="02020609040205080304" pitchFamily="17" charset="-128"/>
              </a:rPr>
              <a:t>右</a:t>
            </a:r>
            <a:r>
              <a:rPr lang="en-US" altLang="ja-JP" sz="2000" dirty="0">
                <a:effectLst/>
                <a:latin typeface="Times New Roman" panose="02020603050405020304" pitchFamily="18" charset="0"/>
                <a:ea typeface="ＭＳ 明朝" panose="02020609040205080304" pitchFamily="17" charset="-128"/>
              </a:rPr>
              <a:t>)</a:t>
            </a:r>
            <a:r>
              <a:rPr lang="ja-JP" altLang="en-US" sz="2000" dirty="0">
                <a:effectLst/>
                <a:latin typeface="Times New Roman" panose="02020603050405020304" pitchFamily="18" charset="0"/>
                <a:ea typeface="ＭＳ 明朝" panose="02020609040205080304" pitchFamily="17" charset="-128"/>
              </a:rPr>
              <a:t>の</a:t>
            </a:r>
            <a:r>
              <a:rPr lang="en-US" altLang="ja-JP" sz="2000" dirty="0">
                <a:effectLst/>
                <a:latin typeface="Times New Roman" panose="02020603050405020304" pitchFamily="18" charset="0"/>
                <a:ea typeface="ＭＳ 明朝" panose="02020609040205080304" pitchFamily="17" charset="-128"/>
              </a:rPr>
              <a:t>Bethe-Bloch</a:t>
            </a:r>
            <a:r>
              <a:rPr lang="ja-JP" altLang="en-US" sz="2000" dirty="0">
                <a:latin typeface="Times New Roman" panose="02020603050405020304" pitchFamily="18" charset="0"/>
                <a:ea typeface="ＭＳ 明朝" panose="02020609040205080304" pitchFamily="17" charset="-128"/>
              </a:rPr>
              <a:t>の式と</a:t>
            </a:r>
            <a:r>
              <a:rPr lang="en-US" altLang="ja-JP" sz="2000" dirty="0">
                <a:latin typeface="Times New Roman" panose="02020603050405020304" pitchFamily="18" charset="0"/>
                <a:ea typeface="ＭＳ 明朝" panose="02020609040205080304" pitchFamily="17" charset="-128"/>
              </a:rPr>
              <a:t>Birks</a:t>
            </a:r>
            <a:r>
              <a:rPr lang="ja-JP" altLang="en-US" sz="2000" dirty="0">
                <a:latin typeface="Times New Roman" panose="02020603050405020304" pitchFamily="18" charset="0"/>
                <a:ea typeface="ＭＳ 明朝" panose="02020609040205080304" pitchFamily="17" charset="-128"/>
              </a:rPr>
              <a:t>の式の計算結果</a:t>
            </a:r>
            <a:endParaRPr kumimoji="1" lang="ja-JP" altLang="en-US" sz="2000" dirty="0"/>
          </a:p>
        </p:txBody>
      </p:sp>
      <p:sp>
        <p:nvSpPr>
          <p:cNvPr id="10" name="テキスト ボックス 9">
            <a:extLst>
              <a:ext uri="{FF2B5EF4-FFF2-40B4-BE49-F238E27FC236}">
                <a16:creationId xmlns:a16="http://schemas.microsoft.com/office/drawing/2014/main" id="{AADD77E9-816E-46E8-9135-7D9793C34948}"/>
              </a:ext>
            </a:extLst>
          </p:cNvPr>
          <p:cNvSpPr txBox="1"/>
          <p:nvPr/>
        </p:nvSpPr>
        <p:spPr>
          <a:xfrm>
            <a:off x="19674" y="1858343"/>
            <a:ext cx="4043504" cy="1323439"/>
          </a:xfrm>
          <a:prstGeom prst="rect">
            <a:avLst/>
          </a:prstGeom>
          <a:noFill/>
        </p:spPr>
        <p:txBody>
          <a:bodyPr wrap="square" rtlCol="0">
            <a:spAutoFit/>
          </a:bodyPr>
          <a:lstStyle/>
          <a:p>
            <a:r>
              <a:rPr kumimoji="1" lang="ja-JP" altLang="en-US" sz="2000" dirty="0"/>
              <a:t>シンチレータ検出器は荷電粒子の消光によって付与エネルギーは</a:t>
            </a:r>
            <a:endParaRPr kumimoji="1" lang="en-US" altLang="ja-JP" sz="2000" dirty="0"/>
          </a:p>
          <a:p>
            <a:r>
              <a:rPr kumimoji="1" lang="ja-JP" altLang="en-US" sz="2000" dirty="0"/>
              <a:t>低エネルギー部分は小さく、高エネルギー部分で大きくなる</a:t>
            </a:r>
          </a:p>
        </p:txBody>
      </p:sp>
      <p:sp>
        <p:nvSpPr>
          <p:cNvPr id="6" name="スライド番号プレースホルダー 5">
            <a:extLst>
              <a:ext uri="{FF2B5EF4-FFF2-40B4-BE49-F238E27FC236}">
                <a16:creationId xmlns:a16="http://schemas.microsoft.com/office/drawing/2014/main" id="{945C69E9-2C6B-D353-F407-80021389559E}"/>
              </a:ext>
            </a:extLst>
          </p:cNvPr>
          <p:cNvSpPr>
            <a:spLocks noGrp="1"/>
          </p:cNvSpPr>
          <p:nvPr>
            <p:ph type="sldNum" sz="quarter" idx="11"/>
          </p:nvPr>
        </p:nvSpPr>
        <p:spPr/>
        <p:txBody>
          <a:bodyPr/>
          <a:lstStyle/>
          <a:p>
            <a:fld id="{2211DAF9-AAB5-44DD-A5E4-C4C1DB5B2C1E}" type="slidenum">
              <a:rPr kumimoji="1" lang="ja-JP" altLang="en-US" smtClean="0"/>
              <a:t>62</a:t>
            </a:fld>
            <a:endParaRPr kumimoji="1" lang="ja-JP" altLang="en-US"/>
          </a:p>
        </p:txBody>
      </p:sp>
    </p:spTree>
    <p:extLst>
      <p:ext uri="{BB962C8B-B14F-4D97-AF65-F5344CB8AC3E}">
        <p14:creationId xmlns:p14="http://schemas.microsoft.com/office/powerpoint/2010/main" val="3373193289"/>
      </p:ext>
    </p:extLst>
  </p:cSld>
  <p:clrMapOvr>
    <a:masterClrMapping/>
  </p:clrMapOvr>
</p:sld>
</file>

<file path=ppt/slides/slide6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スライド番号プレースホルダ 3">
            <a:extLst>
              <a:ext uri="{FF2B5EF4-FFF2-40B4-BE49-F238E27FC236}">
                <a16:creationId xmlns:a16="http://schemas.microsoft.com/office/drawing/2014/main" id="{B037FE1A-F444-4369-BD8F-CFE447F47F19}"/>
              </a:ext>
            </a:extLst>
          </p:cNvPr>
          <p:cNvSpPr txBox="1">
            <a:spLocks/>
          </p:cNvSpPr>
          <p:nvPr/>
        </p:nvSpPr>
        <p:spPr>
          <a:xfrm>
            <a:off x="6289675" y="360363"/>
            <a:ext cx="2538413" cy="228600"/>
          </a:xfrm>
          <a:prstGeom prst="rect">
            <a:avLst/>
          </a:prstGeom>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lIns="91440" tIns="45720" rIns="91440" bIns="45720" rtlCol="0" anchor="ctr"/>
          <a:lstStyle>
            <a:defPPr>
              <a:defRPr lang="en-US"/>
            </a:defPPr>
            <a:lvl1pPr marL="0" algn="ctr" defTabSz="457200" rtl="0" eaLnBrk="1" latinLnBrk="0" hangingPunct="1">
              <a:spcBef>
                <a:spcPct val="20000"/>
              </a:spcBef>
              <a:buChar char="•"/>
              <a:defRPr kumimoji="1" sz="2600" kern="1200">
                <a:solidFill>
                  <a:schemeClr val="tx1"/>
                </a:solidFill>
                <a:latin typeface="Arial" panose="020B0604020202020204" pitchFamily="34" charset="0"/>
                <a:ea typeface="ＭＳ Ｐゴシック" panose="020B0600070205080204" pitchFamily="50" charset="-128"/>
                <a:cs typeface="+mn-cs"/>
              </a:defRPr>
            </a:lvl1pPr>
            <a:lvl2pPr marL="742950" indent="-285750" algn="l" defTabSz="457200" rtl="0" eaLnBrk="1" latinLnBrk="0" hangingPunct="1">
              <a:spcBef>
                <a:spcPct val="20000"/>
              </a:spcBef>
              <a:buChar char="–"/>
              <a:defRPr kumimoji="1" sz="2200" kern="1200">
                <a:solidFill>
                  <a:schemeClr val="tx1"/>
                </a:solidFill>
                <a:latin typeface="Arial" panose="020B0604020202020204" pitchFamily="34" charset="0"/>
                <a:ea typeface="ＭＳ Ｐゴシック" panose="020B0600070205080204" pitchFamily="50" charset="-128"/>
                <a:cs typeface="+mn-cs"/>
              </a:defRPr>
            </a:lvl2pPr>
            <a:lvl3pPr marL="1143000" indent="-228600" algn="l" defTabSz="457200" rtl="0" eaLnBrk="1" latinLnBrk="0" hangingPunct="1">
              <a:spcBef>
                <a:spcPct val="20000"/>
              </a:spcBef>
              <a:buChar char="•"/>
              <a:defRPr kumimoji="1" sz="2000" kern="1200">
                <a:solidFill>
                  <a:schemeClr val="tx1"/>
                </a:solidFill>
                <a:latin typeface="Arial" panose="020B0604020202020204" pitchFamily="34" charset="0"/>
                <a:ea typeface="ＭＳ Ｐゴシック" panose="020B0600070205080204" pitchFamily="50" charset="-128"/>
                <a:cs typeface="+mn-cs"/>
              </a:defRPr>
            </a:lvl3pPr>
            <a:lvl4pPr marL="1600200" indent="-228600" algn="l" defTabSz="457200" rtl="0" eaLnBrk="1" latinLnBrk="0" hangingPunct="1">
              <a:spcBef>
                <a:spcPct val="20000"/>
              </a:spcBef>
              <a:buChar char="–"/>
              <a:defRPr kumimoji="1" sz="2000" kern="1200">
                <a:solidFill>
                  <a:schemeClr val="tx1"/>
                </a:solidFill>
                <a:latin typeface="Arial" panose="020B0604020202020204" pitchFamily="34" charset="0"/>
                <a:ea typeface="ＭＳ Ｐゴシック" panose="020B0600070205080204" pitchFamily="50" charset="-128"/>
                <a:cs typeface="+mn-cs"/>
              </a:defRPr>
            </a:lvl4pPr>
            <a:lvl5pPr marL="2057400" indent="-228600" algn="l" defTabSz="457200" rtl="0" eaLnBrk="1" latinLnBrk="0" hangingPunct="1">
              <a:spcBef>
                <a:spcPct val="20000"/>
              </a:spcBef>
              <a:buChar char="»"/>
              <a:defRPr kumimoji="1" sz="2000" kern="1200">
                <a:solidFill>
                  <a:schemeClr val="tx1"/>
                </a:solidFill>
                <a:latin typeface="Arial" panose="020B0604020202020204" pitchFamily="34" charset="0"/>
                <a:ea typeface="ＭＳ Ｐゴシック" panose="020B0600070205080204" pitchFamily="50" charset="-128"/>
                <a:cs typeface="+mn-cs"/>
              </a:defRPr>
            </a:lvl5pPr>
            <a:lvl6pPr marL="2514600" indent="-228600" algn="l" defTabSz="457200" rtl="0" eaLnBrk="0" fontAlgn="base" latinLnBrk="0" hangingPunct="0">
              <a:spcBef>
                <a:spcPct val="20000"/>
              </a:spcBef>
              <a:spcAft>
                <a:spcPct val="0"/>
              </a:spcAft>
              <a:buChar char="»"/>
              <a:defRPr kumimoji="1" sz="2000" kern="1200">
                <a:solidFill>
                  <a:schemeClr val="tx1"/>
                </a:solidFill>
                <a:latin typeface="Arial" panose="020B0604020202020204" pitchFamily="34" charset="0"/>
                <a:ea typeface="ＭＳ Ｐゴシック" panose="020B0600070205080204" pitchFamily="50" charset="-128"/>
                <a:cs typeface="+mn-cs"/>
              </a:defRPr>
            </a:lvl6pPr>
            <a:lvl7pPr marL="2971800" indent="-228600" algn="l" defTabSz="457200" rtl="0" eaLnBrk="0" fontAlgn="base" latinLnBrk="0" hangingPunct="0">
              <a:spcBef>
                <a:spcPct val="20000"/>
              </a:spcBef>
              <a:spcAft>
                <a:spcPct val="0"/>
              </a:spcAft>
              <a:buChar char="»"/>
              <a:defRPr kumimoji="1" sz="2000" kern="1200">
                <a:solidFill>
                  <a:schemeClr val="tx1"/>
                </a:solidFill>
                <a:latin typeface="Arial" panose="020B0604020202020204" pitchFamily="34" charset="0"/>
                <a:ea typeface="ＭＳ Ｐゴシック" panose="020B0600070205080204" pitchFamily="50" charset="-128"/>
                <a:cs typeface="+mn-cs"/>
              </a:defRPr>
            </a:lvl7pPr>
            <a:lvl8pPr marL="3429000" indent="-228600" algn="l" defTabSz="457200" rtl="0" eaLnBrk="0" fontAlgn="base" latinLnBrk="0" hangingPunct="0">
              <a:spcBef>
                <a:spcPct val="20000"/>
              </a:spcBef>
              <a:spcAft>
                <a:spcPct val="0"/>
              </a:spcAft>
              <a:buChar char="»"/>
              <a:defRPr kumimoji="1" sz="2000" kern="1200">
                <a:solidFill>
                  <a:schemeClr val="tx1"/>
                </a:solidFill>
                <a:latin typeface="Arial" panose="020B0604020202020204" pitchFamily="34" charset="0"/>
                <a:ea typeface="ＭＳ Ｐゴシック" panose="020B0600070205080204" pitchFamily="50" charset="-128"/>
                <a:cs typeface="+mn-cs"/>
              </a:defRPr>
            </a:lvl8pPr>
            <a:lvl9pPr marL="3886200" indent="-228600" algn="l" defTabSz="457200" rtl="0" eaLnBrk="0" fontAlgn="base" latinLnBrk="0" hangingPunct="0">
              <a:spcBef>
                <a:spcPct val="20000"/>
              </a:spcBef>
              <a:spcAft>
                <a:spcPct val="0"/>
              </a:spcAft>
              <a:buChar char="»"/>
              <a:defRPr kumimoji="1" sz="2000" kern="1200">
                <a:solidFill>
                  <a:schemeClr val="tx1"/>
                </a:solidFill>
                <a:latin typeface="Arial" panose="020B0604020202020204" pitchFamily="34" charset="0"/>
                <a:ea typeface="ＭＳ Ｐゴシック" panose="020B0600070205080204" pitchFamily="50" charset="-128"/>
                <a:cs typeface="+mn-cs"/>
              </a:defRPr>
            </a:lvl9pPr>
          </a:lstStyle>
          <a:p>
            <a:pPr>
              <a:spcBef>
                <a:spcPct val="0"/>
              </a:spcBef>
              <a:buFontTx/>
              <a:buNone/>
            </a:pPr>
            <a:fld id="{91EA5934-A0FB-4A58-ACBC-7EE1230EE297}" type="slidenum">
              <a:rPr lang="en-US" altLang="ja-JP" sz="1600" smtClean="0">
                <a:solidFill>
                  <a:schemeClr val="bg1"/>
                </a:solidFill>
              </a:rPr>
              <a:pPr>
                <a:spcBef>
                  <a:spcPct val="0"/>
                </a:spcBef>
                <a:buFontTx/>
                <a:buNone/>
              </a:pPr>
              <a:t>63</a:t>
            </a:fld>
            <a:endParaRPr lang="en-US" altLang="ja-JP" sz="1600">
              <a:solidFill>
                <a:schemeClr val="bg1"/>
              </a:solidFill>
            </a:endParaRPr>
          </a:p>
        </p:txBody>
      </p:sp>
      <p:sp>
        <p:nvSpPr>
          <p:cNvPr id="4" name="Rectangle 2">
            <a:extLst>
              <a:ext uri="{FF2B5EF4-FFF2-40B4-BE49-F238E27FC236}">
                <a16:creationId xmlns:a16="http://schemas.microsoft.com/office/drawing/2014/main" id="{A3CDFE4F-5BEF-481D-BC0A-37C88A841421}"/>
              </a:ext>
            </a:extLst>
          </p:cNvPr>
          <p:cNvSpPr txBox="1">
            <a:spLocks noChangeArrowheads="1"/>
          </p:cNvSpPr>
          <p:nvPr/>
        </p:nvSpPr>
        <p:spPr>
          <a:xfrm>
            <a:off x="236538" y="873125"/>
            <a:ext cx="5867400" cy="381000"/>
          </a:xfrm>
          <a:prstGeom prst="rect">
            <a:avLst/>
          </a:prstGeom>
        </p:spPr>
        <p:txBody>
          <a:bodyPr/>
          <a:lstStyle>
            <a:lvl1pPr algn="l" defTabSz="914400" rtl="0" eaLnBrk="1" latinLnBrk="0" hangingPunct="1">
              <a:lnSpc>
                <a:spcPct val="90000"/>
              </a:lnSpc>
              <a:spcBef>
                <a:spcPct val="0"/>
              </a:spcBef>
              <a:buNone/>
              <a:defRPr kumimoji="1" sz="4400" kern="1200">
                <a:solidFill>
                  <a:schemeClr val="tx1"/>
                </a:solidFill>
                <a:latin typeface="+mj-lt"/>
                <a:ea typeface="+mj-ea"/>
                <a:cs typeface="+mj-cs"/>
              </a:defRPr>
            </a:lvl1pPr>
          </a:lstStyle>
          <a:p>
            <a:r>
              <a:rPr lang="ja-JP" altLang="en-US" sz="3200" b="1" dirty="0">
                <a:latin typeface="ＭＳ 明朝" panose="02020609040205080304" pitchFamily="17" charset="-128"/>
                <a:ea typeface="ＭＳ 明朝" panose="02020609040205080304" pitchFamily="17" charset="-128"/>
              </a:rPr>
              <a:t>ピーク効率について</a:t>
            </a:r>
          </a:p>
        </p:txBody>
      </p:sp>
      <p:sp>
        <p:nvSpPr>
          <p:cNvPr id="5" name="コンテンツ プレースホルダー 1">
            <a:extLst>
              <a:ext uri="{FF2B5EF4-FFF2-40B4-BE49-F238E27FC236}">
                <a16:creationId xmlns:a16="http://schemas.microsoft.com/office/drawing/2014/main" id="{D0A70FAB-5636-4B40-859B-AC9CDD759BC3}"/>
              </a:ext>
            </a:extLst>
          </p:cNvPr>
          <p:cNvSpPr txBox="1">
            <a:spLocks noChangeArrowheads="1"/>
          </p:cNvSpPr>
          <p:nvPr/>
        </p:nvSpPr>
        <p:spPr>
          <a:xfrm>
            <a:off x="985838" y="5976938"/>
            <a:ext cx="7686675" cy="406400"/>
          </a:xfrm>
          <a:prstGeom prst="rect">
            <a:avLst/>
          </a:prstGeom>
        </p:spPr>
        <p:txBody>
          <a:bodyPr/>
          <a:lstStyle>
            <a:lvl1pPr marL="228600" indent="-228600" algn="l" defTabSz="914400" rtl="0" eaLnBrk="1" latinLnBrk="0" hangingPunct="1">
              <a:lnSpc>
                <a:spcPct val="90000"/>
              </a:lnSpc>
              <a:spcBef>
                <a:spcPts val="1000"/>
              </a:spcBef>
              <a:buFont typeface="Arial" panose="020B0604020202020204" pitchFamily="34" charset="0"/>
              <a:buChar char="•"/>
              <a:defRPr kumimoji="1"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kumimoji="1"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kumimoji="1"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kumimoji="1"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kumimoji="1"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kumimoji="1"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kumimoji="1"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kumimoji="1"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kumimoji="1" sz="1800" kern="1200">
                <a:solidFill>
                  <a:schemeClr val="tx1"/>
                </a:solidFill>
                <a:latin typeface="+mn-lt"/>
                <a:ea typeface="+mn-ea"/>
                <a:cs typeface="+mn-cs"/>
              </a:defRPr>
            </a:lvl9pPr>
          </a:lstStyle>
          <a:p>
            <a:pPr algn="ctr"/>
            <a:r>
              <a:rPr lang="ja-JP" altLang="en-US" b="1" dirty="0">
                <a:latin typeface="ＭＳ 明朝" panose="02020609040205080304" pitchFamily="17" charset="-128"/>
                <a:ea typeface="ＭＳ 明朝" panose="02020609040205080304" pitchFamily="17" charset="-128"/>
              </a:rPr>
              <a:t>ピーク効率は検出器体系を模擬して</a:t>
            </a:r>
            <a:r>
              <a:rPr lang="en-US" altLang="ja-JP" b="1" dirty="0">
                <a:latin typeface="ＭＳ 明朝" panose="02020609040205080304" pitchFamily="17" charset="-128"/>
                <a:ea typeface="ＭＳ 明朝" panose="02020609040205080304" pitchFamily="17" charset="-128"/>
              </a:rPr>
              <a:t>PHITS</a:t>
            </a:r>
            <a:r>
              <a:rPr lang="ja-JP" altLang="en-US" b="1" dirty="0">
                <a:latin typeface="ＭＳ 明朝" panose="02020609040205080304" pitchFamily="17" charset="-128"/>
                <a:ea typeface="ＭＳ 明朝" panose="02020609040205080304" pitchFamily="17" charset="-128"/>
              </a:rPr>
              <a:t>上で計算を行っている</a:t>
            </a:r>
            <a:endParaRPr lang="en-US" altLang="ja-JP" b="1" dirty="0">
              <a:latin typeface="ＭＳ 明朝" panose="02020609040205080304" pitchFamily="17" charset="-128"/>
              <a:ea typeface="ＭＳ 明朝" panose="02020609040205080304" pitchFamily="17" charset="-128"/>
            </a:endParaRPr>
          </a:p>
        </p:txBody>
      </p:sp>
      <p:grpSp>
        <p:nvGrpSpPr>
          <p:cNvPr id="6" name="グループ化 20">
            <a:extLst>
              <a:ext uri="{FF2B5EF4-FFF2-40B4-BE49-F238E27FC236}">
                <a16:creationId xmlns:a16="http://schemas.microsoft.com/office/drawing/2014/main" id="{60216B5E-49AF-4FAC-B39E-F108787C2894}"/>
              </a:ext>
            </a:extLst>
          </p:cNvPr>
          <p:cNvGrpSpPr>
            <a:grpSpLocks/>
          </p:cNvGrpSpPr>
          <p:nvPr/>
        </p:nvGrpSpPr>
        <p:grpSpPr bwMode="auto">
          <a:xfrm>
            <a:off x="1885950" y="2860675"/>
            <a:ext cx="4338638" cy="2427288"/>
            <a:chOff x="1599257" y="1029874"/>
            <a:chExt cx="5945486" cy="3326555"/>
          </a:xfrm>
        </p:grpSpPr>
        <p:sp>
          <p:nvSpPr>
            <p:cNvPr id="7" name="直方体 2">
              <a:extLst>
                <a:ext uri="{FF2B5EF4-FFF2-40B4-BE49-F238E27FC236}">
                  <a16:creationId xmlns:a16="http://schemas.microsoft.com/office/drawing/2014/main" id="{10215459-1C7F-440C-88CB-381631831643}"/>
                </a:ext>
              </a:extLst>
            </p:cNvPr>
            <p:cNvSpPr>
              <a:spLocks noChangeArrowheads="1"/>
            </p:cNvSpPr>
            <p:nvPr/>
          </p:nvSpPr>
          <p:spPr bwMode="auto">
            <a:xfrm>
              <a:off x="4825789" y="1637475"/>
              <a:ext cx="2718954" cy="2718954"/>
            </a:xfrm>
            <a:prstGeom prst="cube">
              <a:avLst>
                <a:gd name="adj" fmla="val 25000"/>
              </a:avLst>
            </a:prstGeom>
            <a:solidFill>
              <a:schemeClr val="accent1"/>
            </a:solidFill>
            <a:ln w="9525" algn="ctr">
              <a:solidFill>
                <a:schemeClr val="tx1"/>
              </a:solidFill>
              <a:round/>
              <a:headEnd/>
              <a:tailEnd/>
            </a:ln>
          </p:spPr>
          <p:txBody>
            <a:bodyPr/>
            <a:lstStyle>
              <a:lvl1pPr>
                <a:spcBef>
                  <a:spcPct val="20000"/>
                </a:spcBef>
                <a:buChar char="•"/>
                <a:defRPr kumimoji="1" sz="2600">
                  <a:solidFill>
                    <a:schemeClr val="tx1"/>
                  </a:solidFill>
                  <a:latin typeface="Arial" panose="020B0604020202020204" pitchFamily="34" charset="0"/>
                  <a:ea typeface="ＭＳ Ｐゴシック" panose="020B0600070205080204" pitchFamily="50" charset="-128"/>
                </a:defRPr>
              </a:lvl1pPr>
              <a:lvl2pPr marL="742950" indent="-285750">
                <a:spcBef>
                  <a:spcPct val="20000"/>
                </a:spcBef>
                <a:buChar char="–"/>
                <a:defRPr kumimoji="1" sz="2200">
                  <a:solidFill>
                    <a:schemeClr val="tx1"/>
                  </a:solidFill>
                  <a:latin typeface="Arial" panose="020B0604020202020204" pitchFamily="34" charset="0"/>
                  <a:ea typeface="ＭＳ Ｐゴシック" panose="020B0600070205080204" pitchFamily="50" charset="-128"/>
                </a:defRPr>
              </a:lvl2pPr>
              <a:lvl3pPr marL="1143000" indent="-228600">
                <a:spcBef>
                  <a:spcPct val="20000"/>
                </a:spcBef>
                <a:buChar char="•"/>
                <a:defRPr kumimoji="1" sz="2000">
                  <a:solidFill>
                    <a:schemeClr val="tx1"/>
                  </a:solidFill>
                  <a:latin typeface="Arial" panose="020B0604020202020204" pitchFamily="34" charset="0"/>
                  <a:ea typeface="ＭＳ Ｐゴシック" panose="020B0600070205080204" pitchFamily="50" charset="-128"/>
                </a:defRPr>
              </a:lvl3pPr>
              <a:lvl4pPr marL="1600200" indent="-228600">
                <a:spcBef>
                  <a:spcPct val="20000"/>
                </a:spcBef>
                <a:buChar char="–"/>
                <a:defRPr kumimoji="1" sz="2000">
                  <a:solidFill>
                    <a:schemeClr val="tx1"/>
                  </a:solidFill>
                  <a:latin typeface="Arial" panose="020B0604020202020204" pitchFamily="34" charset="0"/>
                  <a:ea typeface="ＭＳ Ｐゴシック" panose="020B0600070205080204" pitchFamily="50" charset="-128"/>
                </a:defRPr>
              </a:lvl4pPr>
              <a:lvl5pPr marL="2057400" indent="-228600">
                <a:spcBef>
                  <a:spcPct val="20000"/>
                </a:spcBef>
                <a:buChar char="»"/>
                <a:defRPr kumimoji="1" sz="2000">
                  <a:solidFill>
                    <a:schemeClr val="tx1"/>
                  </a:solidFill>
                  <a:latin typeface="Arial" panose="020B0604020202020204" pitchFamily="34" charset="0"/>
                  <a:ea typeface="ＭＳ Ｐゴシック" panose="020B0600070205080204" pitchFamily="50" charset="-128"/>
                </a:defRPr>
              </a:lvl5pPr>
              <a:lvl6pPr marL="2514600" indent="-228600" eaLnBrk="0" fontAlgn="base" hangingPunct="0">
                <a:spcBef>
                  <a:spcPct val="20000"/>
                </a:spcBef>
                <a:spcAft>
                  <a:spcPct val="0"/>
                </a:spcAft>
                <a:buChar char="»"/>
                <a:defRPr kumimoji="1" sz="2000">
                  <a:solidFill>
                    <a:schemeClr val="tx1"/>
                  </a:solidFill>
                  <a:latin typeface="Arial" panose="020B0604020202020204" pitchFamily="34" charset="0"/>
                  <a:ea typeface="ＭＳ Ｐゴシック" panose="020B0600070205080204" pitchFamily="50" charset="-128"/>
                </a:defRPr>
              </a:lvl6pPr>
              <a:lvl7pPr marL="2971800" indent="-228600" eaLnBrk="0" fontAlgn="base" hangingPunct="0">
                <a:spcBef>
                  <a:spcPct val="20000"/>
                </a:spcBef>
                <a:spcAft>
                  <a:spcPct val="0"/>
                </a:spcAft>
                <a:buChar char="»"/>
                <a:defRPr kumimoji="1" sz="2000">
                  <a:solidFill>
                    <a:schemeClr val="tx1"/>
                  </a:solidFill>
                  <a:latin typeface="Arial" panose="020B0604020202020204" pitchFamily="34" charset="0"/>
                  <a:ea typeface="ＭＳ Ｐゴシック" panose="020B0600070205080204" pitchFamily="50" charset="-128"/>
                </a:defRPr>
              </a:lvl7pPr>
              <a:lvl8pPr marL="3429000" indent="-228600" eaLnBrk="0" fontAlgn="base" hangingPunct="0">
                <a:spcBef>
                  <a:spcPct val="20000"/>
                </a:spcBef>
                <a:spcAft>
                  <a:spcPct val="0"/>
                </a:spcAft>
                <a:buChar char="»"/>
                <a:defRPr kumimoji="1" sz="2000">
                  <a:solidFill>
                    <a:schemeClr val="tx1"/>
                  </a:solidFill>
                  <a:latin typeface="Arial" panose="020B0604020202020204" pitchFamily="34" charset="0"/>
                  <a:ea typeface="ＭＳ Ｐゴシック" panose="020B0600070205080204" pitchFamily="50" charset="-128"/>
                </a:defRPr>
              </a:lvl8pPr>
              <a:lvl9pPr marL="3886200" indent="-228600" eaLnBrk="0" fontAlgn="base" hangingPunct="0">
                <a:spcBef>
                  <a:spcPct val="20000"/>
                </a:spcBef>
                <a:spcAft>
                  <a:spcPct val="0"/>
                </a:spcAft>
                <a:buChar char="»"/>
                <a:defRPr kumimoji="1" sz="2000">
                  <a:solidFill>
                    <a:schemeClr val="tx1"/>
                  </a:solidFill>
                  <a:latin typeface="Arial" panose="020B0604020202020204" pitchFamily="34" charset="0"/>
                  <a:ea typeface="ＭＳ Ｐゴシック" panose="020B0600070205080204" pitchFamily="50" charset="-128"/>
                </a:defRPr>
              </a:lvl9pPr>
            </a:lstStyle>
            <a:p>
              <a:pPr eaLnBrk="1" hangingPunct="1">
                <a:spcBef>
                  <a:spcPct val="0"/>
                </a:spcBef>
                <a:buFontTx/>
                <a:buNone/>
              </a:pPr>
              <a:endParaRPr kumimoji="0" lang="ja-JP" altLang="en-US" sz="2400"/>
            </a:p>
          </p:txBody>
        </p:sp>
        <p:sp>
          <p:nvSpPr>
            <p:cNvPr id="8" name="楕円 3">
              <a:extLst>
                <a:ext uri="{FF2B5EF4-FFF2-40B4-BE49-F238E27FC236}">
                  <a16:creationId xmlns:a16="http://schemas.microsoft.com/office/drawing/2014/main" id="{C4B072C0-0BC4-4CCD-9181-08107F0D8DED}"/>
                </a:ext>
              </a:extLst>
            </p:cNvPr>
            <p:cNvSpPr>
              <a:spLocks noChangeArrowheads="1"/>
            </p:cNvSpPr>
            <p:nvPr/>
          </p:nvSpPr>
          <p:spPr bwMode="auto">
            <a:xfrm>
              <a:off x="1599257" y="3260004"/>
              <a:ext cx="308447" cy="308447"/>
            </a:xfrm>
            <a:prstGeom prst="ellipse">
              <a:avLst/>
            </a:prstGeom>
            <a:solidFill>
              <a:srgbClr val="FF0000"/>
            </a:solidFill>
            <a:ln w="9525" algn="ctr">
              <a:solidFill>
                <a:srgbClr val="FF0000"/>
              </a:solidFill>
              <a:round/>
              <a:headEnd/>
              <a:tailEnd/>
            </a:ln>
          </p:spPr>
          <p:txBody>
            <a:bodyPr/>
            <a:lstStyle>
              <a:lvl1pPr>
                <a:spcBef>
                  <a:spcPct val="20000"/>
                </a:spcBef>
                <a:buChar char="•"/>
                <a:defRPr kumimoji="1" sz="2600">
                  <a:solidFill>
                    <a:schemeClr val="tx1"/>
                  </a:solidFill>
                  <a:latin typeface="Arial" panose="020B0604020202020204" pitchFamily="34" charset="0"/>
                  <a:ea typeface="ＭＳ Ｐゴシック" panose="020B0600070205080204" pitchFamily="50" charset="-128"/>
                </a:defRPr>
              </a:lvl1pPr>
              <a:lvl2pPr marL="742950" indent="-285750">
                <a:spcBef>
                  <a:spcPct val="20000"/>
                </a:spcBef>
                <a:buChar char="–"/>
                <a:defRPr kumimoji="1" sz="2200">
                  <a:solidFill>
                    <a:schemeClr val="tx1"/>
                  </a:solidFill>
                  <a:latin typeface="Arial" panose="020B0604020202020204" pitchFamily="34" charset="0"/>
                  <a:ea typeface="ＭＳ Ｐゴシック" panose="020B0600070205080204" pitchFamily="50" charset="-128"/>
                </a:defRPr>
              </a:lvl2pPr>
              <a:lvl3pPr marL="1143000" indent="-228600">
                <a:spcBef>
                  <a:spcPct val="20000"/>
                </a:spcBef>
                <a:buChar char="•"/>
                <a:defRPr kumimoji="1" sz="2000">
                  <a:solidFill>
                    <a:schemeClr val="tx1"/>
                  </a:solidFill>
                  <a:latin typeface="Arial" panose="020B0604020202020204" pitchFamily="34" charset="0"/>
                  <a:ea typeface="ＭＳ Ｐゴシック" panose="020B0600070205080204" pitchFamily="50" charset="-128"/>
                </a:defRPr>
              </a:lvl3pPr>
              <a:lvl4pPr marL="1600200" indent="-228600">
                <a:spcBef>
                  <a:spcPct val="20000"/>
                </a:spcBef>
                <a:buChar char="–"/>
                <a:defRPr kumimoji="1" sz="2000">
                  <a:solidFill>
                    <a:schemeClr val="tx1"/>
                  </a:solidFill>
                  <a:latin typeface="Arial" panose="020B0604020202020204" pitchFamily="34" charset="0"/>
                  <a:ea typeface="ＭＳ Ｐゴシック" panose="020B0600070205080204" pitchFamily="50" charset="-128"/>
                </a:defRPr>
              </a:lvl4pPr>
              <a:lvl5pPr marL="2057400" indent="-228600">
                <a:spcBef>
                  <a:spcPct val="20000"/>
                </a:spcBef>
                <a:buChar char="»"/>
                <a:defRPr kumimoji="1" sz="2000">
                  <a:solidFill>
                    <a:schemeClr val="tx1"/>
                  </a:solidFill>
                  <a:latin typeface="Arial" panose="020B0604020202020204" pitchFamily="34" charset="0"/>
                  <a:ea typeface="ＭＳ Ｐゴシック" panose="020B0600070205080204" pitchFamily="50" charset="-128"/>
                </a:defRPr>
              </a:lvl5pPr>
              <a:lvl6pPr marL="2514600" indent="-228600" eaLnBrk="0" fontAlgn="base" hangingPunct="0">
                <a:spcBef>
                  <a:spcPct val="20000"/>
                </a:spcBef>
                <a:spcAft>
                  <a:spcPct val="0"/>
                </a:spcAft>
                <a:buChar char="»"/>
                <a:defRPr kumimoji="1" sz="2000">
                  <a:solidFill>
                    <a:schemeClr val="tx1"/>
                  </a:solidFill>
                  <a:latin typeface="Arial" panose="020B0604020202020204" pitchFamily="34" charset="0"/>
                  <a:ea typeface="ＭＳ Ｐゴシック" panose="020B0600070205080204" pitchFamily="50" charset="-128"/>
                </a:defRPr>
              </a:lvl6pPr>
              <a:lvl7pPr marL="2971800" indent="-228600" eaLnBrk="0" fontAlgn="base" hangingPunct="0">
                <a:spcBef>
                  <a:spcPct val="20000"/>
                </a:spcBef>
                <a:spcAft>
                  <a:spcPct val="0"/>
                </a:spcAft>
                <a:buChar char="»"/>
                <a:defRPr kumimoji="1" sz="2000">
                  <a:solidFill>
                    <a:schemeClr val="tx1"/>
                  </a:solidFill>
                  <a:latin typeface="Arial" panose="020B0604020202020204" pitchFamily="34" charset="0"/>
                  <a:ea typeface="ＭＳ Ｐゴシック" panose="020B0600070205080204" pitchFamily="50" charset="-128"/>
                </a:defRPr>
              </a:lvl7pPr>
              <a:lvl8pPr marL="3429000" indent="-228600" eaLnBrk="0" fontAlgn="base" hangingPunct="0">
                <a:spcBef>
                  <a:spcPct val="20000"/>
                </a:spcBef>
                <a:spcAft>
                  <a:spcPct val="0"/>
                </a:spcAft>
                <a:buChar char="»"/>
                <a:defRPr kumimoji="1" sz="2000">
                  <a:solidFill>
                    <a:schemeClr val="tx1"/>
                  </a:solidFill>
                  <a:latin typeface="Arial" panose="020B0604020202020204" pitchFamily="34" charset="0"/>
                  <a:ea typeface="ＭＳ Ｐゴシック" panose="020B0600070205080204" pitchFamily="50" charset="-128"/>
                </a:defRPr>
              </a:lvl8pPr>
              <a:lvl9pPr marL="3886200" indent="-228600" eaLnBrk="0" fontAlgn="base" hangingPunct="0">
                <a:spcBef>
                  <a:spcPct val="20000"/>
                </a:spcBef>
                <a:spcAft>
                  <a:spcPct val="0"/>
                </a:spcAft>
                <a:buChar char="»"/>
                <a:defRPr kumimoji="1" sz="2000">
                  <a:solidFill>
                    <a:schemeClr val="tx1"/>
                  </a:solidFill>
                  <a:latin typeface="Arial" panose="020B0604020202020204" pitchFamily="34" charset="0"/>
                  <a:ea typeface="ＭＳ Ｐゴシック" panose="020B0600070205080204" pitchFamily="50" charset="-128"/>
                </a:defRPr>
              </a:lvl9pPr>
            </a:lstStyle>
            <a:p>
              <a:pPr eaLnBrk="1" hangingPunct="1">
                <a:spcBef>
                  <a:spcPct val="0"/>
                </a:spcBef>
                <a:buFontTx/>
                <a:buNone/>
              </a:pPr>
              <a:endParaRPr kumimoji="0" lang="ja-JP" altLang="en-US" sz="2400"/>
            </a:p>
          </p:txBody>
        </p:sp>
        <p:cxnSp>
          <p:nvCxnSpPr>
            <p:cNvPr id="9" name="直線矢印コネクタ 6">
              <a:extLst>
                <a:ext uri="{FF2B5EF4-FFF2-40B4-BE49-F238E27FC236}">
                  <a16:creationId xmlns:a16="http://schemas.microsoft.com/office/drawing/2014/main" id="{80F4003B-0448-4F73-B266-690A977A617D}"/>
                </a:ext>
              </a:extLst>
            </p:cNvPr>
            <p:cNvCxnSpPr>
              <a:cxnSpLocks/>
            </p:cNvCxnSpPr>
            <p:nvPr/>
          </p:nvCxnSpPr>
          <p:spPr bwMode="auto">
            <a:xfrm>
              <a:off x="2521334" y="3377952"/>
              <a:ext cx="2718954" cy="0"/>
            </a:xfrm>
            <a:prstGeom prst="straightConnector1">
              <a:avLst/>
            </a:prstGeom>
            <a:noFill/>
            <a:ln w="76200" algn="ctr">
              <a:solidFill>
                <a:srgbClr val="FF0000"/>
              </a:solidFill>
              <a:round/>
              <a:headEnd/>
              <a:tailEnd type="triangle" w="med" len="med"/>
            </a:ln>
            <a:extLst>
              <a:ext uri="{909E8E84-426E-40DD-AFC4-6F175D3DCCD1}">
                <a14:hiddenFill xmlns:a14="http://schemas.microsoft.com/office/drawing/2010/main">
                  <a:noFill/>
                </a14:hiddenFill>
              </a:ext>
            </a:extLst>
          </p:spPr>
        </p:cxnSp>
        <p:sp>
          <p:nvSpPr>
            <p:cNvPr id="10" name="爆発: 8 pt 11">
              <a:extLst>
                <a:ext uri="{FF2B5EF4-FFF2-40B4-BE49-F238E27FC236}">
                  <a16:creationId xmlns:a16="http://schemas.microsoft.com/office/drawing/2014/main" id="{58B16B80-271E-49FD-9647-63056C34B0DB}"/>
                </a:ext>
              </a:extLst>
            </p:cNvPr>
            <p:cNvSpPr>
              <a:spLocks noChangeArrowheads="1"/>
            </p:cNvSpPr>
            <p:nvPr/>
          </p:nvSpPr>
          <p:spPr bwMode="auto">
            <a:xfrm>
              <a:off x="5467164" y="3446331"/>
              <a:ext cx="627112" cy="627112"/>
            </a:xfrm>
            <a:prstGeom prst="irregularSeal1">
              <a:avLst/>
            </a:prstGeom>
            <a:solidFill>
              <a:srgbClr val="FFA600"/>
            </a:solidFill>
            <a:ln w="9525" algn="ctr">
              <a:solidFill>
                <a:srgbClr val="FFA600"/>
              </a:solidFill>
              <a:round/>
              <a:headEnd/>
              <a:tailEnd/>
            </a:ln>
          </p:spPr>
          <p:txBody>
            <a:bodyPr/>
            <a:lstStyle>
              <a:lvl1pPr>
                <a:spcBef>
                  <a:spcPct val="20000"/>
                </a:spcBef>
                <a:buChar char="•"/>
                <a:defRPr kumimoji="1" sz="2600">
                  <a:solidFill>
                    <a:schemeClr val="tx1"/>
                  </a:solidFill>
                  <a:latin typeface="Arial" panose="020B0604020202020204" pitchFamily="34" charset="0"/>
                  <a:ea typeface="ＭＳ Ｐゴシック" panose="020B0600070205080204" pitchFamily="50" charset="-128"/>
                </a:defRPr>
              </a:lvl1pPr>
              <a:lvl2pPr marL="742950" indent="-285750">
                <a:spcBef>
                  <a:spcPct val="20000"/>
                </a:spcBef>
                <a:buChar char="–"/>
                <a:defRPr kumimoji="1" sz="2200">
                  <a:solidFill>
                    <a:schemeClr val="tx1"/>
                  </a:solidFill>
                  <a:latin typeface="Arial" panose="020B0604020202020204" pitchFamily="34" charset="0"/>
                  <a:ea typeface="ＭＳ Ｐゴシック" panose="020B0600070205080204" pitchFamily="50" charset="-128"/>
                </a:defRPr>
              </a:lvl2pPr>
              <a:lvl3pPr marL="1143000" indent="-228600">
                <a:spcBef>
                  <a:spcPct val="20000"/>
                </a:spcBef>
                <a:buChar char="•"/>
                <a:defRPr kumimoji="1" sz="2000">
                  <a:solidFill>
                    <a:schemeClr val="tx1"/>
                  </a:solidFill>
                  <a:latin typeface="Arial" panose="020B0604020202020204" pitchFamily="34" charset="0"/>
                  <a:ea typeface="ＭＳ Ｐゴシック" panose="020B0600070205080204" pitchFamily="50" charset="-128"/>
                </a:defRPr>
              </a:lvl3pPr>
              <a:lvl4pPr marL="1600200" indent="-228600">
                <a:spcBef>
                  <a:spcPct val="20000"/>
                </a:spcBef>
                <a:buChar char="–"/>
                <a:defRPr kumimoji="1" sz="2000">
                  <a:solidFill>
                    <a:schemeClr val="tx1"/>
                  </a:solidFill>
                  <a:latin typeface="Arial" panose="020B0604020202020204" pitchFamily="34" charset="0"/>
                  <a:ea typeface="ＭＳ Ｐゴシック" panose="020B0600070205080204" pitchFamily="50" charset="-128"/>
                </a:defRPr>
              </a:lvl4pPr>
              <a:lvl5pPr marL="2057400" indent="-228600">
                <a:spcBef>
                  <a:spcPct val="20000"/>
                </a:spcBef>
                <a:buChar char="»"/>
                <a:defRPr kumimoji="1" sz="2000">
                  <a:solidFill>
                    <a:schemeClr val="tx1"/>
                  </a:solidFill>
                  <a:latin typeface="Arial" panose="020B0604020202020204" pitchFamily="34" charset="0"/>
                  <a:ea typeface="ＭＳ Ｐゴシック" panose="020B0600070205080204" pitchFamily="50" charset="-128"/>
                </a:defRPr>
              </a:lvl5pPr>
              <a:lvl6pPr marL="2514600" indent="-228600" eaLnBrk="0" fontAlgn="base" hangingPunct="0">
                <a:spcBef>
                  <a:spcPct val="20000"/>
                </a:spcBef>
                <a:spcAft>
                  <a:spcPct val="0"/>
                </a:spcAft>
                <a:buChar char="»"/>
                <a:defRPr kumimoji="1" sz="2000">
                  <a:solidFill>
                    <a:schemeClr val="tx1"/>
                  </a:solidFill>
                  <a:latin typeface="Arial" panose="020B0604020202020204" pitchFamily="34" charset="0"/>
                  <a:ea typeface="ＭＳ Ｐゴシック" panose="020B0600070205080204" pitchFamily="50" charset="-128"/>
                </a:defRPr>
              </a:lvl6pPr>
              <a:lvl7pPr marL="2971800" indent="-228600" eaLnBrk="0" fontAlgn="base" hangingPunct="0">
                <a:spcBef>
                  <a:spcPct val="20000"/>
                </a:spcBef>
                <a:spcAft>
                  <a:spcPct val="0"/>
                </a:spcAft>
                <a:buChar char="»"/>
                <a:defRPr kumimoji="1" sz="2000">
                  <a:solidFill>
                    <a:schemeClr val="tx1"/>
                  </a:solidFill>
                  <a:latin typeface="Arial" panose="020B0604020202020204" pitchFamily="34" charset="0"/>
                  <a:ea typeface="ＭＳ Ｐゴシック" panose="020B0600070205080204" pitchFamily="50" charset="-128"/>
                </a:defRPr>
              </a:lvl7pPr>
              <a:lvl8pPr marL="3429000" indent="-228600" eaLnBrk="0" fontAlgn="base" hangingPunct="0">
                <a:spcBef>
                  <a:spcPct val="20000"/>
                </a:spcBef>
                <a:spcAft>
                  <a:spcPct val="0"/>
                </a:spcAft>
                <a:buChar char="»"/>
                <a:defRPr kumimoji="1" sz="2000">
                  <a:solidFill>
                    <a:schemeClr val="tx1"/>
                  </a:solidFill>
                  <a:latin typeface="Arial" panose="020B0604020202020204" pitchFamily="34" charset="0"/>
                  <a:ea typeface="ＭＳ Ｐゴシック" panose="020B0600070205080204" pitchFamily="50" charset="-128"/>
                </a:defRPr>
              </a:lvl8pPr>
              <a:lvl9pPr marL="3886200" indent="-228600" eaLnBrk="0" fontAlgn="base" hangingPunct="0">
                <a:spcBef>
                  <a:spcPct val="20000"/>
                </a:spcBef>
                <a:spcAft>
                  <a:spcPct val="0"/>
                </a:spcAft>
                <a:buChar char="»"/>
                <a:defRPr kumimoji="1" sz="2000">
                  <a:solidFill>
                    <a:schemeClr val="tx1"/>
                  </a:solidFill>
                  <a:latin typeface="Arial" panose="020B0604020202020204" pitchFamily="34" charset="0"/>
                  <a:ea typeface="ＭＳ Ｐゴシック" panose="020B0600070205080204" pitchFamily="50" charset="-128"/>
                </a:defRPr>
              </a:lvl9pPr>
            </a:lstStyle>
            <a:p>
              <a:pPr eaLnBrk="1" hangingPunct="1">
                <a:spcBef>
                  <a:spcPct val="0"/>
                </a:spcBef>
                <a:buFontTx/>
                <a:buNone/>
              </a:pPr>
              <a:endParaRPr kumimoji="0" lang="ja-JP" altLang="en-US" sz="2400"/>
            </a:p>
          </p:txBody>
        </p:sp>
        <p:sp>
          <p:nvSpPr>
            <p:cNvPr id="11" name="楕円 17">
              <a:extLst>
                <a:ext uri="{FF2B5EF4-FFF2-40B4-BE49-F238E27FC236}">
                  <a16:creationId xmlns:a16="http://schemas.microsoft.com/office/drawing/2014/main" id="{72DEB9BC-DEEA-45C8-A08D-FD7BF32C92A2}"/>
                </a:ext>
              </a:extLst>
            </p:cNvPr>
            <p:cNvSpPr>
              <a:spLocks noChangeArrowheads="1"/>
            </p:cNvSpPr>
            <p:nvPr/>
          </p:nvSpPr>
          <p:spPr bwMode="auto">
            <a:xfrm>
              <a:off x="7071865" y="1029874"/>
              <a:ext cx="308447" cy="308447"/>
            </a:xfrm>
            <a:prstGeom prst="ellipse">
              <a:avLst/>
            </a:prstGeom>
            <a:solidFill>
              <a:srgbClr val="00B050"/>
            </a:solidFill>
            <a:ln w="9525" algn="ctr">
              <a:solidFill>
                <a:srgbClr val="00B050"/>
              </a:solidFill>
              <a:round/>
              <a:headEnd/>
              <a:tailEnd/>
            </a:ln>
          </p:spPr>
          <p:txBody>
            <a:bodyPr/>
            <a:lstStyle>
              <a:lvl1pPr>
                <a:spcBef>
                  <a:spcPct val="20000"/>
                </a:spcBef>
                <a:buChar char="•"/>
                <a:defRPr kumimoji="1" sz="2600">
                  <a:solidFill>
                    <a:schemeClr val="tx1"/>
                  </a:solidFill>
                  <a:latin typeface="Arial" panose="020B0604020202020204" pitchFamily="34" charset="0"/>
                  <a:ea typeface="ＭＳ Ｐゴシック" panose="020B0600070205080204" pitchFamily="50" charset="-128"/>
                </a:defRPr>
              </a:lvl1pPr>
              <a:lvl2pPr marL="742950" indent="-285750">
                <a:spcBef>
                  <a:spcPct val="20000"/>
                </a:spcBef>
                <a:buChar char="–"/>
                <a:defRPr kumimoji="1" sz="2200">
                  <a:solidFill>
                    <a:schemeClr val="tx1"/>
                  </a:solidFill>
                  <a:latin typeface="Arial" panose="020B0604020202020204" pitchFamily="34" charset="0"/>
                  <a:ea typeface="ＭＳ Ｐゴシック" panose="020B0600070205080204" pitchFamily="50" charset="-128"/>
                </a:defRPr>
              </a:lvl2pPr>
              <a:lvl3pPr marL="1143000" indent="-228600">
                <a:spcBef>
                  <a:spcPct val="20000"/>
                </a:spcBef>
                <a:buChar char="•"/>
                <a:defRPr kumimoji="1" sz="2000">
                  <a:solidFill>
                    <a:schemeClr val="tx1"/>
                  </a:solidFill>
                  <a:latin typeface="Arial" panose="020B0604020202020204" pitchFamily="34" charset="0"/>
                  <a:ea typeface="ＭＳ Ｐゴシック" panose="020B0600070205080204" pitchFamily="50" charset="-128"/>
                </a:defRPr>
              </a:lvl3pPr>
              <a:lvl4pPr marL="1600200" indent="-228600">
                <a:spcBef>
                  <a:spcPct val="20000"/>
                </a:spcBef>
                <a:buChar char="–"/>
                <a:defRPr kumimoji="1" sz="2000">
                  <a:solidFill>
                    <a:schemeClr val="tx1"/>
                  </a:solidFill>
                  <a:latin typeface="Arial" panose="020B0604020202020204" pitchFamily="34" charset="0"/>
                  <a:ea typeface="ＭＳ Ｐゴシック" panose="020B0600070205080204" pitchFamily="50" charset="-128"/>
                </a:defRPr>
              </a:lvl4pPr>
              <a:lvl5pPr marL="2057400" indent="-228600">
                <a:spcBef>
                  <a:spcPct val="20000"/>
                </a:spcBef>
                <a:buChar char="»"/>
                <a:defRPr kumimoji="1" sz="2000">
                  <a:solidFill>
                    <a:schemeClr val="tx1"/>
                  </a:solidFill>
                  <a:latin typeface="Arial" panose="020B0604020202020204" pitchFamily="34" charset="0"/>
                  <a:ea typeface="ＭＳ Ｐゴシック" panose="020B0600070205080204" pitchFamily="50" charset="-128"/>
                </a:defRPr>
              </a:lvl5pPr>
              <a:lvl6pPr marL="2514600" indent="-228600" eaLnBrk="0" fontAlgn="base" hangingPunct="0">
                <a:spcBef>
                  <a:spcPct val="20000"/>
                </a:spcBef>
                <a:spcAft>
                  <a:spcPct val="0"/>
                </a:spcAft>
                <a:buChar char="»"/>
                <a:defRPr kumimoji="1" sz="2000">
                  <a:solidFill>
                    <a:schemeClr val="tx1"/>
                  </a:solidFill>
                  <a:latin typeface="Arial" panose="020B0604020202020204" pitchFamily="34" charset="0"/>
                  <a:ea typeface="ＭＳ Ｐゴシック" panose="020B0600070205080204" pitchFamily="50" charset="-128"/>
                </a:defRPr>
              </a:lvl6pPr>
              <a:lvl7pPr marL="2971800" indent="-228600" eaLnBrk="0" fontAlgn="base" hangingPunct="0">
                <a:spcBef>
                  <a:spcPct val="20000"/>
                </a:spcBef>
                <a:spcAft>
                  <a:spcPct val="0"/>
                </a:spcAft>
                <a:buChar char="»"/>
                <a:defRPr kumimoji="1" sz="2000">
                  <a:solidFill>
                    <a:schemeClr val="tx1"/>
                  </a:solidFill>
                  <a:latin typeface="Arial" panose="020B0604020202020204" pitchFamily="34" charset="0"/>
                  <a:ea typeface="ＭＳ Ｐゴシック" panose="020B0600070205080204" pitchFamily="50" charset="-128"/>
                </a:defRPr>
              </a:lvl7pPr>
              <a:lvl8pPr marL="3429000" indent="-228600" eaLnBrk="0" fontAlgn="base" hangingPunct="0">
                <a:spcBef>
                  <a:spcPct val="20000"/>
                </a:spcBef>
                <a:spcAft>
                  <a:spcPct val="0"/>
                </a:spcAft>
                <a:buChar char="»"/>
                <a:defRPr kumimoji="1" sz="2000">
                  <a:solidFill>
                    <a:schemeClr val="tx1"/>
                  </a:solidFill>
                  <a:latin typeface="Arial" panose="020B0604020202020204" pitchFamily="34" charset="0"/>
                  <a:ea typeface="ＭＳ Ｐゴシック" panose="020B0600070205080204" pitchFamily="50" charset="-128"/>
                </a:defRPr>
              </a:lvl8pPr>
              <a:lvl9pPr marL="3886200" indent="-228600" eaLnBrk="0" fontAlgn="base" hangingPunct="0">
                <a:spcBef>
                  <a:spcPct val="20000"/>
                </a:spcBef>
                <a:spcAft>
                  <a:spcPct val="0"/>
                </a:spcAft>
                <a:buChar char="»"/>
                <a:defRPr kumimoji="1" sz="2000">
                  <a:solidFill>
                    <a:schemeClr val="tx1"/>
                  </a:solidFill>
                  <a:latin typeface="Arial" panose="020B0604020202020204" pitchFamily="34" charset="0"/>
                  <a:ea typeface="ＭＳ Ｐゴシック" panose="020B0600070205080204" pitchFamily="50" charset="-128"/>
                </a:defRPr>
              </a:lvl9pPr>
            </a:lstStyle>
            <a:p>
              <a:pPr eaLnBrk="1" hangingPunct="1">
                <a:spcBef>
                  <a:spcPct val="0"/>
                </a:spcBef>
                <a:buFontTx/>
                <a:buNone/>
              </a:pPr>
              <a:endParaRPr kumimoji="0" lang="ja-JP" altLang="en-US" sz="2400"/>
            </a:p>
          </p:txBody>
        </p:sp>
        <p:cxnSp>
          <p:nvCxnSpPr>
            <p:cNvPr id="12" name="直線矢印コネクタ 18">
              <a:extLst>
                <a:ext uri="{FF2B5EF4-FFF2-40B4-BE49-F238E27FC236}">
                  <a16:creationId xmlns:a16="http://schemas.microsoft.com/office/drawing/2014/main" id="{17AF31FF-5E33-4526-A19D-50A07C826FD2}"/>
                </a:ext>
              </a:extLst>
            </p:cNvPr>
            <p:cNvCxnSpPr>
              <a:cxnSpLocks/>
            </p:cNvCxnSpPr>
            <p:nvPr/>
          </p:nvCxnSpPr>
          <p:spPr bwMode="auto">
            <a:xfrm flipV="1">
              <a:off x="5538527" y="1400147"/>
              <a:ext cx="1533338" cy="1806413"/>
            </a:xfrm>
            <a:prstGeom prst="straightConnector1">
              <a:avLst/>
            </a:prstGeom>
            <a:noFill/>
            <a:ln w="76200" algn="ctr">
              <a:solidFill>
                <a:schemeClr val="tx1"/>
              </a:solidFill>
              <a:round/>
              <a:headEnd/>
              <a:tailEnd type="triangle" w="med" len="med"/>
            </a:ln>
            <a:extLst>
              <a:ext uri="{909E8E84-426E-40DD-AFC4-6F175D3DCCD1}">
                <a14:hiddenFill xmlns:a14="http://schemas.microsoft.com/office/drawing/2010/main">
                  <a:noFill/>
                </a14:hiddenFill>
              </a:ext>
            </a:extLst>
          </p:spPr>
        </p:cxnSp>
      </p:grpSp>
      <p:sp>
        <p:nvSpPr>
          <p:cNvPr id="13" name="テキスト ボックス 23">
            <a:extLst>
              <a:ext uri="{FF2B5EF4-FFF2-40B4-BE49-F238E27FC236}">
                <a16:creationId xmlns:a16="http://schemas.microsoft.com/office/drawing/2014/main" id="{FC9BE340-3BD5-4F71-9E33-304D12789345}"/>
              </a:ext>
            </a:extLst>
          </p:cNvPr>
          <p:cNvSpPr txBox="1">
            <a:spLocks noChangeArrowheads="1"/>
          </p:cNvSpPr>
          <p:nvPr/>
        </p:nvSpPr>
        <p:spPr bwMode="auto">
          <a:xfrm>
            <a:off x="6194425" y="2725738"/>
            <a:ext cx="2633663" cy="46196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a:spcBef>
                <a:spcPct val="20000"/>
              </a:spcBef>
              <a:buChar char="•"/>
              <a:defRPr kumimoji="1" sz="2600">
                <a:solidFill>
                  <a:schemeClr val="tx1"/>
                </a:solidFill>
                <a:latin typeface="Arial" panose="020B0604020202020204" pitchFamily="34" charset="0"/>
                <a:ea typeface="ＭＳ Ｐゴシック" panose="020B0600070205080204" pitchFamily="50" charset="-128"/>
              </a:defRPr>
            </a:lvl1pPr>
            <a:lvl2pPr marL="742950" indent="-285750">
              <a:spcBef>
                <a:spcPct val="20000"/>
              </a:spcBef>
              <a:buChar char="–"/>
              <a:defRPr kumimoji="1" sz="2200">
                <a:solidFill>
                  <a:schemeClr val="tx1"/>
                </a:solidFill>
                <a:latin typeface="Arial" panose="020B0604020202020204" pitchFamily="34" charset="0"/>
                <a:ea typeface="ＭＳ Ｐゴシック" panose="020B0600070205080204" pitchFamily="50" charset="-128"/>
              </a:defRPr>
            </a:lvl2pPr>
            <a:lvl3pPr marL="1143000" indent="-228600">
              <a:spcBef>
                <a:spcPct val="20000"/>
              </a:spcBef>
              <a:buChar char="•"/>
              <a:defRPr kumimoji="1" sz="2000">
                <a:solidFill>
                  <a:schemeClr val="tx1"/>
                </a:solidFill>
                <a:latin typeface="Arial" panose="020B0604020202020204" pitchFamily="34" charset="0"/>
                <a:ea typeface="ＭＳ Ｐゴシック" panose="020B0600070205080204" pitchFamily="50" charset="-128"/>
              </a:defRPr>
            </a:lvl3pPr>
            <a:lvl4pPr marL="1600200" indent="-228600">
              <a:spcBef>
                <a:spcPct val="20000"/>
              </a:spcBef>
              <a:buChar char="–"/>
              <a:defRPr kumimoji="1" sz="2000">
                <a:solidFill>
                  <a:schemeClr val="tx1"/>
                </a:solidFill>
                <a:latin typeface="Arial" panose="020B0604020202020204" pitchFamily="34" charset="0"/>
                <a:ea typeface="ＭＳ Ｐゴシック" panose="020B0600070205080204" pitchFamily="50" charset="-128"/>
              </a:defRPr>
            </a:lvl4pPr>
            <a:lvl5pPr marL="2057400" indent="-228600">
              <a:spcBef>
                <a:spcPct val="20000"/>
              </a:spcBef>
              <a:buChar char="»"/>
              <a:defRPr kumimoji="1" sz="2000">
                <a:solidFill>
                  <a:schemeClr val="tx1"/>
                </a:solidFill>
                <a:latin typeface="Arial" panose="020B0604020202020204" pitchFamily="34" charset="0"/>
                <a:ea typeface="ＭＳ Ｐゴシック" panose="020B0600070205080204" pitchFamily="50" charset="-128"/>
              </a:defRPr>
            </a:lvl5pPr>
            <a:lvl6pPr marL="2514600" indent="-228600" eaLnBrk="0" fontAlgn="base" hangingPunct="0">
              <a:spcBef>
                <a:spcPct val="20000"/>
              </a:spcBef>
              <a:spcAft>
                <a:spcPct val="0"/>
              </a:spcAft>
              <a:buChar char="»"/>
              <a:defRPr kumimoji="1" sz="2000">
                <a:solidFill>
                  <a:schemeClr val="tx1"/>
                </a:solidFill>
                <a:latin typeface="Arial" panose="020B0604020202020204" pitchFamily="34" charset="0"/>
                <a:ea typeface="ＭＳ Ｐゴシック" panose="020B0600070205080204" pitchFamily="50" charset="-128"/>
              </a:defRPr>
            </a:lvl6pPr>
            <a:lvl7pPr marL="2971800" indent="-228600" eaLnBrk="0" fontAlgn="base" hangingPunct="0">
              <a:spcBef>
                <a:spcPct val="20000"/>
              </a:spcBef>
              <a:spcAft>
                <a:spcPct val="0"/>
              </a:spcAft>
              <a:buChar char="»"/>
              <a:defRPr kumimoji="1" sz="2000">
                <a:solidFill>
                  <a:schemeClr val="tx1"/>
                </a:solidFill>
                <a:latin typeface="Arial" panose="020B0604020202020204" pitchFamily="34" charset="0"/>
                <a:ea typeface="ＭＳ Ｐゴシック" panose="020B0600070205080204" pitchFamily="50" charset="-128"/>
              </a:defRPr>
            </a:lvl7pPr>
            <a:lvl8pPr marL="3429000" indent="-228600" eaLnBrk="0" fontAlgn="base" hangingPunct="0">
              <a:spcBef>
                <a:spcPct val="20000"/>
              </a:spcBef>
              <a:spcAft>
                <a:spcPct val="0"/>
              </a:spcAft>
              <a:buChar char="»"/>
              <a:defRPr kumimoji="1" sz="2000">
                <a:solidFill>
                  <a:schemeClr val="tx1"/>
                </a:solidFill>
                <a:latin typeface="Arial" panose="020B0604020202020204" pitchFamily="34" charset="0"/>
                <a:ea typeface="ＭＳ Ｐゴシック" panose="020B0600070205080204" pitchFamily="50" charset="-128"/>
              </a:defRPr>
            </a:lvl8pPr>
            <a:lvl9pPr marL="3886200" indent="-228600" eaLnBrk="0" fontAlgn="base" hangingPunct="0">
              <a:spcBef>
                <a:spcPct val="20000"/>
              </a:spcBef>
              <a:spcAft>
                <a:spcPct val="0"/>
              </a:spcAft>
              <a:buChar char="»"/>
              <a:defRPr kumimoji="1" sz="2000">
                <a:solidFill>
                  <a:schemeClr val="tx1"/>
                </a:solidFill>
                <a:latin typeface="Arial" panose="020B0604020202020204" pitchFamily="34" charset="0"/>
                <a:ea typeface="ＭＳ Ｐゴシック" panose="020B0600070205080204" pitchFamily="50" charset="-128"/>
              </a:defRPr>
            </a:lvl9pPr>
          </a:lstStyle>
          <a:p>
            <a:pPr>
              <a:spcBef>
                <a:spcPct val="0"/>
              </a:spcBef>
              <a:buFontTx/>
              <a:buNone/>
            </a:pPr>
            <a:r>
              <a:rPr lang="ja-JP" altLang="en-US" sz="2400" b="1"/>
              <a:t>飛び出す入射粒子</a:t>
            </a:r>
          </a:p>
        </p:txBody>
      </p:sp>
      <p:sp>
        <p:nvSpPr>
          <p:cNvPr id="14" name="テキスト ボックス 24">
            <a:extLst>
              <a:ext uri="{FF2B5EF4-FFF2-40B4-BE49-F238E27FC236}">
                <a16:creationId xmlns:a16="http://schemas.microsoft.com/office/drawing/2014/main" id="{A18A48C2-68A2-41B3-99E9-1FC4B77C78E0}"/>
              </a:ext>
            </a:extLst>
          </p:cNvPr>
          <p:cNvSpPr txBox="1">
            <a:spLocks noChangeArrowheads="1"/>
          </p:cNvSpPr>
          <p:nvPr/>
        </p:nvSpPr>
        <p:spPr bwMode="auto">
          <a:xfrm>
            <a:off x="5303838" y="4948238"/>
            <a:ext cx="3368675" cy="461962"/>
          </a:xfrm>
          <a:prstGeom prst="rect">
            <a:avLst/>
          </a:prstGeom>
          <a:solidFill>
            <a:schemeClr val="bg1"/>
          </a:solidFill>
          <a:ln>
            <a:noFill/>
          </a:ln>
          <a:extLs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a:spcBef>
                <a:spcPct val="20000"/>
              </a:spcBef>
              <a:buChar char="•"/>
              <a:defRPr kumimoji="1" sz="2600">
                <a:solidFill>
                  <a:schemeClr val="tx1"/>
                </a:solidFill>
                <a:latin typeface="Arial" panose="020B0604020202020204" pitchFamily="34" charset="0"/>
                <a:ea typeface="ＭＳ Ｐゴシック" panose="020B0600070205080204" pitchFamily="50" charset="-128"/>
              </a:defRPr>
            </a:lvl1pPr>
            <a:lvl2pPr marL="742950" indent="-285750">
              <a:spcBef>
                <a:spcPct val="20000"/>
              </a:spcBef>
              <a:buChar char="–"/>
              <a:defRPr kumimoji="1" sz="2200">
                <a:solidFill>
                  <a:schemeClr val="tx1"/>
                </a:solidFill>
                <a:latin typeface="Arial" panose="020B0604020202020204" pitchFamily="34" charset="0"/>
                <a:ea typeface="ＭＳ Ｐゴシック" panose="020B0600070205080204" pitchFamily="50" charset="-128"/>
              </a:defRPr>
            </a:lvl2pPr>
            <a:lvl3pPr marL="1143000" indent="-228600">
              <a:spcBef>
                <a:spcPct val="20000"/>
              </a:spcBef>
              <a:buChar char="•"/>
              <a:defRPr kumimoji="1" sz="2000">
                <a:solidFill>
                  <a:schemeClr val="tx1"/>
                </a:solidFill>
                <a:latin typeface="Arial" panose="020B0604020202020204" pitchFamily="34" charset="0"/>
                <a:ea typeface="ＭＳ Ｐゴシック" panose="020B0600070205080204" pitchFamily="50" charset="-128"/>
              </a:defRPr>
            </a:lvl3pPr>
            <a:lvl4pPr marL="1600200" indent="-228600">
              <a:spcBef>
                <a:spcPct val="20000"/>
              </a:spcBef>
              <a:buChar char="–"/>
              <a:defRPr kumimoji="1" sz="2000">
                <a:solidFill>
                  <a:schemeClr val="tx1"/>
                </a:solidFill>
                <a:latin typeface="Arial" panose="020B0604020202020204" pitchFamily="34" charset="0"/>
                <a:ea typeface="ＭＳ Ｐゴシック" panose="020B0600070205080204" pitchFamily="50" charset="-128"/>
              </a:defRPr>
            </a:lvl4pPr>
            <a:lvl5pPr marL="2057400" indent="-228600">
              <a:spcBef>
                <a:spcPct val="20000"/>
              </a:spcBef>
              <a:buChar char="»"/>
              <a:defRPr kumimoji="1" sz="2000">
                <a:solidFill>
                  <a:schemeClr val="tx1"/>
                </a:solidFill>
                <a:latin typeface="Arial" panose="020B0604020202020204" pitchFamily="34" charset="0"/>
                <a:ea typeface="ＭＳ Ｐゴシック" panose="020B0600070205080204" pitchFamily="50" charset="-128"/>
              </a:defRPr>
            </a:lvl5pPr>
            <a:lvl6pPr marL="2514600" indent="-228600" eaLnBrk="0" fontAlgn="base" hangingPunct="0">
              <a:spcBef>
                <a:spcPct val="20000"/>
              </a:spcBef>
              <a:spcAft>
                <a:spcPct val="0"/>
              </a:spcAft>
              <a:buChar char="»"/>
              <a:defRPr kumimoji="1" sz="2000">
                <a:solidFill>
                  <a:schemeClr val="tx1"/>
                </a:solidFill>
                <a:latin typeface="Arial" panose="020B0604020202020204" pitchFamily="34" charset="0"/>
                <a:ea typeface="ＭＳ Ｐゴシック" panose="020B0600070205080204" pitchFamily="50" charset="-128"/>
              </a:defRPr>
            </a:lvl6pPr>
            <a:lvl7pPr marL="2971800" indent="-228600" eaLnBrk="0" fontAlgn="base" hangingPunct="0">
              <a:spcBef>
                <a:spcPct val="20000"/>
              </a:spcBef>
              <a:spcAft>
                <a:spcPct val="0"/>
              </a:spcAft>
              <a:buChar char="»"/>
              <a:defRPr kumimoji="1" sz="2000">
                <a:solidFill>
                  <a:schemeClr val="tx1"/>
                </a:solidFill>
                <a:latin typeface="Arial" panose="020B0604020202020204" pitchFamily="34" charset="0"/>
                <a:ea typeface="ＭＳ Ｐゴシック" panose="020B0600070205080204" pitchFamily="50" charset="-128"/>
              </a:defRPr>
            </a:lvl7pPr>
            <a:lvl8pPr marL="3429000" indent="-228600" eaLnBrk="0" fontAlgn="base" hangingPunct="0">
              <a:spcBef>
                <a:spcPct val="20000"/>
              </a:spcBef>
              <a:spcAft>
                <a:spcPct val="0"/>
              </a:spcAft>
              <a:buChar char="»"/>
              <a:defRPr kumimoji="1" sz="2000">
                <a:solidFill>
                  <a:schemeClr val="tx1"/>
                </a:solidFill>
                <a:latin typeface="Arial" panose="020B0604020202020204" pitchFamily="34" charset="0"/>
                <a:ea typeface="ＭＳ Ｐゴシック" panose="020B0600070205080204" pitchFamily="50" charset="-128"/>
              </a:defRPr>
            </a:lvl8pPr>
            <a:lvl9pPr marL="3886200" indent="-228600" eaLnBrk="0" fontAlgn="base" hangingPunct="0">
              <a:spcBef>
                <a:spcPct val="20000"/>
              </a:spcBef>
              <a:spcAft>
                <a:spcPct val="0"/>
              </a:spcAft>
              <a:buChar char="»"/>
              <a:defRPr kumimoji="1" sz="2000">
                <a:solidFill>
                  <a:schemeClr val="tx1"/>
                </a:solidFill>
                <a:latin typeface="Arial" panose="020B0604020202020204" pitchFamily="34" charset="0"/>
                <a:ea typeface="ＭＳ Ｐゴシック" panose="020B0600070205080204" pitchFamily="50" charset="-128"/>
              </a:defRPr>
            </a:lvl9pPr>
          </a:lstStyle>
          <a:p>
            <a:pPr>
              <a:spcBef>
                <a:spcPct val="0"/>
              </a:spcBef>
              <a:buFontTx/>
              <a:buNone/>
            </a:pPr>
            <a:r>
              <a:rPr lang="ja-JP" altLang="en-US" sz="2400" b="1"/>
              <a:t>核反応によって消滅する</a:t>
            </a:r>
          </a:p>
        </p:txBody>
      </p:sp>
      <p:sp>
        <p:nvSpPr>
          <p:cNvPr id="15" name="テキスト ボックス 25">
            <a:extLst>
              <a:ext uri="{FF2B5EF4-FFF2-40B4-BE49-F238E27FC236}">
                <a16:creationId xmlns:a16="http://schemas.microsoft.com/office/drawing/2014/main" id="{693FE62F-F346-40D8-A63B-B8A99A73175D}"/>
              </a:ext>
            </a:extLst>
          </p:cNvPr>
          <p:cNvSpPr txBox="1">
            <a:spLocks noChangeArrowheads="1"/>
          </p:cNvSpPr>
          <p:nvPr/>
        </p:nvSpPr>
        <p:spPr bwMode="auto">
          <a:xfrm>
            <a:off x="157967" y="1447800"/>
            <a:ext cx="6120586" cy="40011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a:spcBef>
                <a:spcPct val="20000"/>
              </a:spcBef>
              <a:buChar char="•"/>
              <a:defRPr kumimoji="1" sz="2600">
                <a:solidFill>
                  <a:schemeClr val="tx1"/>
                </a:solidFill>
                <a:latin typeface="Arial" panose="020B0604020202020204" pitchFamily="34" charset="0"/>
                <a:ea typeface="ＭＳ Ｐゴシック" panose="020B0600070205080204" pitchFamily="50" charset="-128"/>
              </a:defRPr>
            </a:lvl1pPr>
            <a:lvl2pPr marL="742950" indent="-285750">
              <a:spcBef>
                <a:spcPct val="20000"/>
              </a:spcBef>
              <a:buChar char="–"/>
              <a:defRPr kumimoji="1" sz="2200">
                <a:solidFill>
                  <a:schemeClr val="tx1"/>
                </a:solidFill>
                <a:latin typeface="Arial" panose="020B0604020202020204" pitchFamily="34" charset="0"/>
                <a:ea typeface="ＭＳ Ｐゴシック" panose="020B0600070205080204" pitchFamily="50" charset="-128"/>
              </a:defRPr>
            </a:lvl2pPr>
            <a:lvl3pPr marL="1143000" indent="-228600">
              <a:spcBef>
                <a:spcPct val="20000"/>
              </a:spcBef>
              <a:buChar char="•"/>
              <a:defRPr kumimoji="1" sz="2000">
                <a:solidFill>
                  <a:schemeClr val="tx1"/>
                </a:solidFill>
                <a:latin typeface="Arial" panose="020B0604020202020204" pitchFamily="34" charset="0"/>
                <a:ea typeface="ＭＳ Ｐゴシック" panose="020B0600070205080204" pitchFamily="50" charset="-128"/>
              </a:defRPr>
            </a:lvl3pPr>
            <a:lvl4pPr marL="1600200" indent="-228600">
              <a:spcBef>
                <a:spcPct val="20000"/>
              </a:spcBef>
              <a:buChar char="–"/>
              <a:defRPr kumimoji="1" sz="2000">
                <a:solidFill>
                  <a:schemeClr val="tx1"/>
                </a:solidFill>
                <a:latin typeface="Arial" panose="020B0604020202020204" pitchFamily="34" charset="0"/>
                <a:ea typeface="ＭＳ Ｐゴシック" panose="020B0600070205080204" pitchFamily="50" charset="-128"/>
              </a:defRPr>
            </a:lvl4pPr>
            <a:lvl5pPr marL="2057400" indent="-228600">
              <a:spcBef>
                <a:spcPct val="20000"/>
              </a:spcBef>
              <a:buChar char="»"/>
              <a:defRPr kumimoji="1" sz="2000">
                <a:solidFill>
                  <a:schemeClr val="tx1"/>
                </a:solidFill>
                <a:latin typeface="Arial" panose="020B0604020202020204" pitchFamily="34" charset="0"/>
                <a:ea typeface="ＭＳ Ｐゴシック" panose="020B0600070205080204" pitchFamily="50" charset="-128"/>
              </a:defRPr>
            </a:lvl5pPr>
            <a:lvl6pPr marL="2514600" indent="-228600" eaLnBrk="0" fontAlgn="base" hangingPunct="0">
              <a:spcBef>
                <a:spcPct val="20000"/>
              </a:spcBef>
              <a:spcAft>
                <a:spcPct val="0"/>
              </a:spcAft>
              <a:buChar char="»"/>
              <a:defRPr kumimoji="1" sz="2000">
                <a:solidFill>
                  <a:schemeClr val="tx1"/>
                </a:solidFill>
                <a:latin typeface="Arial" panose="020B0604020202020204" pitchFamily="34" charset="0"/>
                <a:ea typeface="ＭＳ Ｐゴシック" panose="020B0600070205080204" pitchFamily="50" charset="-128"/>
              </a:defRPr>
            </a:lvl6pPr>
            <a:lvl7pPr marL="2971800" indent="-228600" eaLnBrk="0" fontAlgn="base" hangingPunct="0">
              <a:spcBef>
                <a:spcPct val="20000"/>
              </a:spcBef>
              <a:spcAft>
                <a:spcPct val="0"/>
              </a:spcAft>
              <a:buChar char="»"/>
              <a:defRPr kumimoji="1" sz="2000">
                <a:solidFill>
                  <a:schemeClr val="tx1"/>
                </a:solidFill>
                <a:latin typeface="Arial" panose="020B0604020202020204" pitchFamily="34" charset="0"/>
                <a:ea typeface="ＭＳ Ｐゴシック" panose="020B0600070205080204" pitchFamily="50" charset="-128"/>
              </a:defRPr>
            </a:lvl7pPr>
            <a:lvl8pPr marL="3429000" indent="-228600" eaLnBrk="0" fontAlgn="base" hangingPunct="0">
              <a:spcBef>
                <a:spcPct val="20000"/>
              </a:spcBef>
              <a:spcAft>
                <a:spcPct val="0"/>
              </a:spcAft>
              <a:buChar char="»"/>
              <a:defRPr kumimoji="1" sz="2000">
                <a:solidFill>
                  <a:schemeClr val="tx1"/>
                </a:solidFill>
                <a:latin typeface="Arial" panose="020B0604020202020204" pitchFamily="34" charset="0"/>
                <a:ea typeface="ＭＳ Ｐゴシック" panose="020B0600070205080204" pitchFamily="50" charset="-128"/>
              </a:defRPr>
            </a:lvl8pPr>
            <a:lvl9pPr marL="3886200" indent="-228600" eaLnBrk="0" fontAlgn="base" hangingPunct="0">
              <a:spcBef>
                <a:spcPct val="20000"/>
              </a:spcBef>
              <a:spcAft>
                <a:spcPct val="0"/>
              </a:spcAft>
              <a:buChar char="»"/>
              <a:defRPr kumimoji="1" sz="2000">
                <a:solidFill>
                  <a:schemeClr val="tx1"/>
                </a:solidFill>
                <a:latin typeface="Arial" panose="020B0604020202020204" pitchFamily="34" charset="0"/>
                <a:ea typeface="ＭＳ Ｐゴシック" panose="020B0600070205080204" pitchFamily="50" charset="-128"/>
              </a:defRPr>
            </a:lvl9pPr>
          </a:lstStyle>
          <a:p>
            <a:pPr>
              <a:spcBef>
                <a:spcPct val="0"/>
              </a:spcBef>
              <a:buFontTx/>
              <a:buNone/>
            </a:pPr>
            <a:r>
              <a:rPr lang="ja-JP" altLang="en-US" sz="2000" b="1" u="sng" dirty="0">
                <a:solidFill>
                  <a:srgbClr val="FF0000"/>
                </a:solidFill>
                <a:latin typeface="ＭＳ 明朝" panose="02020609040205080304" pitchFamily="17" charset="-128"/>
                <a:ea typeface="ＭＳ 明朝" panose="02020609040205080304" pitchFamily="17" charset="-128"/>
              </a:rPr>
              <a:t>検出器は全ての入射粒子を検出できるわけではない</a:t>
            </a:r>
          </a:p>
        </p:txBody>
      </p:sp>
      <p:sp>
        <p:nvSpPr>
          <p:cNvPr id="16" name="テキスト ボックス 26">
            <a:extLst>
              <a:ext uri="{FF2B5EF4-FFF2-40B4-BE49-F238E27FC236}">
                <a16:creationId xmlns:a16="http://schemas.microsoft.com/office/drawing/2014/main" id="{3785362D-292A-4FA9-97A3-94934DDB52D3}"/>
              </a:ext>
            </a:extLst>
          </p:cNvPr>
          <p:cNvSpPr txBox="1">
            <a:spLocks noChangeArrowheads="1"/>
          </p:cNvSpPr>
          <p:nvPr/>
        </p:nvSpPr>
        <p:spPr bwMode="auto">
          <a:xfrm>
            <a:off x="1177925" y="3935413"/>
            <a:ext cx="1416050" cy="46196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a:spcBef>
                <a:spcPct val="20000"/>
              </a:spcBef>
              <a:buChar char="•"/>
              <a:defRPr kumimoji="1" sz="2600">
                <a:solidFill>
                  <a:schemeClr val="tx1"/>
                </a:solidFill>
                <a:latin typeface="Arial" panose="020B0604020202020204" pitchFamily="34" charset="0"/>
                <a:ea typeface="ＭＳ Ｐゴシック" panose="020B0600070205080204" pitchFamily="50" charset="-128"/>
              </a:defRPr>
            </a:lvl1pPr>
            <a:lvl2pPr marL="742950" indent="-285750">
              <a:spcBef>
                <a:spcPct val="20000"/>
              </a:spcBef>
              <a:buChar char="–"/>
              <a:defRPr kumimoji="1" sz="2200">
                <a:solidFill>
                  <a:schemeClr val="tx1"/>
                </a:solidFill>
                <a:latin typeface="Arial" panose="020B0604020202020204" pitchFamily="34" charset="0"/>
                <a:ea typeface="ＭＳ Ｐゴシック" panose="020B0600070205080204" pitchFamily="50" charset="-128"/>
              </a:defRPr>
            </a:lvl2pPr>
            <a:lvl3pPr marL="1143000" indent="-228600">
              <a:spcBef>
                <a:spcPct val="20000"/>
              </a:spcBef>
              <a:buChar char="•"/>
              <a:defRPr kumimoji="1" sz="2000">
                <a:solidFill>
                  <a:schemeClr val="tx1"/>
                </a:solidFill>
                <a:latin typeface="Arial" panose="020B0604020202020204" pitchFamily="34" charset="0"/>
                <a:ea typeface="ＭＳ Ｐゴシック" panose="020B0600070205080204" pitchFamily="50" charset="-128"/>
              </a:defRPr>
            </a:lvl3pPr>
            <a:lvl4pPr marL="1600200" indent="-228600">
              <a:spcBef>
                <a:spcPct val="20000"/>
              </a:spcBef>
              <a:buChar char="–"/>
              <a:defRPr kumimoji="1" sz="2000">
                <a:solidFill>
                  <a:schemeClr val="tx1"/>
                </a:solidFill>
                <a:latin typeface="Arial" panose="020B0604020202020204" pitchFamily="34" charset="0"/>
                <a:ea typeface="ＭＳ Ｐゴシック" panose="020B0600070205080204" pitchFamily="50" charset="-128"/>
              </a:defRPr>
            </a:lvl4pPr>
            <a:lvl5pPr marL="2057400" indent="-228600">
              <a:spcBef>
                <a:spcPct val="20000"/>
              </a:spcBef>
              <a:buChar char="»"/>
              <a:defRPr kumimoji="1" sz="2000">
                <a:solidFill>
                  <a:schemeClr val="tx1"/>
                </a:solidFill>
                <a:latin typeface="Arial" panose="020B0604020202020204" pitchFamily="34" charset="0"/>
                <a:ea typeface="ＭＳ Ｐゴシック" panose="020B0600070205080204" pitchFamily="50" charset="-128"/>
              </a:defRPr>
            </a:lvl5pPr>
            <a:lvl6pPr marL="2514600" indent="-228600" eaLnBrk="0" fontAlgn="base" hangingPunct="0">
              <a:spcBef>
                <a:spcPct val="20000"/>
              </a:spcBef>
              <a:spcAft>
                <a:spcPct val="0"/>
              </a:spcAft>
              <a:buChar char="»"/>
              <a:defRPr kumimoji="1" sz="2000">
                <a:solidFill>
                  <a:schemeClr val="tx1"/>
                </a:solidFill>
                <a:latin typeface="Arial" panose="020B0604020202020204" pitchFamily="34" charset="0"/>
                <a:ea typeface="ＭＳ Ｐゴシック" panose="020B0600070205080204" pitchFamily="50" charset="-128"/>
              </a:defRPr>
            </a:lvl6pPr>
            <a:lvl7pPr marL="2971800" indent="-228600" eaLnBrk="0" fontAlgn="base" hangingPunct="0">
              <a:spcBef>
                <a:spcPct val="20000"/>
              </a:spcBef>
              <a:spcAft>
                <a:spcPct val="0"/>
              </a:spcAft>
              <a:buChar char="»"/>
              <a:defRPr kumimoji="1" sz="2000">
                <a:solidFill>
                  <a:schemeClr val="tx1"/>
                </a:solidFill>
                <a:latin typeface="Arial" panose="020B0604020202020204" pitchFamily="34" charset="0"/>
                <a:ea typeface="ＭＳ Ｐゴシック" panose="020B0600070205080204" pitchFamily="50" charset="-128"/>
              </a:defRPr>
            </a:lvl7pPr>
            <a:lvl8pPr marL="3429000" indent="-228600" eaLnBrk="0" fontAlgn="base" hangingPunct="0">
              <a:spcBef>
                <a:spcPct val="20000"/>
              </a:spcBef>
              <a:spcAft>
                <a:spcPct val="0"/>
              </a:spcAft>
              <a:buChar char="»"/>
              <a:defRPr kumimoji="1" sz="2000">
                <a:solidFill>
                  <a:schemeClr val="tx1"/>
                </a:solidFill>
                <a:latin typeface="Arial" panose="020B0604020202020204" pitchFamily="34" charset="0"/>
                <a:ea typeface="ＭＳ Ｐゴシック" panose="020B0600070205080204" pitchFamily="50" charset="-128"/>
              </a:defRPr>
            </a:lvl8pPr>
            <a:lvl9pPr marL="3886200" indent="-228600" eaLnBrk="0" fontAlgn="base" hangingPunct="0">
              <a:spcBef>
                <a:spcPct val="20000"/>
              </a:spcBef>
              <a:spcAft>
                <a:spcPct val="0"/>
              </a:spcAft>
              <a:buChar char="»"/>
              <a:defRPr kumimoji="1" sz="2000">
                <a:solidFill>
                  <a:schemeClr val="tx1"/>
                </a:solidFill>
                <a:latin typeface="Arial" panose="020B0604020202020204" pitchFamily="34" charset="0"/>
                <a:ea typeface="ＭＳ Ｐゴシック" panose="020B0600070205080204" pitchFamily="50" charset="-128"/>
              </a:defRPr>
            </a:lvl9pPr>
          </a:lstStyle>
          <a:p>
            <a:pPr>
              <a:spcBef>
                <a:spcPct val="0"/>
              </a:spcBef>
              <a:buFontTx/>
              <a:buNone/>
            </a:pPr>
            <a:r>
              <a:rPr lang="ja-JP" altLang="en-US" sz="2400" b="1"/>
              <a:t>入射粒子</a:t>
            </a:r>
          </a:p>
        </p:txBody>
      </p:sp>
      <p:sp>
        <p:nvSpPr>
          <p:cNvPr id="17" name="テキスト ボックス 16">
            <a:extLst>
              <a:ext uri="{FF2B5EF4-FFF2-40B4-BE49-F238E27FC236}">
                <a16:creationId xmlns:a16="http://schemas.microsoft.com/office/drawing/2014/main" id="{EB5A546D-6615-4791-8AE8-F03B7709DFFF}"/>
              </a:ext>
            </a:extLst>
          </p:cNvPr>
          <p:cNvSpPr txBox="1">
            <a:spLocks noRot="1" noChangeAspect="1" noMove="1" noResize="1" noEditPoints="1" noAdjustHandles="1" noChangeArrowheads="1" noChangeShapeType="1" noTextEdit="1"/>
          </p:cNvSpPr>
          <p:nvPr/>
        </p:nvSpPr>
        <p:spPr>
          <a:xfrm>
            <a:off x="157967" y="1843225"/>
            <a:ext cx="8121134" cy="677750"/>
          </a:xfrm>
          <a:prstGeom prst="rect">
            <a:avLst/>
          </a:prstGeom>
          <a:blipFill>
            <a:blip r:embed="rId2"/>
            <a:stretch>
              <a:fillRect l="-826"/>
            </a:stretch>
          </a:blipFill>
        </p:spPr>
        <p:txBody>
          <a:bodyPr/>
          <a:lstStyle/>
          <a:p>
            <a:pPr>
              <a:defRPr/>
            </a:pPr>
            <a:r>
              <a:rPr lang="ja-JP" altLang="en-US">
                <a:noFill/>
              </a:rPr>
              <a:t> </a:t>
            </a:r>
          </a:p>
        </p:txBody>
      </p:sp>
      <p:sp>
        <p:nvSpPr>
          <p:cNvPr id="18" name="テキスト ボックス 34">
            <a:extLst>
              <a:ext uri="{FF2B5EF4-FFF2-40B4-BE49-F238E27FC236}">
                <a16:creationId xmlns:a16="http://schemas.microsoft.com/office/drawing/2014/main" id="{C36667C8-E5AD-49B3-900D-9C07019947F2}"/>
              </a:ext>
            </a:extLst>
          </p:cNvPr>
          <p:cNvSpPr txBox="1">
            <a:spLocks noChangeArrowheads="1"/>
          </p:cNvSpPr>
          <p:nvPr/>
        </p:nvSpPr>
        <p:spPr bwMode="auto">
          <a:xfrm>
            <a:off x="5980113" y="3756025"/>
            <a:ext cx="1112837" cy="461963"/>
          </a:xfrm>
          <a:prstGeom prst="rect">
            <a:avLst/>
          </a:prstGeom>
          <a:solidFill>
            <a:schemeClr val="bg1"/>
          </a:solidFill>
          <a:ln>
            <a:noFill/>
          </a:ln>
          <a:extLs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a:spcBef>
                <a:spcPct val="20000"/>
              </a:spcBef>
              <a:buChar char="•"/>
              <a:defRPr kumimoji="1" sz="2600">
                <a:solidFill>
                  <a:schemeClr val="tx1"/>
                </a:solidFill>
                <a:latin typeface="Arial" panose="020B0604020202020204" pitchFamily="34" charset="0"/>
                <a:ea typeface="ＭＳ Ｐゴシック" panose="020B0600070205080204" pitchFamily="50" charset="-128"/>
              </a:defRPr>
            </a:lvl1pPr>
            <a:lvl2pPr marL="742950" indent="-285750">
              <a:spcBef>
                <a:spcPct val="20000"/>
              </a:spcBef>
              <a:buChar char="–"/>
              <a:defRPr kumimoji="1" sz="2200">
                <a:solidFill>
                  <a:schemeClr val="tx1"/>
                </a:solidFill>
                <a:latin typeface="Arial" panose="020B0604020202020204" pitchFamily="34" charset="0"/>
                <a:ea typeface="ＭＳ Ｐゴシック" panose="020B0600070205080204" pitchFamily="50" charset="-128"/>
              </a:defRPr>
            </a:lvl2pPr>
            <a:lvl3pPr marL="1143000" indent="-228600">
              <a:spcBef>
                <a:spcPct val="20000"/>
              </a:spcBef>
              <a:buChar char="•"/>
              <a:defRPr kumimoji="1" sz="2000">
                <a:solidFill>
                  <a:schemeClr val="tx1"/>
                </a:solidFill>
                <a:latin typeface="Arial" panose="020B0604020202020204" pitchFamily="34" charset="0"/>
                <a:ea typeface="ＭＳ Ｐゴシック" panose="020B0600070205080204" pitchFamily="50" charset="-128"/>
              </a:defRPr>
            </a:lvl3pPr>
            <a:lvl4pPr marL="1600200" indent="-228600">
              <a:spcBef>
                <a:spcPct val="20000"/>
              </a:spcBef>
              <a:buChar char="–"/>
              <a:defRPr kumimoji="1" sz="2000">
                <a:solidFill>
                  <a:schemeClr val="tx1"/>
                </a:solidFill>
                <a:latin typeface="Arial" panose="020B0604020202020204" pitchFamily="34" charset="0"/>
                <a:ea typeface="ＭＳ Ｐゴシック" panose="020B0600070205080204" pitchFamily="50" charset="-128"/>
              </a:defRPr>
            </a:lvl4pPr>
            <a:lvl5pPr marL="2057400" indent="-228600">
              <a:spcBef>
                <a:spcPct val="20000"/>
              </a:spcBef>
              <a:buChar char="»"/>
              <a:defRPr kumimoji="1" sz="2000">
                <a:solidFill>
                  <a:schemeClr val="tx1"/>
                </a:solidFill>
                <a:latin typeface="Arial" panose="020B0604020202020204" pitchFamily="34" charset="0"/>
                <a:ea typeface="ＭＳ Ｐゴシック" panose="020B0600070205080204" pitchFamily="50" charset="-128"/>
              </a:defRPr>
            </a:lvl5pPr>
            <a:lvl6pPr marL="2514600" indent="-228600" eaLnBrk="0" fontAlgn="base" hangingPunct="0">
              <a:spcBef>
                <a:spcPct val="20000"/>
              </a:spcBef>
              <a:spcAft>
                <a:spcPct val="0"/>
              </a:spcAft>
              <a:buChar char="»"/>
              <a:defRPr kumimoji="1" sz="2000">
                <a:solidFill>
                  <a:schemeClr val="tx1"/>
                </a:solidFill>
                <a:latin typeface="Arial" panose="020B0604020202020204" pitchFamily="34" charset="0"/>
                <a:ea typeface="ＭＳ Ｐゴシック" panose="020B0600070205080204" pitchFamily="50" charset="-128"/>
              </a:defRPr>
            </a:lvl6pPr>
            <a:lvl7pPr marL="2971800" indent="-228600" eaLnBrk="0" fontAlgn="base" hangingPunct="0">
              <a:spcBef>
                <a:spcPct val="20000"/>
              </a:spcBef>
              <a:spcAft>
                <a:spcPct val="0"/>
              </a:spcAft>
              <a:buChar char="»"/>
              <a:defRPr kumimoji="1" sz="2000">
                <a:solidFill>
                  <a:schemeClr val="tx1"/>
                </a:solidFill>
                <a:latin typeface="Arial" panose="020B0604020202020204" pitchFamily="34" charset="0"/>
                <a:ea typeface="ＭＳ Ｐゴシック" panose="020B0600070205080204" pitchFamily="50" charset="-128"/>
              </a:defRPr>
            </a:lvl7pPr>
            <a:lvl8pPr marL="3429000" indent="-228600" eaLnBrk="0" fontAlgn="base" hangingPunct="0">
              <a:spcBef>
                <a:spcPct val="20000"/>
              </a:spcBef>
              <a:spcAft>
                <a:spcPct val="0"/>
              </a:spcAft>
              <a:buChar char="»"/>
              <a:defRPr kumimoji="1" sz="2000">
                <a:solidFill>
                  <a:schemeClr val="tx1"/>
                </a:solidFill>
                <a:latin typeface="Arial" panose="020B0604020202020204" pitchFamily="34" charset="0"/>
                <a:ea typeface="ＭＳ Ｐゴシック" panose="020B0600070205080204" pitchFamily="50" charset="-128"/>
              </a:defRPr>
            </a:lvl8pPr>
            <a:lvl9pPr marL="3886200" indent="-228600" eaLnBrk="0" fontAlgn="base" hangingPunct="0">
              <a:spcBef>
                <a:spcPct val="20000"/>
              </a:spcBef>
              <a:spcAft>
                <a:spcPct val="0"/>
              </a:spcAft>
              <a:buChar char="»"/>
              <a:defRPr kumimoji="1" sz="2000">
                <a:solidFill>
                  <a:schemeClr val="tx1"/>
                </a:solidFill>
                <a:latin typeface="Arial" panose="020B0604020202020204" pitchFamily="34" charset="0"/>
                <a:ea typeface="ＭＳ Ｐゴシック" panose="020B0600070205080204" pitchFamily="50" charset="-128"/>
              </a:defRPr>
            </a:lvl9pPr>
          </a:lstStyle>
          <a:p>
            <a:pPr>
              <a:spcBef>
                <a:spcPct val="0"/>
              </a:spcBef>
              <a:buFontTx/>
              <a:buNone/>
            </a:pPr>
            <a:r>
              <a:rPr lang="ja-JP" altLang="en-US" sz="2400" b="1"/>
              <a:t>検出器</a:t>
            </a:r>
          </a:p>
        </p:txBody>
      </p:sp>
      <p:sp>
        <p:nvSpPr>
          <p:cNvPr id="20" name="スライド番号プレースホルダー 19">
            <a:extLst>
              <a:ext uri="{FF2B5EF4-FFF2-40B4-BE49-F238E27FC236}">
                <a16:creationId xmlns:a16="http://schemas.microsoft.com/office/drawing/2014/main" id="{1475665B-A7DA-1ECE-C7E5-D3FC610A4D75}"/>
              </a:ext>
            </a:extLst>
          </p:cNvPr>
          <p:cNvSpPr>
            <a:spLocks noGrp="1"/>
          </p:cNvSpPr>
          <p:nvPr>
            <p:ph type="sldNum" sz="quarter" idx="11"/>
          </p:nvPr>
        </p:nvSpPr>
        <p:spPr/>
        <p:txBody>
          <a:bodyPr/>
          <a:lstStyle/>
          <a:p>
            <a:fld id="{2211DAF9-AAB5-44DD-A5E4-C4C1DB5B2C1E}" type="slidenum">
              <a:rPr kumimoji="1" lang="ja-JP" altLang="en-US" smtClean="0"/>
              <a:t>63</a:t>
            </a:fld>
            <a:endParaRPr kumimoji="1" lang="ja-JP" altLang="en-US"/>
          </a:p>
        </p:txBody>
      </p:sp>
    </p:spTree>
    <p:extLst>
      <p:ext uri="{BB962C8B-B14F-4D97-AF65-F5344CB8AC3E}">
        <p14:creationId xmlns:p14="http://schemas.microsoft.com/office/powerpoint/2010/main" val="4004202232"/>
      </p:ext>
    </p:extLst>
  </p:cSld>
  <p:clrMapOvr>
    <a:masterClrMapping/>
  </p:clrMapOvr>
</p:sld>
</file>

<file path=ppt/slides/slide6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タイトル 1">
            <a:extLst>
              <a:ext uri="{FF2B5EF4-FFF2-40B4-BE49-F238E27FC236}">
                <a16:creationId xmlns:a16="http://schemas.microsoft.com/office/drawing/2014/main" id="{38A16893-BF50-46B8-B70E-127FF35B2EA6}"/>
              </a:ext>
            </a:extLst>
          </p:cNvPr>
          <p:cNvSpPr txBox="1">
            <a:spLocks noChangeArrowheads="1"/>
          </p:cNvSpPr>
          <p:nvPr/>
        </p:nvSpPr>
        <p:spPr>
          <a:xfrm>
            <a:off x="500063" y="1000125"/>
            <a:ext cx="5867400" cy="381000"/>
          </a:xfrm>
          <a:prstGeom prst="rect">
            <a:avLst/>
          </a:prstGeom>
        </p:spPr>
        <p:txBody>
          <a:bodyPr/>
          <a:lstStyle>
            <a:lvl1pPr algn="l" defTabSz="914400" rtl="0" eaLnBrk="1" latinLnBrk="0" hangingPunct="1">
              <a:lnSpc>
                <a:spcPct val="90000"/>
              </a:lnSpc>
              <a:spcBef>
                <a:spcPct val="0"/>
              </a:spcBef>
              <a:buNone/>
              <a:defRPr kumimoji="1" sz="4400" kern="1200">
                <a:solidFill>
                  <a:schemeClr val="tx1"/>
                </a:solidFill>
                <a:latin typeface="+mj-lt"/>
                <a:ea typeface="+mj-ea"/>
                <a:cs typeface="+mj-cs"/>
              </a:defRPr>
            </a:lvl1pPr>
          </a:lstStyle>
          <a:p>
            <a:r>
              <a:rPr lang="ja-JP" altLang="en-US" b="1"/>
              <a:t>ピーク効率について</a:t>
            </a:r>
            <a:endParaRPr lang="ja-JP" altLang="en-US" b="1" dirty="0"/>
          </a:p>
        </p:txBody>
      </p:sp>
      <p:sp>
        <p:nvSpPr>
          <p:cNvPr id="4" name="スライド番号プレースホルダー 4">
            <a:extLst>
              <a:ext uri="{FF2B5EF4-FFF2-40B4-BE49-F238E27FC236}">
                <a16:creationId xmlns:a16="http://schemas.microsoft.com/office/drawing/2014/main" id="{2B56CFDE-A8DA-4351-820C-D75C7AEFA460}"/>
              </a:ext>
            </a:extLst>
          </p:cNvPr>
          <p:cNvSpPr txBox="1">
            <a:spLocks/>
          </p:cNvSpPr>
          <p:nvPr/>
        </p:nvSpPr>
        <p:spPr>
          <a:xfrm>
            <a:off x="8429625" y="319088"/>
            <a:ext cx="419100" cy="266700"/>
          </a:xfrm>
          <a:prstGeom prst="rect">
            <a:avLst/>
          </a:prstGeom>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lIns="91440" tIns="45720" rIns="91440" bIns="45720" rtlCol="0" anchor="ctr"/>
          <a:lstStyle>
            <a:defPPr>
              <a:defRPr lang="en-US"/>
            </a:defPPr>
            <a:lvl1pPr marL="0" algn="ctr" defTabSz="457200" rtl="0" eaLnBrk="1" latinLnBrk="0" hangingPunct="1">
              <a:spcBef>
                <a:spcPct val="20000"/>
              </a:spcBef>
              <a:buChar char="•"/>
              <a:defRPr kumimoji="1" sz="2600" kern="1200">
                <a:solidFill>
                  <a:schemeClr val="tx1"/>
                </a:solidFill>
                <a:latin typeface="Arial" panose="020B0604020202020204" pitchFamily="34" charset="0"/>
                <a:ea typeface="ＭＳ Ｐゴシック" panose="020B0600070205080204" pitchFamily="50" charset="-128"/>
                <a:cs typeface="+mn-cs"/>
              </a:defRPr>
            </a:lvl1pPr>
            <a:lvl2pPr marL="742950" indent="-285750" algn="l" defTabSz="457200" rtl="0" eaLnBrk="1" latinLnBrk="0" hangingPunct="1">
              <a:spcBef>
                <a:spcPct val="20000"/>
              </a:spcBef>
              <a:buChar char="–"/>
              <a:defRPr kumimoji="1" sz="2200" kern="1200">
                <a:solidFill>
                  <a:schemeClr val="tx1"/>
                </a:solidFill>
                <a:latin typeface="Arial" panose="020B0604020202020204" pitchFamily="34" charset="0"/>
                <a:ea typeface="ＭＳ Ｐゴシック" panose="020B0600070205080204" pitchFamily="50" charset="-128"/>
                <a:cs typeface="+mn-cs"/>
              </a:defRPr>
            </a:lvl2pPr>
            <a:lvl3pPr marL="1143000" indent="-228600" algn="l" defTabSz="457200" rtl="0" eaLnBrk="1" latinLnBrk="0" hangingPunct="1">
              <a:spcBef>
                <a:spcPct val="20000"/>
              </a:spcBef>
              <a:buChar char="•"/>
              <a:defRPr kumimoji="1" sz="2000" kern="1200">
                <a:solidFill>
                  <a:schemeClr val="tx1"/>
                </a:solidFill>
                <a:latin typeface="Arial" panose="020B0604020202020204" pitchFamily="34" charset="0"/>
                <a:ea typeface="ＭＳ Ｐゴシック" panose="020B0600070205080204" pitchFamily="50" charset="-128"/>
                <a:cs typeface="+mn-cs"/>
              </a:defRPr>
            </a:lvl3pPr>
            <a:lvl4pPr marL="1600200" indent="-228600" algn="l" defTabSz="457200" rtl="0" eaLnBrk="1" latinLnBrk="0" hangingPunct="1">
              <a:spcBef>
                <a:spcPct val="20000"/>
              </a:spcBef>
              <a:buChar char="–"/>
              <a:defRPr kumimoji="1" sz="2000" kern="1200">
                <a:solidFill>
                  <a:schemeClr val="tx1"/>
                </a:solidFill>
                <a:latin typeface="Arial" panose="020B0604020202020204" pitchFamily="34" charset="0"/>
                <a:ea typeface="ＭＳ Ｐゴシック" panose="020B0600070205080204" pitchFamily="50" charset="-128"/>
                <a:cs typeface="+mn-cs"/>
              </a:defRPr>
            </a:lvl4pPr>
            <a:lvl5pPr marL="2057400" indent="-228600" algn="l" defTabSz="457200" rtl="0" eaLnBrk="1" latinLnBrk="0" hangingPunct="1">
              <a:spcBef>
                <a:spcPct val="20000"/>
              </a:spcBef>
              <a:buChar char="»"/>
              <a:defRPr kumimoji="1" sz="2000" kern="1200">
                <a:solidFill>
                  <a:schemeClr val="tx1"/>
                </a:solidFill>
                <a:latin typeface="Arial" panose="020B0604020202020204" pitchFamily="34" charset="0"/>
                <a:ea typeface="ＭＳ Ｐゴシック" panose="020B0600070205080204" pitchFamily="50" charset="-128"/>
                <a:cs typeface="+mn-cs"/>
              </a:defRPr>
            </a:lvl5pPr>
            <a:lvl6pPr marL="2514600" indent="-228600" algn="l" defTabSz="457200" rtl="0" eaLnBrk="0" fontAlgn="base" latinLnBrk="0" hangingPunct="0">
              <a:spcBef>
                <a:spcPct val="20000"/>
              </a:spcBef>
              <a:spcAft>
                <a:spcPct val="0"/>
              </a:spcAft>
              <a:buChar char="»"/>
              <a:defRPr kumimoji="1" sz="2000" kern="1200">
                <a:solidFill>
                  <a:schemeClr val="tx1"/>
                </a:solidFill>
                <a:latin typeface="Arial" panose="020B0604020202020204" pitchFamily="34" charset="0"/>
                <a:ea typeface="ＭＳ Ｐゴシック" panose="020B0600070205080204" pitchFamily="50" charset="-128"/>
                <a:cs typeface="+mn-cs"/>
              </a:defRPr>
            </a:lvl6pPr>
            <a:lvl7pPr marL="2971800" indent="-228600" algn="l" defTabSz="457200" rtl="0" eaLnBrk="0" fontAlgn="base" latinLnBrk="0" hangingPunct="0">
              <a:spcBef>
                <a:spcPct val="20000"/>
              </a:spcBef>
              <a:spcAft>
                <a:spcPct val="0"/>
              </a:spcAft>
              <a:buChar char="»"/>
              <a:defRPr kumimoji="1" sz="2000" kern="1200">
                <a:solidFill>
                  <a:schemeClr val="tx1"/>
                </a:solidFill>
                <a:latin typeface="Arial" panose="020B0604020202020204" pitchFamily="34" charset="0"/>
                <a:ea typeface="ＭＳ Ｐゴシック" panose="020B0600070205080204" pitchFamily="50" charset="-128"/>
                <a:cs typeface="+mn-cs"/>
              </a:defRPr>
            </a:lvl7pPr>
            <a:lvl8pPr marL="3429000" indent="-228600" algn="l" defTabSz="457200" rtl="0" eaLnBrk="0" fontAlgn="base" latinLnBrk="0" hangingPunct="0">
              <a:spcBef>
                <a:spcPct val="20000"/>
              </a:spcBef>
              <a:spcAft>
                <a:spcPct val="0"/>
              </a:spcAft>
              <a:buChar char="»"/>
              <a:defRPr kumimoji="1" sz="2000" kern="1200">
                <a:solidFill>
                  <a:schemeClr val="tx1"/>
                </a:solidFill>
                <a:latin typeface="Arial" panose="020B0604020202020204" pitchFamily="34" charset="0"/>
                <a:ea typeface="ＭＳ Ｐゴシック" panose="020B0600070205080204" pitchFamily="50" charset="-128"/>
                <a:cs typeface="+mn-cs"/>
              </a:defRPr>
            </a:lvl8pPr>
            <a:lvl9pPr marL="3886200" indent="-228600" algn="l" defTabSz="457200" rtl="0" eaLnBrk="0" fontAlgn="base" latinLnBrk="0" hangingPunct="0">
              <a:spcBef>
                <a:spcPct val="20000"/>
              </a:spcBef>
              <a:spcAft>
                <a:spcPct val="0"/>
              </a:spcAft>
              <a:buChar char="»"/>
              <a:defRPr kumimoji="1" sz="2000" kern="1200">
                <a:solidFill>
                  <a:schemeClr val="tx1"/>
                </a:solidFill>
                <a:latin typeface="Arial" panose="020B0604020202020204" pitchFamily="34" charset="0"/>
                <a:ea typeface="ＭＳ Ｐゴシック" panose="020B0600070205080204" pitchFamily="50" charset="-128"/>
                <a:cs typeface="+mn-cs"/>
              </a:defRPr>
            </a:lvl9pPr>
          </a:lstStyle>
          <a:p>
            <a:pPr>
              <a:spcBef>
                <a:spcPct val="0"/>
              </a:spcBef>
              <a:buFontTx/>
              <a:buNone/>
            </a:pPr>
            <a:fld id="{77245953-BFC2-47A2-9DE9-0366939EAC46}" type="slidenum">
              <a:rPr lang="en-US" altLang="ja-JP" sz="1400" smtClean="0">
                <a:solidFill>
                  <a:schemeClr val="bg1"/>
                </a:solidFill>
              </a:rPr>
              <a:pPr>
                <a:spcBef>
                  <a:spcPct val="0"/>
                </a:spcBef>
                <a:buFontTx/>
                <a:buNone/>
              </a:pPr>
              <a:t>64</a:t>
            </a:fld>
            <a:endParaRPr lang="en-US" altLang="ja-JP" sz="1400">
              <a:solidFill>
                <a:schemeClr val="bg1"/>
              </a:solidFill>
            </a:endParaRPr>
          </a:p>
        </p:txBody>
      </p:sp>
      <p:grpSp>
        <p:nvGrpSpPr>
          <p:cNvPr id="10" name="グループ化 9">
            <a:extLst>
              <a:ext uri="{FF2B5EF4-FFF2-40B4-BE49-F238E27FC236}">
                <a16:creationId xmlns:a16="http://schemas.microsoft.com/office/drawing/2014/main" id="{5F92C070-8748-5EBD-1879-886F117D2E31}"/>
              </a:ext>
            </a:extLst>
          </p:cNvPr>
          <p:cNvGrpSpPr/>
          <p:nvPr/>
        </p:nvGrpSpPr>
        <p:grpSpPr>
          <a:xfrm>
            <a:off x="1600200" y="1518233"/>
            <a:ext cx="6157323" cy="5279392"/>
            <a:chOff x="1600200" y="1518233"/>
            <a:chExt cx="6157323" cy="5279392"/>
          </a:xfrm>
        </p:grpSpPr>
        <p:sp>
          <p:nvSpPr>
            <p:cNvPr id="5" name="テキスト ボックス 7">
              <a:extLst>
                <a:ext uri="{FF2B5EF4-FFF2-40B4-BE49-F238E27FC236}">
                  <a16:creationId xmlns:a16="http://schemas.microsoft.com/office/drawing/2014/main" id="{E2984F01-18AD-40D2-8E7D-508AC1F47AC1}"/>
                </a:ext>
              </a:extLst>
            </p:cNvPr>
            <p:cNvSpPr txBox="1">
              <a:spLocks noChangeArrowheads="1"/>
            </p:cNvSpPr>
            <p:nvPr/>
          </p:nvSpPr>
          <p:spPr bwMode="auto">
            <a:xfrm>
              <a:off x="2413001" y="6335960"/>
              <a:ext cx="4876800" cy="46166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a:spcBef>
                  <a:spcPct val="20000"/>
                </a:spcBef>
                <a:buChar char="•"/>
                <a:defRPr kumimoji="1" sz="2600">
                  <a:solidFill>
                    <a:schemeClr val="tx1"/>
                  </a:solidFill>
                  <a:latin typeface="Arial" panose="020B0604020202020204" pitchFamily="34" charset="0"/>
                  <a:ea typeface="ＭＳ Ｐゴシック" panose="020B0600070205080204" pitchFamily="50" charset="-128"/>
                </a:defRPr>
              </a:lvl1pPr>
              <a:lvl2pPr marL="742950" indent="-285750">
                <a:spcBef>
                  <a:spcPct val="20000"/>
                </a:spcBef>
                <a:buChar char="–"/>
                <a:defRPr kumimoji="1" sz="2200">
                  <a:solidFill>
                    <a:schemeClr val="tx1"/>
                  </a:solidFill>
                  <a:latin typeface="Arial" panose="020B0604020202020204" pitchFamily="34" charset="0"/>
                  <a:ea typeface="ＭＳ Ｐゴシック" panose="020B0600070205080204" pitchFamily="50" charset="-128"/>
                </a:defRPr>
              </a:lvl2pPr>
              <a:lvl3pPr marL="1143000" indent="-228600">
                <a:spcBef>
                  <a:spcPct val="20000"/>
                </a:spcBef>
                <a:buChar char="•"/>
                <a:defRPr kumimoji="1" sz="2000">
                  <a:solidFill>
                    <a:schemeClr val="tx1"/>
                  </a:solidFill>
                  <a:latin typeface="Arial" panose="020B0604020202020204" pitchFamily="34" charset="0"/>
                  <a:ea typeface="ＭＳ Ｐゴシック" panose="020B0600070205080204" pitchFamily="50" charset="-128"/>
                </a:defRPr>
              </a:lvl3pPr>
              <a:lvl4pPr marL="1600200" indent="-228600">
                <a:spcBef>
                  <a:spcPct val="20000"/>
                </a:spcBef>
                <a:buChar char="–"/>
                <a:defRPr kumimoji="1" sz="2000">
                  <a:solidFill>
                    <a:schemeClr val="tx1"/>
                  </a:solidFill>
                  <a:latin typeface="Arial" panose="020B0604020202020204" pitchFamily="34" charset="0"/>
                  <a:ea typeface="ＭＳ Ｐゴシック" panose="020B0600070205080204" pitchFamily="50" charset="-128"/>
                </a:defRPr>
              </a:lvl4pPr>
              <a:lvl5pPr marL="2057400" indent="-228600">
                <a:spcBef>
                  <a:spcPct val="20000"/>
                </a:spcBef>
                <a:buChar char="»"/>
                <a:defRPr kumimoji="1" sz="2000">
                  <a:solidFill>
                    <a:schemeClr val="tx1"/>
                  </a:solidFill>
                  <a:latin typeface="Arial" panose="020B0604020202020204" pitchFamily="34" charset="0"/>
                  <a:ea typeface="ＭＳ Ｐゴシック" panose="020B0600070205080204" pitchFamily="50" charset="-128"/>
                </a:defRPr>
              </a:lvl5pPr>
              <a:lvl6pPr marL="2514600" indent="-228600" eaLnBrk="0" fontAlgn="base" hangingPunct="0">
                <a:spcBef>
                  <a:spcPct val="20000"/>
                </a:spcBef>
                <a:spcAft>
                  <a:spcPct val="0"/>
                </a:spcAft>
                <a:buChar char="»"/>
                <a:defRPr kumimoji="1" sz="2000">
                  <a:solidFill>
                    <a:schemeClr val="tx1"/>
                  </a:solidFill>
                  <a:latin typeface="Arial" panose="020B0604020202020204" pitchFamily="34" charset="0"/>
                  <a:ea typeface="ＭＳ Ｐゴシック" panose="020B0600070205080204" pitchFamily="50" charset="-128"/>
                </a:defRPr>
              </a:lvl6pPr>
              <a:lvl7pPr marL="2971800" indent="-228600" eaLnBrk="0" fontAlgn="base" hangingPunct="0">
                <a:spcBef>
                  <a:spcPct val="20000"/>
                </a:spcBef>
                <a:spcAft>
                  <a:spcPct val="0"/>
                </a:spcAft>
                <a:buChar char="»"/>
                <a:defRPr kumimoji="1" sz="2000">
                  <a:solidFill>
                    <a:schemeClr val="tx1"/>
                  </a:solidFill>
                  <a:latin typeface="Arial" panose="020B0604020202020204" pitchFamily="34" charset="0"/>
                  <a:ea typeface="ＭＳ Ｐゴシック" panose="020B0600070205080204" pitchFamily="50" charset="-128"/>
                </a:defRPr>
              </a:lvl7pPr>
              <a:lvl8pPr marL="3429000" indent="-228600" eaLnBrk="0" fontAlgn="base" hangingPunct="0">
                <a:spcBef>
                  <a:spcPct val="20000"/>
                </a:spcBef>
                <a:spcAft>
                  <a:spcPct val="0"/>
                </a:spcAft>
                <a:buChar char="»"/>
                <a:defRPr kumimoji="1" sz="2000">
                  <a:solidFill>
                    <a:schemeClr val="tx1"/>
                  </a:solidFill>
                  <a:latin typeface="Arial" panose="020B0604020202020204" pitchFamily="34" charset="0"/>
                  <a:ea typeface="ＭＳ Ｐゴシック" panose="020B0600070205080204" pitchFamily="50" charset="-128"/>
                </a:defRPr>
              </a:lvl8pPr>
              <a:lvl9pPr marL="3886200" indent="-228600" eaLnBrk="0" fontAlgn="base" hangingPunct="0">
                <a:spcBef>
                  <a:spcPct val="20000"/>
                </a:spcBef>
                <a:spcAft>
                  <a:spcPct val="0"/>
                </a:spcAft>
                <a:buChar char="»"/>
                <a:defRPr kumimoji="1" sz="2000">
                  <a:solidFill>
                    <a:schemeClr val="tx1"/>
                  </a:solidFill>
                  <a:latin typeface="Arial" panose="020B0604020202020204" pitchFamily="34" charset="0"/>
                  <a:ea typeface="ＭＳ Ｐゴシック" panose="020B0600070205080204" pitchFamily="50" charset="-128"/>
                </a:defRPr>
              </a:lvl9pPr>
            </a:lstStyle>
            <a:p>
              <a:pPr>
                <a:spcBef>
                  <a:spcPct val="0"/>
                </a:spcBef>
                <a:buFontTx/>
                <a:buNone/>
              </a:pPr>
              <a:r>
                <a:rPr lang="ja-JP" altLang="en-US" sz="2400" dirty="0">
                  <a:latin typeface="Times New Roman" panose="02020603050405020304" pitchFamily="18" charset="0"/>
                  <a:cs typeface="Times New Roman" panose="02020603050405020304" pitchFamily="18" charset="0"/>
                </a:rPr>
                <a:t>陽子からヘリウムまでのピーク効率</a:t>
              </a:r>
            </a:p>
          </p:txBody>
        </p:sp>
        <p:pic>
          <p:nvPicPr>
            <p:cNvPr id="9" name="図 8">
              <a:extLst>
                <a:ext uri="{FF2B5EF4-FFF2-40B4-BE49-F238E27FC236}">
                  <a16:creationId xmlns:a16="http://schemas.microsoft.com/office/drawing/2014/main" id="{BB018AE6-F9A9-A0FF-74ED-921AEB2838C0}"/>
                </a:ext>
              </a:extLst>
            </p:cNvPr>
            <p:cNvPicPr>
              <a:picLocks noChangeAspect="1"/>
            </p:cNvPicPr>
            <p:nvPr/>
          </p:nvPicPr>
          <p:blipFill>
            <a:blip r:embed="rId2"/>
            <a:stretch>
              <a:fillRect/>
            </a:stretch>
          </p:blipFill>
          <p:spPr>
            <a:xfrm>
              <a:off x="1600200" y="1518233"/>
              <a:ext cx="6157323" cy="4991772"/>
            </a:xfrm>
            <a:prstGeom prst="rect">
              <a:avLst/>
            </a:prstGeom>
          </p:spPr>
        </p:pic>
      </p:grpSp>
      <p:sp>
        <p:nvSpPr>
          <p:cNvPr id="7" name="スライド番号プレースホルダー 6">
            <a:extLst>
              <a:ext uri="{FF2B5EF4-FFF2-40B4-BE49-F238E27FC236}">
                <a16:creationId xmlns:a16="http://schemas.microsoft.com/office/drawing/2014/main" id="{1C6F7744-C6D6-4096-C537-2FD18A2CACD5}"/>
              </a:ext>
            </a:extLst>
          </p:cNvPr>
          <p:cNvSpPr>
            <a:spLocks noGrp="1"/>
          </p:cNvSpPr>
          <p:nvPr>
            <p:ph type="sldNum" sz="quarter" idx="11"/>
          </p:nvPr>
        </p:nvSpPr>
        <p:spPr/>
        <p:txBody>
          <a:bodyPr/>
          <a:lstStyle/>
          <a:p>
            <a:fld id="{2211DAF9-AAB5-44DD-A5E4-C4C1DB5B2C1E}" type="slidenum">
              <a:rPr kumimoji="1" lang="ja-JP" altLang="en-US" smtClean="0"/>
              <a:t>64</a:t>
            </a:fld>
            <a:endParaRPr kumimoji="1" lang="ja-JP" altLang="en-US"/>
          </a:p>
        </p:txBody>
      </p:sp>
    </p:spTree>
    <p:extLst>
      <p:ext uri="{BB962C8B-B14F-4D97-AF65-F5344CB8AC3E}">
        <p14:creationId xmlns:p14="http://schemas.microsoft.com/office/powerpoint/2010/main" val="2263173991"/>
      </p:ext>
    </p:extLst>
  </p:cSld>
  <p:clrMapOvr>
    <a:masterClrMapping/>
  </p:clrMapOvr>
</p:sld>
</file>

<file path=ppt/slides/slide6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タイトル 1">
            <a:extLst>
              <a:ext uri="{FF2B5EF4-FFF2-40B4-BE49-F238E27FC236}">
                <a16:creationId xmlns:a16="http://schemas.microsoft.com/office/drawing/2014/main" id="{0730795B-C055-44C6-909D-E1DA01D193CC}"/>
              </a:ext>
            </a:extLst>
          </p:cNvPr>
          <p:cNvSpPr txBox="1">
            <a:spLocks noChangeArrowheads="1"/>
          </p:cNvSpPr>
          <p:nvPr/>
        </p:nvSpPr>
        <p:spPr>
          <a:xfrm>
            <a:off x="538163" y="945703"/>
            <a:ext cx="5867400" cy="381000"/>
          </a:xfrm>
          <a:prstGeom prst="rect">
            <a:avLst/>
          </a:prstGeom>
        </p:spPr>
        <p:txBody>
          <a:bodyPr/>
          <a:lstStyle>
            <a:lvl1pPr algn="l" defTabSz="914400" rtl="0" eaLnBrk="1" latinLnBrk="0" hangingPunct="1">
              <a:lnSpc>
                <a:spcPct val="90000"/>
              </a:lnSpc>
              <a:spcBef>
                <a:spcPct val="0"/>
              </a:spcBef>
              <a:buNone/>
              <a:defRPr kumimoji="1" sz="4400" kern="1200">
                <a:solidFill>
                  <a:schemeClr val="tx1"/>
                </a:solidFill>
                <a:latin typeface="+mj-lt"/>
                <a:ea typeface="+mj-ea"/>
                <a:cs typeface="+mj-cs"/>
              </a:defRPr>
            </a:lvl1pPr>
          </a:lstStyle>
          <a:p>
            <a:r>
              <a:rPr lang="en-US" altLang="ja-JP" sz="3200" dirty="0">
                <a:latin typeface="Times New Roman" panose="02020603050405020304" pitchFamily="18" charset="0"/>
                <a:cs typeface="Times New Roman" panose="02020603050405020304" pitchFamily="18" charset="0"/>
              </a:rPr>
              <a:t>PHITS</a:t>
            </a:r>
            <a:r>
              <a:rPr lang="ja-JP" altLang="en-US" sz="3200" dirty="0">
                <a:latin typeface="Times New Roman" panose="02020603050405020304" pitchFamily="18" charset="0"/>
                <a:cs typeface="Times New Roman" panose="02020603050405020304" pitchFamily="18" charset="0"/>
              </a:rPr>
              <a:t>について</a:t>
            </a:r>
          </a:p>
        </p:txBody>
      </p:sp>
      <p:sp>
        <p:nvSpPr>
          <p:cNvPr id="3" name="スライド番号プレースホルダー 4">
            <a:extLst>
              <a:ext uri="{FF2B5EF4-FFF2-40B4-BE49-F238E27FC236}">
                <a16:creationId xmlns:a16="http://schemas.microsoft.com/office/drawing/2014/main" id="{789FE3A1-AE33-4A21-80D9-60D5012C6DA4}"/>
              </a:ext>
            </a:extLst>
          </p:cNvPr>
          <p:cNvSpPr txBox="1">
            <a:spLocks/>
          </p:cNvSpPr>
          <p:nvPr/>
        </p:nvSpPr>
        <p:spPr>
          <a:xfrm>
            <a:off x="8429625" y="-163798"/>
            <a:ext cx="419100" cy="266700"/>
          </a:xfrm>
          <a:prstGeom prst="rect">
            <a:avLst/>
          </a:prstGeom>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lIns="91440" tIns="45720" rIns="91440" bIns="45720" rtlCol="0" anchor="ctr"/>
          <a:lstStyle>
            <a:defPPr>
              <a:defRPr lang="en-US"/>
            </a:defPPr>
            <a:lvl1pPr marL="0" algn="ctr" defTabSz="457200" rtl="0" eaLnBrk="1" latinLnBrk="0" hangingPunct="1">
              <a:spcBef>
                <a:spcPct val="20000"/>
              </a:spcBef>
              <a:buChar char="•"/>
              <a:defRPr kumimoji="1" sz="2600" kern="1200">
                <a:solidFill>
                  <a:schemeClr val="tx1"/>
                </a:solidFill>
                <a:latin typeface="Arial" panose="020B0604020202020204" pitchFamily="34" charset="0"/>
                <a:ea typeface="ＭＳ Ｐゴシック" panose="020B0600070205080204" pitchFamily="50" charset="-128"/>
                <a:cs typeface="+mn-cs"/>
              </a:defRPr>
            </a:lvl1pPr>
            <a:lvl2pPr marL="742950" indent="-285750" algn="l" defTabSz="457200" rtl="0" eaLnBrk="1" latinLnBrk="0" hangingPunct="1">
              <a:spcBef>
                <a:spcPct val="20000"/>
              </a:spcBef>
              <a:buChar char="–"/>
              <a:defRPr kumimoji="1" sz="2200" kern="1200">
                <a:solidFill>
                  <a:schemeClr val="tx1"/>
                </a:solidFill>
                <a:latin typeface="Arial" panose="020B0604020202020204" pitchFamily="34" charset="0"/>
                <a:ea typeface="ＭＳ Ｐゴシック" panose="020B0600070205080204" pitchFamily="50" charset="-128"/>
                <a:cs typeface="+mn-cs"/>
              </a:defRPr>
            </a:lvl2pPr>
            <a:lvl3pPr marL="1143000" indent="-228600" algn="l" defTabSz="457200" rtl="0" eaLnBrk="1" latinLnBrk="0" hangingPunct="1">
              <a:spcBef>
                <a:spcPct val="20000"/>
              </a:spcBef>
              <a:buChar char="•"/>
              <a:defRPr kumimoji="1" sz="2000" kern="1200">
                <a:solidFill>
                  <a:schemeClr val="tx1"/>
                </a:solidFill>
                <a:latin typeface="Arial" panose="020B0604020202020204" pitchFamily="34" charset="0"/>
                <a:ea typeface="ＭＳ Ｐゴシック" panose="020B0600070205080204" pitchFamily="50" charset="-128"/>
                <a:cs typeface="+mn-cs"/>
              </a:defRPr>
            </a:lvl3pPr>
            <a:lvl4pPr marL="1600200" indent="-228600" algn="l" defTabSz="457200" rtl="0" eaLnBrk="1" latinLnBrk="0" hangingPunct="1">
              <a:spcBef>
                <a:spcPct val="20000"/>
              </a:spcBef>
              <a:buChar char="–"/>
              <a:defRPr kumimoji="1" sz="2000" kern="1200">
                <a:solidFill>
                  <a:schemeClr val="tx1"/>
                </a:solidFill>
                <a:latin typeface="Arial" panose="020B0604020202020204" pitchFamily="34" charset="0"/>
                <a:ea typeface="ＭＳ Ｐゴシック" panose="020B0600070205080204" pitchFamily="50" charset="-128"/>
                <a:cs typeface="+mn-cs"/>
              </a:defRPr>
            </a:lvl4pPr>
            <a:lvl5pPr marL="2057400" indent="-228600" algn="l" defTabSz="457200" rtl="0" eaLnBrk="1" latinLnBrk="0" hangingPunct="1">
              <a:spcBef>
                <a:spcPct val="20000"/>
              </a:spcBef>
              <a:buChar char="»"/>
              <a:defRPr kumimoji="1" sz="2000" kern="1200">
                <a:solidFill>
                  <a:schemeClr val="tx1"/>
                </a:solidFill>
                <a:latin typeface="Arial" panose="020B0604020202020204" pitchFamily="34" charset="0"/>
                <a:ea typeface="ＭＳ Ｐゴシック" panose="020B0600070205080204" pitchFamily="50" charset="-128"/>
                <a:cs typeface="+mn-cs"/>
              </a:defRPr>
            </a:lvl5pPr>
            <a:lvl6pPr marL="2514600" indent="-228600" algn="l" defTabSz="457200" rtl="0" eaLnBrk="0" fontAlgn="base" latinLnBrk="0" hangingPunct="0">
              <a:spcBef>
                <a:spcPct val="20000"/>
              </a:spcBef>
              <a:spcAft>
                <a:spcPct val="0"/>
              </a:spcAft>
              <a:buChar char="»"/>
              <a:defRPr kumimoji="1" sz="2000" kern="1200">
                <a:solidFill>
                  <a:schemeClr val="tx1"/>
                </a:solidFill>
                <a:latin typeface="Arial" panose="020B0604020202020204" pitchFamily="34" charset="0"/>
                <a:ea typeface="ＭＳ Ｐゴシック" panose="020B0600070205080204" pitchFamily="50" charset="-128"/>
                <a:cs typeface="+mn-cs"/>
              </a:defRPr>
            </a:lvl6pPr>
            <a:lvl7pPr marL="2971800" indent="-228600" algn="l" defTabSz="457200" rtl="0" eaLnBrk="0" fontAlgn="base" latinLnBrk="0" hangingPunct="0">
              <a:spcBef>
                <a:spcPct val="20000"/>
              </a:spcBef>
              <a:spcAft>
                <a:spcPct val="0"/>
              </a:spcAft>
              <a:buChar char="»"/>
              <a:defRPr kumimoji="1" sz="2000" kern="1200">
                <a:solidFill>
                  <a:schemeClr val="tx1"/>
                </a:solidFill>
                <a:latin typeface="Arial" panose="020B0604020202020204" pitchFamily="34" charset="0"/>
                <a:ea typeface="ＭＳ Ｐゴシック" panose="020B0600070205080204" pitchFamily="50" charset="-128"/>
                <a:cs typeface="+mn-cs"/>
              </a:defRPr>
            </a:lvl7pPr>
            <a:lvl8pPr marL="3429000" indent="-228600" algn="l" defTabSz="457200" rtl="0" eaLnBrk="0" fontAlgn="base" latinLnBrk="0" hangingPunct="0">
              <a:spcBef>
                <a:spcPct val="20000"/>
              </a:spcBef>
              <a:spcAft>
                <a:spcPct val="0"/>
              </a:spcAft>
              <a:buChar char="»"/>
              <a:defRPr kumimoji="1" sz="2000" kern="1200">
                <a:solidFill>
                  <a:schemeClr val="tx1"/>
                </a:solidFill>
                <a:latin typeface="Arial" panose="020B0604020202020204" pitchFamily="34" charset="0"/>
                <a:ea typeface="ＭＳ Ｐゴシック" panose="020B0600070205080204" pitchFamily="50" charset="-128"/>
                <a:cs typeface="+mn-cs"/>
              </a:defRPr>
            </a:lvl8pPr>
            <a:lvl9pPr marL="3886200" indent="-228600" algn="l" defTabSz="457200" rtl="0" eaLnBrk="0" fontAlgn="base" latinLnBrk="0" hangingPunct="0">
              <a:spcBef>
                <a:spcPct val="20000"/>
              </a:spcBef>
              <a:spcAft>
                <a:spcPct val="0"/>
              </a:spcAft>
              <a:buChar char="»"/>
              <a:defRPr kumimoji="1" sz="2000" kern="1200">
                <a:solidFill>
                  <a:schemeClr val="tx1"/>
                </a:solidFill>
                <a:latin typeface="Arial" panose="020B0604020202020204" pitchFamily="34" charset="0"/>
                <a:ea typeface="ＭＳ Ｐゴシック" panose="020B0600070205080204" pitchFamily="50" charset="-128"/>
                <a:cs typeface="+mn-cs"/>
              </a:defRPr>
            </a:lvl9pPr>
          </a:lstStyle>
          <a:p>
            <a:pPr>
              <a:spcBef>
                <a:spcPct val="0"/>
              </a:spcBef>
              <a:buFontTx/>
              <a:buNone/>
            </a:pPr>
            <a:fld id="{371B8EE1-BC74-4DAC-93BF-01AFC4F1BF3D}" type="slidenum">
              <a:rPr lang="en-US" altLang="ja-JP" sz="1400" smtClean="0">
                <a:solidFill>
                  <a:schemeClr val="bg1"/>
                </a:solidFill>
              </a:rPr>
              <a:pPr>
                <a:spcBef>
                  <a:spcPct val="0"/>
                </a:spcBef>
                <a:buFontTx/>
                <a:buNone/>
              </a:pPr>
              <a:t>65</a:t>
            </a:fld>
            <a:endParaRPr lang="en-US" altLang="ja-JP" sz="1400">
              <a:solidFill>
                <a:schemeClr val="bg1"/>
              </a:solidFill>
            </a:endParaRPr>
          </a:p>
        </p:txBody>
      </p:sp>
      <p:pic>
        <p:nvPicPr>
          <p:cNvPr id="4" name="図 5">
            <a:extLst>
              <a:ext uri="{FF2B5EF4-FFF2-40B4-BE49-F238E27FC236}">
                <a16:creationId xmlns:a16="http://schemas.microsoft.com/office/drawing/2014/main" id="{0B2E2966-0048-4345-A293-ECF046AD8B1D}"/>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516063" y="1453703"/>
            <a:ext cx="6450012" cy="27908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5" name="図 7">
            <a:extLst>
              <a:ext uri="{FF2B5EF4-FFF2-40B4-BE49-F238E27FC236}">
                <a16:creationId xmlns:a16="http://schemas.microsoft.com/office/drawing/2014/main" id="{A3229B84-0F55-4865-B2D8-4FBF5A4086DB}"/>
              </a:ext>
            </a:extLst>
          </p:cNvPr>
          <p:cNvPicPr>
            <a:picLocks noChangeAspect="1"/>
          </p:cNvPicPr>
          <p:nvPr/>
        </p:nvPicPr>
        <p:blipFill rotWithShape="1">
          <a:blip r:embed="rId3" cstate="print">
            <a:extLst>
              <a:ext uri="{28A0092B-C50C-407E-A947-70E740481C1C}">
                <a14:useLocalDpi xmlns:a14="http://schemas.microsoft.com/office/drawing/2010/main" val="0"/>
              </a:ext>
            </a:extLst>
          </a:blip>
          <a:srcRect b="10729"/>
          <a:stretch/>
        </p:blipFill>
        <p:spPr bwMode="auto">
          <a:xfrm>
            <a:off x="96870" y="4371528"/>
            <a:ext cx="9047130" cy="248647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7" name="スライド番号プレースホルダー 6">
            <a:extLst>
              <a:ext uri="{FF2B5EF4-FFF2-40B4-BE49-F238E27FC236}">
                <a16:creationId xmlns:a16="http://schemas.microsoft.com/office/drawing/2014/main" id="{7B1C0535-1A9E-3B0C-D60F-63F95BF1F0C9}"/>
              </a:ext>
            </a:extLst>
          </p:cNvPr>
          <p:cNvSpPr>
            <a:spLocks noGrp="1"/>
          </p:cNvSpPr>
          <p:nvPr>
            <p:ph type="sldNum" sz="quarter" idx="11"/>
          </p:nvPr>
        </p:nvSpPr>
        <p:spPr/>
        <p:txBody>
          <a:bodyPr/>
          <a:lstStyle/>
          <a:p>
            <a:fld id="{2211DAF9-AAB5-44DD-A5E4-C4C1DB5B2C1E}" type="slidenum">
              <a:rPr kumimoji="1" lang="ja-JP" altLang="en-US" smtClean="0"/>
              <a:t>65</a:t>
            </a:fld>
            <a:endParaRPr kumimoji="1" lang="ja-JP" altLang="en-US"/>
          </a:p>
        </p:txBody>
      </p:sp>
    </p:spTree>
    <p:extLst>
      <p:ext uri="{BB962C8B-B14F-4D97-AF65-F5344CB8AC3E}">
        <p14:creationId xmlns:p14="http://schemas.microsoft.com/office/powerpoint/2010/main" val="2948494098"/>
      </p:ext>
    </p:extLst>
  </p:cSld>
  <p:clrMapOvr>
    <a:masterClrMapping/>
  </p:clrMapOvr>
</p:sld>
</file>

<file path=ppt/slides/slide6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タイトル 1">
            <a:extLst>
              <a:ext uri="{FF2B5EF4-FFF2-40B4-BE49-F238E27FC236}">
                <a16:creationId xmlns:a16="http://schemas.microsoft.com/office/drawing/2014/main" id="{A4D46997-7ADE-381F-E999-01E4E89D7E9A}"/>
              </a:ext>
            </a:extLst>
          </p:cNvPr>
          <p:cNvSpPr>
            <a:spLocks noGrp="1"/>
          </p:cNvSpPr>
          <p:nvPr>
            <p:ph type="title"/>
          </p:nvPr>
        </p:nvSpPr>
        <p:spPr/>
        <p:txBody>
          <a:bodyPr/>
          <a:lstStyle/>
          <a:p>
            <a:r>
              <a:rPr kumimoji="1" lang="ja-JP" altLang="en-US" dirty="0"/>
              <a:t>誤差</a:t>
            </a:r>
          </a:p>
        </p:txBody>
      </p:sp>
      <p:sp>
        <p:nvSpPr>
          <p:cNvPr id="4" name="コンテンツ プレースホルダー 2">
            <a:extLst>
              <a:ext uri="{FF2B5EF4-FFF2-40B4-BE49-F238E27FC236}">
                <a16:creationId xmlns:a16="http://schemas.microsoft.com/office/drawing/2014/main" id="{BD51F50D-5681-C6D9-68F7-2B50CA58BEB6}"/>
              </a:ext>
            </a:extLst>
          </p:cNvPr>
          <p:cNvSpPr txBox="1">
            <a:spLocks/>
          </p:cNvSpPr>
          <p:nvPr/>
        </p:nvSpPr>
        <p:spPr>
          <a:xfrm>
            <a:off x="615780" y="1925765"/>
            <a:ext cx="8153400" cy="4495800"/>
          </a:xfrm>
          <a:prstGeom prst="rect">
            <a:avLst/>
          </a:prstGeom>
        </p:spPr>
        <p:txBody>
          <a:bodyPr>
            <a:normAutofit fontScale="85000" lnSpcReduction="20000"/>
          </a:bodyPr>
          <a:lstStyle>
            <a:lvl1pPr marL="228600" indent="-228600" algn="l" defTabSz="914400" rtl="0" eaLnBrk="1" latinLnBrk="0" hangingPunct="1">
              <a:lnSpc>
                <a:spcPct val="90000"/>
              </a:lnSpc>
              <a:spcBef>
                <a:spcPts val="1000"/>
              </a:spcBef>
              <a:buFont typeface="Arial" panose="020B0604020202020204" pitchFamily="34" charset="0"/>
              <a:buChar char="•"/>
              <a:defRPr kumimoji="1"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kumimoji="1"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kumimoji="1"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kumimoji="1"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kumimoji="1"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kumimoji="1"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kumimoji="1"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kumimoji="1"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kumimoji="1" sz="1800" kern="1200">
                <a:solidFill>
                  <a:schemeClr val="tx1"/>
                </a:solidFill>
                <a:latin typeface="+mn-lt"/>
                <a:ea typeface="+mn-ea"/>
                <a:cs typeface="+mn-cs"/>
              </a:defRPr>
            </a:lvl9pPr>
          </a:lstStyle>
          <a:p>
            <a:r>
              <a:rPr lang="ja-JP" altLang="en-US" dirty="0">
                <a:latin typeface="Times New Roman" panose="02020603050405020304" pitchFamily="18" charset="0"/>
                <a:ea typeface="ＭＳ ゴシック" panose="020B0609070205080204" pitchFamily="49" charset="-128"/>
                <a:cs typeface="Times New Roman" panose="02020603050405020304" pitchFamily="18" charset="0"/>
              </a:rPr>
              <a:t>各データの統計誤差　</a:t>
            </a:r>
            <a:endParaRPr lang="en-US" altLang="ja-JP" dirty="0">
              <a:latin typeface="Times New Roman" panose="02020603050405020304" pitchFamily="18" charset="0"/>
              <a:ea typeface="ＭＳ ゴシック" panose="020B0609070205080204" pitchFamily="49" charset="-128"/>
              <a:cs typeface="Times New Roman" panose="02020603050405020304" pitchFamily="18" charset="0"/>
            </a:endParaRPr>
          </a:p>
          <a:p>
            <a:endParaRPr lang="en-US" altLang="ja-JP" dirty="0">
              <a:latin typeface="Times New Roman" panose="02020603050405020304" pitchFamily="18" charset="0"/>
              <a:ea typeface="ＭＳ ゴシック" panose="020B0609070205080204" pitchFamily="49" charset="-128"/>
              <a:cs typeface="Times New Roman" panose="02020603050405020304" pitchFamily="18" charset="0"/>
            </a:endParaRPr>
          </a:p>
          <a:p>
            <a:r>
              <a:rPr lang="ja-JP" altLang="en-US" dirty="0">
                <a:latin typeface="Times New Roman" panose="02020603050405020304" pitchFamily="18" charset="0"/>
                <a:ea typeface="ＭＳ ゴシック" panose="020B0609070205080204" pitchFamily="49" charset="-128"/>
                <a:cs typeface="Times New Roman" panose="02020603050405020304" pitchFamily="18" charset="0"/>
              </a:rPr>
              <a:t>入射粒子数の誤差　なし</a:t>
            </a:r>
            <a:endParaRPr lang="en-US" altLang="ja-JP" dirty="0">
              <a:latin typeface="Times New Roman" panose="02020603050405020304" pitchFamily="18" charset="0"/>
              <a:ea typeface="ＭＳ ゴシック" panose="020B0609070205080204" pitchFamily="49" charset="-128"/>
              <a:cs typeface="Times New Roman" panose="02020603050405020304" pitchFamily="18" charset="0"/>
            </a:endParaRPr>
          </a:p>
          <a:p>
            <a:endParaRPr lang="en-US" altLang="ja-JP" dirty="0">
              <a:latin typeface="Times New Roman" panose="02020603050405020304" pitchFamily="18" charset="0"/>
              <a:ea typeface="ＭＳ ゴシック" panose="020B0609070205080204" pitchFamily="49" charset="-128"/>
              <a:cs typeface="Times New Roman" panose="02020603050405020304" pitchFamily="18" charset="0"/>
            </a:endParaRPr>
          </a:p>
          <a:p>
            <a:r>
              <a:rPr lang="ja-JP" altLang="en-US" dirty="0">
                <a:latin typeface="Times New Roman" panose="02020603050405020304" pitchFamily="18" charset="0"/>
                <a:ea typeface="ＭＳ ゴシック" panose="020B0609070205080204" pitchFamily="49" charset="-128"/>
                <a:cs typeface="Times New Roman" panose="02020603050405020304" pitchFamily="18" charset="0"/>
              </a:rPr>
              <a:t>面密度の誤差（ターゲット厚さ、重さ）約</a:t>
            </a:r>
            <a:r>
              <a:rPr lang="en-US" altLang="ja-JP" dirty="0">
                <a:latin typeface="Times New Roman" panose="02020603050405020304" pitchFamily="18" charset="0"/>
                <a:ea typeface="ＭＳ ゴシック" panose="020B0609070205080204" pitchFamily="49" charset="-128"/>
                <a:cs typeface="Times New Roman" panose="02020603050405020304" pitchFamily="18" charset="0"/>
              </a:rPr>
              <a:t>0.1</a:t>
            </a:r>
            <a:r>
              <a:rPr lang="ja-JP" altLang="en-US" dirty="0">
                <a:latin typeface="Times New Roman" panose="02020603050405020304" pitchFamily="18" charset="0"/>
                <a:ea typeface="ＭＳ ゴシック" panose="020B0609070205080204" pitchFamily="49" charset="-128"/>
                <a:cs typeface="Times New Roman" panose="02020603050405020304" pitchFamily="18" charset="0"/>
              </a:rPr>
              <a:t>％　</a:t>
            </a:r>
            <a:endParaRPr lang="en-US" altLang="ja-JP" dirty="0">
              <a:latin typeface="Times New Roman" panose="02020603050405020304" pitchFamily="18" charset="0"/>
              <a:ea typeface="ＭＳ ゴシック" panose="020B0609070205080204" pitchFamily="49" charset="-128"/>
              <a:cs typeface="Times New Roman" panose="02020603050405020304" pitchFamily="18" charset="0"/>
            </a:endParaRPr>
          </a:p>
          <a:p>
            <a:endParaRPr lang="en-US" altLang="ja-JP" dirty="0">
              <a:latin typeface="Times New Roman" panose="02020603050405020304" pitchFamily="18" charset="0"/>
              <a:ea typeface="ＭＳ ゴシック" panose="020B0609070205080204" pitchFamily="49" charset="-128"/>
              <a:cs typeface="Times New Roman" panose="02020603050405020304" pitchFamily="18" charset="0"/>
            </a:endParaRPr>
          </a:p>
          <a:p>
            <a:r>
              <a:rPr lang="ja-JP" altLang="en-US" dirty="0">
                <a:latin typeface="Times New Roman" panose="02020603050405020304" pitchFamily="18" charset="0"/>
                <a:ea typeface="ＭＳ ゴシック" panose="020B0609070205080204" pitchFamily="49" charset="-128"/>
                <a:cs typeface="Times New Roman" panose="02020603050405020304" pitchFamily="18" charset="0"/>
              </a:rPr>
              <a:t>ピーク効率　</a:t>
            </a:r>
            <a:r>
              <a:rPr lang="en-US" altLang="ja-JP" dirty="0">
                <a:latin typeface="Times New Roman" panose="02020603050405020304" pitchFamily="18" charset="0"/>
                <a:ea typeface="ＭＳ ゴシック" panose="020B0609070205080204" pitchFamily="49" charset="-128"/>
                <a:cs typeface="Times New Roman" panose="02020603050405020304" pitchFamily="18" charset="0"/>
              </a:rPr>
              <a:t>3</a:t>
            </a:r>
            <a:r>
              <a:rPr lang="ja-JP" altLang="en-US" dirty="0">
                <a:latin typeface="Times New Roman" panose="02020603050405020304" pitchFamily="18" charset="0"/>
                <a:ea typeface="ＭＳ ゴシック" panose="020B0609070205080204" pitchFamily="49" charset="-128"/>
                <a:cs typeface="Times New Roman" panose="02020603050405020304" pitchFamily="18" charset="0"/>
              </a:rPr>
              <a:t>％未満</a:t>
            </a:r>
            <a:endParaRPr lang="en-US" altLang="ja-JP" dirty="0">
              <a:latin typeface="Times New Roman" panose="02020603050405020304" pitchFamily="18" charset="0"/>
              <a:ea typeface="ＭＳ ゴシック" panose="020B0609070205080204" pitchFamily="49" charset="-128"/>
              <a:cs typeface="Times New Roman" panose="02020603050405020304" pitchFamily="18" charset="0"/>
            </a:endParaRPr>
          </a:p>
          <a:p>
            <a:endParaRPr lang="en-US" altLang="ja-JP" dirty="0">
              <a:latin typeface="Times New Roman" panose="02020603050405020304" pitchFamily="18" charset="0"/>
              <a:ea typeface="ＭＳ ゴシック" panose="020B0609070205080204" pitchFamily="49" charset="-128"/>
              <a:cs typeface="Times New Roman" panose="02020603050405020304" pitchFamily="18" charset="0"/>
            </a:endParaRPr>
          </a:p>
          <a:p>
            <a:r>
              <a:rPr lang="ja-JP" altLang="en-US" dirty="0">
                <a:latin typeface="Times New Roman" panose="02020603050405020304" pitchFamily="18" charset="0"/>
                <a:ea typeface="ＭＳ ゴシック" panose="020B0609070205080204" pitchFamily="49" charset="-128"/>
                <a:cs typeface="Times New Roman" panose="02020603050405020304" pitchFamily="18" charset="0"/>
              </a:rPr>
              <a:t>フィッティングの誤差　約</a:t>
            </a:r>
            <a:r>
              <a:rPr lang="en-US" altLang="ja-JP" dirty="0">
                <a:latin typeface="Times New Roman" panose="02020603050405020304" pitchFamily="18" charset="0"/>
                <a:ea typeface="ＭＳ ゴシック" panose="020B0609070205080204" pitchFamily="49" charset="-128"/>
                <a:cs typeface="Times New Roman" panose="02020603050405020304" pitchFamily="18" charset="0"/>
              </a:rPr>
              <a:t>1~7</a:t>
            </a:r>
            <a:r>
              <a:rPr lang="ja-JP" altLang="en-US" dirty="0">
                <a:latin typeface="Times New Roman" panose="02020603050405020304" pitchFamily="18" charset="0"/>
                <a:ea typeface="ＭＳ ゴシック" panose="020B0609070205080204" pitchFamily="49" charset="-128"/>
                <a:cs typeface="Times New Roman" panose="02020603050405020304" pitchFamily="18" charset="0"/>
              </a:rPr>
              <a:t>％</a:t>
            </a:r>
            <a:endParaRPr lang="en-US" altLang="ja-JP" dirty="0">
              <a:latin typeface="Times New Roman" panose="02020603050405020304" pitchFamily="18" charset="0"/>
              <a:ea typeface="ＭＳ ゴシック" panose="020B0609070205080204" pitchFamily="49" charset="-128"/>
              <a:cs typeface="Times New Roman" panose="02020603050405020304" pitchFamily="18" charset="0"/>
            </a:endParaRPr>
          </a:p>
          <a:p>
            <a:endParaRPr lang="en-US" altLang="ja-JP" dirty="0">
              <a:latin typeface="Times New Roman" panose="02020603050405020304" pitchFamily="18" charset="0"/>
              <a:ea typeface="ＭＳ ゴシック" panose="020B0609070205080204" pitchFamily="49" charset="-128"/>
              <a:cs typeface="Times New Roman" panose="02020603050405020304" pitchFamily="18" charset="0"/>
            </a:endParaRPr>
          </a:p>
          <a:p>
            <a:r>
              <a:rPr lang="ja-JP" altLang="en-US" dirty="0">
                <a:latin typeface="Times New Roman" panose="02020603050405020304" pitchFamily="18" charset="0"/>
                <a:ea typeface="ＭＳ ゴシック" panose="020B0609070205080204" pitchFamily="49" charset="-128"/>
                <a:cs typeface="Times New Roman" panose="02020603050405020304" pitchFamily="18" charset="0"/>
              </a:rPr>
              <a:t>間接ビームモニター法の誤差   最大で約</a:t>
            </a:r>
            <a:r>
              <a:rPr lang="en-US" altLang="ja-JP" dirty="0">
                <a:latin typeface="Times New Roman" panose="02020603050405020304" pitchFamily="18" charset="0"/>
                <a:ea typeface="ＭＳ ゴシック" panose="020B0609070205080204" pitchFamily="49" charset="-128"/>
                <a:cs typeface="Times New Roman" panose="02020603050405020304" pitchFamily="18" charset="0"/>
              </a:rPr>
              <a:t>20</a:t>
            </a:r>
            <a:r>
              <a:rPr lang="ja-JP" altLang="en-US" dirty="0">
                <a:latin typeface="Times New Roman" panose="02020603050405020304" pitchFamily="18" charset="0"/>
                <a:ea typeface="ＭＳ ゴシック" panose="020B0609070205080204" pitchFamily="49" charset="-128"/>
                <a:cs typeface="Times New Roman" panose="02020603050405020304" pitchFamily="18" charset="0"/>
              </a:rPr>
              <a:t>％</a:t>
            </a:r>
          </a:p>
        </p:txBody>
      </p:sp>
      <p:sp>
        <p:nvSpPr>
          <p:cNvPr id="6" name="スライド番号プレースホルダー 5">
            <a:extLst>
              <a:ext uri="{FF2B5EF4-FFF2-40B4-BE49-F238E27FC236}">
                <a16:creationId xmlns:a16="http://schemas.microsoft.com/office/drawing/2014/main" id="{B90C8162-9543-2B3D-2B3D-118BA1706DA1}"/>
              </a:ext>
            </a:extLst>
          </p:cNvPr>
          <p:cNvSpPr>
            <a:spLocks noGrp="1"/>
          </p:cNvSpPr>
          <p:nvPr>
            <p:ph type="sldNum" sz="quarter" idx="11"/>
          </p:nvPr>
        </p:nvSpPr>
        <p:spPr/>
        <p:txBody>
          <a:bodyPr/>
          <a:lstStyle/>
          <a:p>
            <a:fld id="{2211DAF9-AAB5-44DD-A5E4-C4C1DB5B2C1E}" type="slidenum">
              <a:rPr kumimoji="1" lang="ja-JP" altLang="en-US" smtClean="0"/>
              <a:t>66</a:t>
            </a:fld>
            <a:endParaRPr kumimoji="1" lang="ja-JP" altLang="en-US"/>
          </a:p>
        </p:txBody>
      </p:sp>
    </p:spTree>
    <p:extLst>
      <p:ext uri="{BB962C8B-B14F-4D97-AF65-F5344CB8AC3E}">
        <p14:creationId xmlns:p14="http://schemas.microsoft.com/office/powerpoint/2010/main" val="1520930742"/>
      </p:ext>
    </p:extLst>
  </p:cSld>
  <p:clrMapOvr>
    <a:masterClrMapping/>
  </p:clrMapOvr>
</p:sld>
</file>

<file path=ppt/slides/slide6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タイトル 1">
            <a:extLst>
              <a:ext uri="{FF2B5EF4-FFF2-40B4-BE49-F238E27FC236}">
                <a16:creationId xmlns:a16="http://schemas.microsoft.com/office/drawing/2014/main" id="{AE8AD9A4-7DB3-405F-956B-86A2308D1A4E}"/>
              </a:ext>
            </a:extLst>
          </p:cNvPr>
          <p:cNvSpPr txBox="1">
            <a:spLocks/>
          </p:cNvSpPr>
          <p:nvPr/>
        </p:nvSpPr>
        <p:spPr>
          <a:xfrm>
            <a:off x="0" y="857251"/>
            <a:ext cx="7886700" cy="685800"/>
          </a:xfrm>
          <a:prstGeom prst="rect">
            <a:avLst/>
          </a:prstGeom>
        </p:spPr>
        <p:txBody>
          <a:bodyPr/>
          <a:lstStyle>
            <a:lvl1pPr algn="l" defTabSz="914400" rtl="0" eaLnBrk="1" latinLnBrk="0" hangingPunct="1">
              <a:lnSpc>
                <a:spcPct val="90000"/>
              </a:lnSpc>
              <a:spcBef>
                <a:spcPct val="0"/>
              </a:spcBef>
              <a:buNone/>
              <a:defRPr kumimoji="1" sz="4400" kern="1200">
                <a:solidFill>
                  <a:schemeClr val="tx1"/>
                </a:solidFill>
                <a:latin typeface="+mj-lt"/>
                <a:ea typeface="+mj-ea"/>
                <a:cs typeface="+mj-cs"/>
              </a:defRPr>
            </a:lvl1pPr>
          </a:lstStyle>
          <a:p>
            <a:r>
              <a:rPr lang="ja-JP" altLang="en-US" sz="3200" dirty="0">
                <a:latin typeface="ＭＳ 明朝" panose="02020609040205080304" pitchFamily="17" charset="-128"/>
                <a:ea typeface="ＭＳ 明朝" panose="02020609040205080304" pitchFamily="17" charset="-128"/>
              </a:rPr>
              <a:t>フィッティングの誤差</a:t>
            </a:r>
          </a:p>
        </p:txBody>
      </p:sp>
      <p:pic>
        <p:nvPicPr>
          <p:cNvPr id="4" name="コンテンツ プレースホルダー 3" descr="グラフ, ヒストグラム&#10;&#10;自動的に生成された説明">
            <a:extLst>
              <a:ext uri="{FF2B5EF4-FFF2-40B4-BE49-F238E27FC236}">
                <a16:creationId xmlns:a16="http://schemas.microsoft.com/office/drawing/2014/main" id="{D7C06CDD-7E42-451F-9443-A6B4F0604E5E}"/>
              </a:ext>
            </a:extLst>
          </p:cNvPr>
          <p:cNvPicPr>
            <a:picLocks/>
          </p:cNvPicPr>
          <p:nvPr/>
        </p:nvPicPr>
        <p:blipFill rotWithShape="1">
          <a:blip r:embed="rId2">
            <a:extLst>
              <a:ext uri="{28A0092B-C50C-407E-A947-70E740481C1C}">
                <a14:useLocalDpi xmlns:a14="http://schemas.microsoft.com/office/drawing/2010/main" val="0"/>
              </a:ext>
            </a:extLst>
          </a:blip>
          <a:srcRect l="37245" t="31295" r="22935" b="12736"/>
          <a:stretch/>
        </p:blipFill>
        <p:spPr>
          <a:xfrm>
            <a:off x="2164351" y="1526389"/>
            <a:ext cx="4815299" cy="3805222"/>
          </a:xfrm>
          <a:prstGeom prst="rect">
            <a:avLst/>
          </a:prstGeom>
        </p:spPr>
      </p:pic>
      <p:sp>
        <p:nvSpPr>
          <p:cNvPr id="5" name="テキスト ボックス 4">
            <a:extLst>
              <a:ext uri="{FF2B5EF4-FFF2-40B4-BE49-F238E27FC236}">
                <a16:creationId xmlns:a16="http://schemas.microsoft.com/office/drawing/2014/main" id="{1DCC1A25-4845-480D-9E42-46285562EF19}"/>
              </a:ext>
            </a:extLst>
          </p:cNvPr>
          <p:cNvSpPr txBox="1"/>
          <p:nvPr/>
        </p:nvSpPr>
        <p:spPr>
          <a:xfrm>
            <a:off x="0" y="5534561"/>
            <a:ext cx="9144000" cy="1015663"/>
          </a:xfrm>
          <a:prstGeom prst="rect">
            <a:avLst/>
          </a:prstGeom>
          <a:noFill/>
        </p:spPr>
        <p:txBody>
          <a:bodyPr wrap="square" rtlCol="0">
            <a:spAutoFit/>
          </a:bodyPr>
          <a:lstStyle/>
          <a:p>
            <a:pPr algn="just"/>
            <a:r>
              <a:rPr lang="ja-JP" altLang="en-US" sz="2000" dirty="0">
                <a:latin typeface="Times New Roman" panose="02020603050405020304" pitchFamily="18" charset="0"/>
                <a:ea typeface="ＭＳ 明朝" panose="02020609040205080304" pitchFamily="17" charset="-128"/>
                <a:cs typeface="Times New Roman" panose="02020603050405020304" pitchFamily="18" charset="0"/>
              </a:rPr>
              <a:t>青色の誤差は、二つのピークの面積の合計と赤色点線の範囲の実験値の収量差</a:t>
            </a:r>
            <a:endParaRPr lang="en-US" altLang="ja-JP" sz="2000" dirty="0">
              <a:latin typeface="Times New Roman" panose="02020603050405020304" pitchFamily="18" charset="0"/>
              <a:ea typeface="ＭＳ 明朝" panose="02020609040205080304" pitchFamily="17" charset="-128"/>
              <a:cs typeface="Times New Roman" panose="02020603050405020304" pitchFamily="18" charset="0"/>
            </a:endParaRPr>
          </a:p>
          <a:p>
            <a:pPr algn="just"/>
            <a:r>
              <a:rPr lang="ja-JP" altLang="en-US" sz="2000" dirty="0">
                <a:latin typeface="Times New Roman" panose="02020603050405020304" pitchFamily="18" charset="0"/>
                <a:ea typeface="ＭＳ 明朝" panose="02020609040205080304" pitchFamily="17" charset="-128"/>
                <a:cs typeface="Times New Roman" panose="02020603050405020304" pitchFamily="18" charset="0"/>
              </a:rPr>
              <a:t>上図は約</a:t>
            </a:r>
            <a:r>
              <a:rPr lang="en-US" altLang="ja-JP" sz="2000" dirty="0">
                <a:latin typeface="Times New Roman" panose="02020603050405020304" pitchFamily="18" charset="0"/>
                <a:ea typeface="ＭＳ 明朝" panose="02020609040205080304" pitchFamily="17" charset="-128"/>
                <a:cs typeface="Times New Roman" panose="02020603050405020304" pitchFamily="18" charset="0"/>
              </a:rPr>
              <a:t>3</a:t>
            </a:r>
            <a:r>
              <a:rPr lang="ja-JP" altLang="en-US" sz="2000" dirty="0">
                <a:latin typeface="Times New Roman" panose="02020603050405020304" pitchFamily="18" charset="0"/>
                <a:ea typeface="ＭＳ 明朝" panose="02020609040205080304" pitchFamily="17" charset="-128"/>
                <a:cs typeface="Times New Roman" panose="02020603050405020304" pitchFamily="18" charset="0"/>
              </a:rPr>
              <a:t>％であった。フィッテイングによって差はあるが、</a:t>
            </a:r>
            <a:r>
              <a:rPr lang="en-US" altLang="ja-JP" sz="2000" dirty="0">
                <a:latin typeface="Times New Roman" panose="02020603050405020304" pitchFamily="18" charset="0"/>
                <a:ea typeface="ＭＳ 明朝" panose="02020609040205080304" pitchFamily="17" charset="-128"/>
                <a:cs typeface="Times New Roman" panose="02020603050405020304" pitchFamily="18" charset="0"/>
              </a:rPr>
              <a:t>1</a:t>
            </a:r>
            <a:r>
              <a:rPr lang="ja-JP" altLang="en-US" sz="2000" dirty="0">
                <a:latin typeface="Times New Roman" panose="02020603050405020304" pitchFamily="18" charset="0"/>
                <a:ea typeface="ＭＳ 明朝" panose="02020609040205080304" pitchFamily="17" charset="-128"/>
                <a:cs typeface="Times New Roman" panose="02020603050405020304" pitchFamily="18" charset="0"/>
              </a:rPr>
              <a:t>％から</a:t>
            </a:r>
            <a:r>
              <a:rPr lang="en-US" altLang="ja-JP" sz="2000" dirty="0">
                <a:latin typeface="Times New Roman" panose="02020603050405020304" pitchFamily="18" charset="0"/>
                <a:ea typeface="ＭＳ 明朝" panose="02020609040205080304" pitchFamily="17" charset="-128"/>
                <a:cs typeface="Times New Roman" panose="02020603050405020304" pitchFamily="18" charset="0"/>
              </a:rPr>
              <a:t>7</a:t>
            </a:r>
            <a:r>
              <a:rPr lang="ja-JP" altLang="en-US" sz="2000" dirty="0">
                <a:latin typeface="Times New Roman" panose="02020603050405020304" pitchFamily="18" charset="0"/>
                <a:ea typeface="ＭＳ 明朝" panose="02020609040205080304" pitchFamily="17" charset="-128"/>
                <a:cs typeface="Times New Roman" panose="02020603050405020304" pitchFamily="18" charset="0"/>
              </a:rPr>
              <a:t>％の範囲に収まる。</a:t>
            </a:r>
          </a:p>
        </p:txBody>
      </p:sp>
      <p:cxnSp>
        <p:nvCxnSpPr>
          <p:cNvPr id="6" name="直線コネクタ 5">
            <a:extLst>
              <a:ext uri="{FF2B5EF4-FFF2-40B4-BE49-F238E27FC236}">
                <a16:creationId xmlns:a16="http://schemas.microsoft.com/office/drawing/2014/main" id="{0F049171-EA2C-4C1D-99B6-5E3FAF720F26}"/>
              </a:ext>
            </a:extLst>
          </p:cNvPr>
          <p:cNvCxnSpPr>
            <a:cxnSpLocks/>
          </p:cNvCxnSpPr>
          <p:nvPr/>
        </p:nvCxnSpPr>
        <p:spPr>
          <a:xfrm>
            <a:off x="3180521" y="1851163"/>
            <a:ext cx="0" cy="2792896"/>
          </a:xfrm>
          <a:prstGeom prst="line">
            <a:avLst/>
          </a:prstGeom>
          <a:ln w="38100">
            <a:solidFill>
              <a:srgbClr val="FF0000"/>
            </a:solidFill>
            <a:prstDash val="sysDash"/>
          </a:ln>
        </p:spPr>
        <p:style>
          <a:lnRef idx="1">
            <a:schemeClr val="accent2"/>
          </a:lnRef>
          <a:fillRef idx="0">
            <a:schemeClr val="accent2"/>
          </a:fillRef>
          <a:effectRef idx="0">
            <a:schemeClr val="accent2"/>
          </a:effectRef>
          <a:fontRef idx="minor">
            <a:schemeClr val="tx1"/>
          </a:fontRef>
        </p:style>
      </p:cxnSp>
      <p:cxnSp>
        <p:nvCxnSpPr>
          <p:cNvPr id="7" name="直線コネクタ 6">
            <a:extLst>
              <a:ext uri="{FF2B5EF4-FFF2-40B4-BE49-F238E27FC236}">
                <a16:creationId xmlns:a16="http://schemas.microsoft.com/office/drawing/2014/main" id="{749AA6B0-089B-403B-8C5F-03DC96C87C98}"/>
              </a:ext>
            </a:extLst>
          </p:cNvPr>
          <p:cNvCxnSpPr>
            <a:cxnSpLocks/>
          </p:cNvCxnSpPr>
          <p:nvPr/>
        </p:nvCxnSpPr>
        <p:spPr>
          <a:xfrm>
            <a:off x="6256682" y="1851162"/>
            <a:ext cx="0" cy="2792896"/>
          </a:xfrm>
          <a:prstGeom prst="line">
            <a:avLst/>
          </a:prstGeom>
          <a:ln w="38100">
            <a:solidFill>
              <a:srgbClr val="FF0000"/>
            </a:solidFill>
            <a:prstDash val="sysDash"/>
          </a:ln>
        </p:spPr>
        <p:style>
          <a:lnRef idx="1">
            <a:schemeClr val="accent2"/>
          </a:lnRef>
          <a:fillRef idx="0">
            <a:schemeClr val="accent2"/>
          </a:fillRef>
          <a:effectRef idx="0">
            <a:schemeClr val="accent2"/>
          </a:effectRef>
          <a:fontRef idx="minor">
            <a:schemeClr val="tx1"/>
          </a:fontRef>
        </p:style>
      </p:cxnSp>
      <p:sp>
        <p:nvSpPr>
          <p:cNvPr id="8" name="スライド番号プレースホルダー 7">
            <a:extLst>
              <a:ext uri="{FF2B5EF4-FFF2-40B4-BE49-F238E27FC236}">
                <a16:creationId xmlns:a16="http://schemas.microsoft.com/office/drawing/2014/main" id="{34DD0F8E-6C48-149B-CA0B-B2EBA0A972A8}"/>
              </a:ext>
            </a:extLst>
          </p:cNvPr>
          <p:cNvSpPr>
            <a:spLocks noGrp="1"/>
          </p:cNvSpPr>
          <p:nvPr>
            <p:ph type="sldNum" sz="quarter" idx="11"/>
          </p:nvPr>
        </p:nvSpPr>
        <p:spPr/>
        <p:txBody>
          <a:bodyPr/>
          <a:lstStyle/>
          <a:p>
            <a:fld id="{2211DAF9-AAB5-44DD-A5E4-C4C1DB5B2C1E}" type="slidenum">
              <a:rPr kumimoji="1" lang="ja-JP" altLang="en-US" smtClean="0"/>
              <a:t>67</a:t>
            </a:fld>
            <a:endParaRPr kumimoji="1" lang="ja-JP" altLang="en-US"/>
          </a:p>
        </p:txBody>
      </p:sp>
    </p:spTree>
    <p:extLst>
      <p:ext uri="{BB962C8B-B14F-4D97-AF65-F5344CB8AC3E}">
        <p14:creationId xmlns:p14="http://schemas.microsoft.com/office/powerpoint/2010/main" val="2465626570"/>
      </p:ext>
    </p:extLst>
  </p:cSld>
  <p:clrMapOvr>
    <a:masterClrMapping/>
  </p:clrMapOvr>
</p:sld>
</file>

<file path=ppt/slides/slide6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タイトル 1">
            <a:extLst>
              <a:ext uri="{FF2B5EF4-FFF2-40B4-BE49-F238E27FC236}">
                <a16:creationId xmlns:a16="http://schemas.microsoft.com/office/drawing/2014/main" id="{84AB2013-8D91-4E39-8E1F-C5FF46BF4D80}"/>
              </a:ext>
            </a:extLst>
          </p:cNvPr>
          <p:cNvSpPr txBox="1">
            <a:spLocks/>
          </p:cNvSpPr>
          <p:nvPr/>
        </p:nvSpPr>
        <p:spPr>
          <a:xfrm>
            <a:off x="500062" y="1000125"/>
            <a:ext cx="7564438" cy="587375"/>
          </a:xfrm>
          <a:prstGeom prst="rect">
            <a:avLst/>
          </a:prstGeom>
        </p:spPr>
        <p:txBody>
          <a:bodyPr/>
          <a:lstStyle>
            <a:lvl1pPr algn="l" defTabSz="914400" rtl="0" eaLnBrk="1" latinLnBrk="0" hangingPunct="1">
              <a:lnSpc>
                <a:spcPct val="90000"/>
              </a:lnSpc>
              <a:spcBef>
                <a:spcPct val="0"/>
              </a:spcBef>
              <a:buNone/>
              <a:defRPr kumimoji="1" sz="4400" kern="1200">
                <a:solidFill>
                  <a:schemeClr val="tx1"/>
                </a:solidFill>
                <a:latin typeface="+mj-lt"/>
                <a:ea typeface="+mj-ea"/>
                <a:cs typeface="+mj-cs"/>
              </a:defRPr>
            </a:lvl1pPr>
          </a:lstStyle>
          <a:p>
            <a:r>
              <a:rPr lang="ja-JP" altLang="en-US" sz="3200" dirty="0">
                <a:latin typeface="ＭＳ 明朝" panose="02020609040205080304" pitchFamily="17" charset="-128"/>
                <a:ea typeface="ＭＳ 明朝" panose="02020609040205080304" pitchFamily="17" charset="-128"/>
              </a:rPr>
              <a:t>各データの統計誤差、入射粒子数の誤差</a:t>
            </a:r>
          </a:p>
        </p:txBody>
      </p:sp>
      <mc:AlternateContent xmlns:mc="http://schemas.openxmlformats.org/markup-compatibility/2006" xmlns:a14="http://schemas.microsoft.com/office/drawing/2010/main">
        <mc:Choice Requires="a14">
          <p:sp>
            <p:nvSpPr>
              <p:cNvPr id="4" name="コンテンツ プレースホルダー 2">
                <a:extLst>
                  <a:ext uri="{FF2B5EF4-FFF2-40B4-BE49-F238E27FC236}">
                    <a16:creationId xmlns:a16="http://schemas.microsoft.com/office/drawing/2014/main" id="{70118F89-F3C4-4452-B814-B2CE6A49666E}"/>
                  </a:ext>
                </a:extLst>
              </p:cNvPr>
              <p:cNvSpPr txBox="1">
                <a:spLocks/>
              </p:cNvSpPr>
              <p:nvPr/>
            </p:nvSpPr>
            <p:spPr>
              <a:xfrm>
                <a:off x="500062" y="2236408"/>
                <a:ext cx="8339137" cy="3127525"/>
              </a:xfrm>
              <a:prstGeom prst="rect">
                <a:avLst/>
              </a:prstGeom>
            </p:spPr>
            <p:txBody>
              <a:bodyPr/>
              <a:lstStyle>
                <a:lvl1pPr marL="228600" indent="-228600" algn="l" defTabSz="914400" rtl="0" eaLnBrk="1" latinLnBrk="0" hangingPunct="1">
                  <a:lnSpc>
                    <a:spcPct val="90000"/>
                  </a:lnSpc>
                  <a:spcBef>
                    <a:spcPts val="1000"/>
                  </a:spcBef>
                  <a:buFont typeface="Arial" panose="020B0604020202020204" pitchFamily="34" charset="0"/>
                  <a:buChar char="•"/>
                  <a:defRPr kumimoji="1"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kumimoji="1"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kumimoji="1"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kumimoji="1"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kumimoji="1"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kumimoji="1"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kumimoji="1"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kumimoji="1"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kumimoji="1" sz="1800" kern="1200">
                    <a:solidFill>
                      <a:schemeClr val="tx1"/>
                    </a:solidFill>
                    <a:latin typeface="+mn-lt"/>
                    <a:ea typeface="+mn-ea"/>
                    <a:cs typeface="+mn-cs"/>
                  </a:defRPr>
                </a:lvl9pPr>
              </a:lstStyle>
              <a:p>
                <a:pPr marL="0" indent="0">
                  <a:buFont typeface="Arial" panose="020B0604020202020204" pitchFamily="34" charset="0"/>
                  <a:buNone/>
                </a:pPr>
                <a:r>
                  <a:rPr lang="ja-JP" altLang="en-US" dirty="0">
                    <a:latin typeface="ＭＳ 明朝" panose="02020609040205080304" pitchFamily="17" charset="-128"/>
                    <a:ea typeface="ＭＳ 明朝" panose="02020609040205080304" pitchFamily="17" charset="-128"/>
                  </a:rPr>
                  <a:t>統計誤差：</a:t>
                </a:r>
                <a:r>
                  <a:rPr lang="en-US" altLang="ja-JP" dirty="0">
                    <a:latin typeface="ＭＳ 明朝" panose="02020609040205080304" pitchFamily="17" charset="-128"/>
                    <a:ea typeface="ＭＳ 明朝" panose="02020609040205080304" pitchFamily="17" charset="-128"/>
                  </a:rPr>
                  <a:t> </a:t>
                </a:r>
                <a14:m>
                  <m:oMath xmlns:m="http://schemas.openxmlformats.org/officeDocument/2006/math">
                    <m:f>
                      <m:fPr>
                        <m:ctrlPr>
                          <a:rPr lang="en-US" altLang="ja-JP" i="1">
                            <a:latin typeface="Cambria Math" panose="02040503050406030204" pitchFamily="18" charset="0"/>
                          </a:rPr>
                        </m:ctrlPr>
                      </m:fPr>
                      <m:num>
                        <m:r>
                          <a:rPr lang="en-US" altLang="ja-JP" i="1">
                            <a:latin typeface="Cambria Math" panose="02040503050406030204" pitchFamily="18" charset="0"/>
                          </a:rPr>
                          <m:t>1</m:t>
                        </m:r>
                      </m:num>
                      <m:den>
                        <m:rad>
                          <m:radPr>
                            <m:degHide m:val="on"/>
                            <m:ctrlPr>
                              <a:rPr lang="en-US" altLang="ja-JP" i="1">
                                <a:latin typeface="Cambria Math" panose="02040503050406030204" pitchFamily="18" charset="0"/>
                              </a:rPr>
                            </m:ctrlPr>
                          </m:radPr>
                          <m:deg/>
                          <m:e>
                            <m:r>
                              <a:rPr lang="en-US" altLang="ja-JP" i="1">
                                <a:latin typeface="Cambria Math" panose="02040503050406030204" pitchFamily="18" charset="0"/>
                              </a:rPr>
                              <m:t>𝑁</m:t>
                            </m:r>
                          </m:e>
                        </m:rad>
                      </m:den>
                    </m:f>
                  </m:oMath>
                </a14:m>
                <a:r>
                  <a:rPr lang="ja-JP" altLang="en-US" dirty="0">
                    <a:latin typeface="ＭＳ 明朝" panose="02020609040205080304" pitchFamily="17" charset="-128"/>
                    <a:ea typeface="ＭＳ 明朝" panose="02020609040205080304" pitchFamily="17" charset="-128"/>
                  </a:rPr>
                  <a:t>　</a:t>
                </a:r>
                <a:r>
                  <a:rPr lang="en-US" altLang="ja-JP" dirty="0">
                    <a:latin typeface="ＭＳ 明朝" panose="02020609040205080304" pitchFamily="17" charset="-128"/>
                    <a:ea typeface="ＭＳ 明朝" panose="02020609040205080304" pitchFamily="17" charset="-128"/>
                  </a:rPr>
                  <a:t>N:</a:t>
                </a:r>
                <a:r>
                  <a:rPr lang="ja-JP" altLang="en-US" dirty="0">
                    <a:latin typeface="ＭＳ 明朝" panose="02020609040205080304" pitchFamily="17" charset="-128"/>
                    <a:ea typeface="ＭＳ 明朝" panose="02020609040205080304" pitchFamily="17" charset="-128"/>
                  </a:rPr>
                  <a:t>荷電粒子数</a:t>
                </a:r>
                <a:endParaRPr lang="en-US" altLang="ja-JP" dirty="0">
                  <a:latin typeface="ＭＳ 明朝" panose="02020609040205080304" pitchFamily="17" charset="-128"/>
                  <a:ea typeface="ＭＳ 明朝" panose="02020609040205080304" pitchFamily="17" charset="-128"/>
                </a:endParaRPr>
              </a:p>
              <a:p>
                <a:pPr marL="0" indent="0">
                  <a:buFont typeface="Arial" panose="020B0604020202020204" pitchFamily="34" charset="0"/>
                  <a:buNone/>
                </a:pPr>
                <a:endParaRPr lang="en-US" altLang="ja-JP" dirty="0">
                  <a:latin typeface="ＭＳ 明朝" panose="02020609040205080304" pitchFamily="17" charset="-128"/>
                  <a:ea typeface="ＭＳ 明朝" panose="02020609040205080304" pitchFamily="17" charset="-128"/>
                </a:endParaRPr>
              </a:p>
              <a:p>
                <a:pPr marL="0" indent="0">
                  <a:buFont typeface="Arial" panose="020B0604020202020204" pitchFamily="34" charset="0"/>
                  <a:buNone/>
                </a:pPr>
                <a:r>
                  <a:rPr lang="ja-JP" altLang="en-US" dirty="0">
                    <a:latin typeface="ＭＳ 明朝" panose="02020609040205080304" pitchFamily="17" charset="-128"/>
                    <a:ea typeface="ＭＳ 明朝" panose="02020609040205080304" pitchFamily="17" charset="-128"/>
                  </a:rPr>
                  <a:t>入射粒子数の誤差</a:t>
                </a:r>
                <a:endParaRPr lang="en-US" altLang="ja-JP" dirty="0">
                  <a:latin typeface="ＭＳ 明朝" panose="02020609040205080304" pitchFamily="17" charset="-128"/>
                  <a:ea typeface="ＭＳ 明朝" panose="02020609040205080304" pitchFamily="17" charset="-128"/>
                </a:endParaRPr>
              </a:p>
              <a:p>
                <a:pPr marL="0" indent="0">
                  <a:buFont typeface="Arial" panose="020B0604020202020204" pitchFamily="34" charset="0"/>
                  <a:buNone/>
                </a:pPr>
                <a:endParaRPr lang="en-US" altLang="ja-JP" dirty="0">
                  <a:latin typeface="ＭＳ 明朝" panose="02020609040205080304" pitchFamily="17" charset="-128"/>
                  <a:ea typeface="ＭＳ 明朝" panose="02020609040205080304" pitchFamily="17" charset="-128"/>
                </a:endParaRPr>
              </a:p>
              <a:p>
                <a:pPr marL="0" indent="0">
                  <a:buFont typeface="Arial" panose="020B0604020202020204" pitchFamily="34" charset="0"/>
                  <a:buNone/>
                </a:pPr>
                <a:r>
                  <a:rPr lang="ja-JP" altLang="ja-JP" dirty="0">
                    <a:latin typeface="ＭＳ 明朝" panose="02020609040205080304" pitchFamily="17" charset="-128"/>
                    <a:ea typeface="ＭＳ 明朝" panose="02020609040205080304" pitchFamily="17" charset="-128"/>
                  </a:rPr>
                  <a:t>入射粒子数</a:t>
                </a:r>
                <a:r>
                  <a:rPr lang="en-US" altLang="ja-JP" dirty="0">
                    <a:latin typeface="ＭＳ 明朝" panose="02020609040205080304" pitchFamily="17" charset="-128"/>
                    <a:ea typeface="ＭＳ 明朝" panose="02020609040205080304" pitchFamily="17" charset="-128"/>
                  </a:rPr>
                  <a:t>(3</a:t>
                </a:r>
                <a:r>
                  <a:rPr lang="ja-JP" altLang="en-US" dirty="0">
                    <a:latin typeface="ＭＳ 明朝" panose="02020609040205080304" pitchFamily="17" charset="-128"/>
                    <a:ea typeface="ＭＳ 明朝" panose="02020609040205080304" pitchFamily="17" charset="-128"/>
                  </a:rPr>
                  <a:t>千万程度</a:t>
                </a:r>
                <a:r>
                  <a:rPr lang="en-US" altLang="ja-JP" dirty="0">
                    <a:latin typeface="ＭＳ 明朝" panose="02020609040205080304" pitchFamily="17" charset="-128"/>
                    <a:ea typeface="ＭＳ 明朝" panose="02020609040205080304" pitchFamily="17" charset="-128"/>
                  </a:rPr>
                  <a:t>)</a:t>
                </a:r>
                <a:r>
                  <a:rPr lang="ja-JP" altLang="ja-JP" dirty="0">
                    <a:latin typeface="ＭＳ 明朝" panose="02020609040205080304" pitchFamily="17" charset="-128"/>
                    <a:ea typeface="ＭＳ 明朝" panose="02020609040205080304" pitchFamily="17" charset="-128"/>
                  </a:rPr>
                  <a:t>における統計誤差については、全ての測定において十分に小さく無視できる</a:t>
                </a:r>
                <a:endParaRPr lang="ja-JP" altLang="en-US" dirty="0">
                  <a:latin typeface="ＭＳ 明朝" panose="02020609040205080304" pitchFamily="17" charset="-128"/>
                  <a:ea typeface="ＭＳ 明朝" panose="02020609040205080304" pitchFamily="17" charset="-128"/>
                </a:endParaRPr>
              </a:p>
            </p:txBody>
          </p:sp>
        </mc:Choice>
        <mc:Fallback xmlns="">
          <p:sp>
            <p:nvSpPr>
              <p:cNvPr id="4" name="コンテンツ プレースホルダー 2">
                <a:extLst>
                  <a:ext uri="{FF2B5EF4-FFF2-40B4-BE49-F238E27FC236}">
                    <a16:creationId xmlns:a16="http://schemas.microsoft.com/office/drawing/2014/main" id="{70118F89-F3C4-4452-B814-B2CE6A49666E}"/>
                  </a:ext>
                </a:extLst>
              </p:cNvPr>
              <p:cNvSpPr txBox="1">
                <a:spLocks noRot="1" noChangeAspect="1" noMove="1" noResize="1" noEditPoints="1" noAdjustHandles="1" noChangeArrowheads="1" noChangeShapeType="1" noTextEdit="1"/>
              </p:cNvSpPr>
              <p:nvPr/>
            </p:nvSpPr>
            <p:spPr>
              <a:xfrm>
                <a:off x="500062" y="2236408"/>
                <a:ext cx="8339137" cy="3127525"/>
              </a:xfrm>
              <a:prstGeom prst="rect">
                <a:avLst/>
              </a:prstGeom>
              <a:blipFill>
                <a:blip r:embed="rId2"/>
                <a:stretch>
                  <a:fillRect l="-1462" t="-1754" b="-4094"/>
                </a:stretch>
              </a:blipFill>
            </p:spPr>
            <p:txBody>
              <a:bodyPr/>
              <a:lstStyle/>
              <a:p>
                <a:r>
                  <a:rPr lang="ja-JP" altLang="en-US">
                    <a:noFill/>
                  </a:rPr>
                  <a:t> </a:t>
                </a:r>
              </a:p>
            </p:txBody>
          </p:sp>
        </mc:Fallback>
      </mc:AlternateContent>
      <p:sp>
        <p:nvSpPr>
          <p:cNvPr id="6" name="スライド番号プレースホルダー 5">
            <a:extLst>
              <a:ext uri="{FF2B5EF4-FFF2-40B4-BE49-F238E27FC236}">
                <a16:creationId xmlns:a16="http://schemas.microsoft.com/office/drawing/2014/main" id="{367DD2EF-8D25-5C20-4BC2-C52CDE038F9E}"/>
              </a:ext>
            </a:extLst>
          </p:cNvPr>
          <p:cNvSpPr>
            <a:spLocks noGrp="1"/>
          </p:cNvSpPr>
          <p:nvPr>
            <p:ph type="sldNum" sz="quarter" idx="11"/>
          </p:nvPr>
        </p:nvSpPr>
        <p:spPr/>
        <p:txBody>
          <a:bodyPr/>
          <a:lstStyle/>
          <a:p>
            <a:fld id="{2211DAF9-AAB5-44DD-A5E4-C4C1DB5B2C1E}" type="slidenum">
              <a:rPr kumimoji="1" lang="ja-JP" altLang="en-US" smtClean="0"/>
              <a:t>68</a:t>
            </a:fld>
            <a:endParaRPr kumimoji="1" lang="ja-JP" altLang="en-US"/>
          </a:p>
        </p:txBody>
      </p:sp>
    </p:spTree>
    <p:extLst>
      <p:ext uri="{BB962C8B-B14F-4D97-AF65-F5344CB8AC3E}">
        <p14:creationId xmlns:p14="http://schemas.microsoft.com/office/powerpoint/2010/main" val="4283162886"/>
      </p:ext>
    </p:extLst>
  </p:cSld>
  <p:clrMapOvr>
    <a:masterClrMapping/>
  </p:clrMapOvr>
</p:sld>
</file>

<file path=ppt/slides/slide7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タイトル 1">
            <a:extLst>
              <a:ext uri="{FF2B5EF4-FFF2-40B4-BE49-F238E27FC236}">
                <a16:creationId xmlns:a16="http://schemas.microsoft.com/office/drawing/2014/main" id="{87277293-8B05-471C-BECB-6F58A6D94DC5}"/>
              </a:ext>
            </a:extLst>
          </p:cNvPr>
          <p:cNvSpPr txBox="1">
            <a:spLocks/>
          </p:cNvSpPr>
          <p:nvPr/>
        </p:nvSpPr>
        <p:spPr>
          <a:xfrm>
            <a:off x="500063" y="1127125"/>
            <a:ext cx="5867400" cy="381000"/>
          </a:xfrm>
          <a:prstGeom prst="rect">
            <a:avLst/>
          </a:prstGeom>
        </p:spPr>
        <p:txBody>
          <a:bodyPr/>
          <a:lstStyle>
            <a:lvl1pPr algn="l" defTabSz="914400" rtl="0" eaLnBrk="1" latinLnBrk="0" hangingPunct="1">
              <a:lnSpc>
                <a:spcPct val="90000"/>
              </a:lnSpc>
              <a:spcBef>
                <a:spcPct val="0"/>
              </a:spcBef>
              <a:buNone/>
              <a:defRPr kumimoji="1" sz="4400" kern="1200">
                <a:solidFill>
                  <a:schemeClr val="tx1"/>
                </a:solidFill>
                <a:latin typeface="+mj-lt"/>
                <a:ea typeface="+mj-ea"/>
                <a:cs typeface="+mj-cs"/>
              </a:defRPr>
            </a:lvl1pPr>
          </a:lstStyle>
          <a:p>
            <a:r>
              <a:rPr lang="ja-JP" altLang="en-US" sz="3200" dirty="0">
                <a:latin typeface="ＭＳ 明朝" panose="02020609040205080304" pitchFamily="17" charset="-128"/>
                <a:ea typeface="ＭＳ 明朝" panose="02020609040205080304" pitchFamily="17" charset="-128"/>
              </a:rPr>
              <a:t>面密度</a:t>
            </a:r>
          </a:p>
        </p:txBody>
      </p:sp>
      <p:sp>
        <p:nvSpPr>
          <p:cNvPr id="4" name="コンテンツ プレースホルダー 2">
            <a:extLst>
              <a:ext uri="{FF2B5EF4-FFF2-40B4-BE49-F238E27FC236}">
                <a16:creationId xmlns:a16="http://schemas.microsoft.com/office/drawing/2014/main" id="{CB73D07D-02A8-4A94-A1BB-C78149082B99}"/>
              </a:ext>
            </a:extLst>
          </p:cNvPr>
          <p:cNvSpPr txBox="1">
            <a:spLocks/>
          </p:cNvSpPr>
          <p:nvPr/>
        </p:nvSpPr>
        <p:spPr>
          <a:xfrm>
            <a:off x="500063" y="1963986"/>
            <a:ext cx="8153400" cy="4495800"/>
          </a:xfrm>
          <a:prstGeom prst="rect">
            <a:avLst/>
          </a:prstGeom>
        </p:spPr>
        <p:txBody>
          <a:bodyPr/>
          <a:lstStyle>
            <a:lvl1pPr marL="228600" indent="-228600" algn="l" defTabSz="914400" rtl="0" eaLnBrk="1" latinLnBrk="0" hangingPunct="1">
              <a:lnSpc>
                <a:spcPct val="90000"/>
              </a:lnSpc>
              <a:spcBef>
                <a:spcPts val="1000"/>
              </a:spcBef>
              <a:buFont typeface="Arial" panose="020B0604020202020204" pitchFamily="34" charset="0"/>
              <a:buChar char="•"/>
              <a:defRPr kumimoji="1"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kumimoji="1"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kumimoji="1"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kumimoji="1"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kumimoji="1"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kumimoji="1"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kumimoji="1"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kumimoji="1"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kumimoji="1" sz="1800" kern="1200">
                <a:solidFill>
                  <a:schemeClr val="tx1"/>
                </a:solidFill>
                <a:latin typeface="+mn-lt"/>
                <a:ea typeface="+mn-ea"/>
                <a:cs typeface="+mn-cs"/>
              </a:defRPr>
            </a:lvl9pPr>
          </a:lstStyle>
          <a:p>
            <a:r>
              <a:rPr lang="ja-JP" altLang="en-US" dirty="0">
                <a:latin typeface="Times New Roman" panose="02020603050405020304" pitchFamily="18" charset="0"/>
                <a:ea typeface="ＭＳ 明朝" panose="02020609040205080304" pitchFamily="17" charset="-128"/>
                <a:cs typeface="Times New Roman" panose="02020603050405020304" pitchFamily="18" charset="0"/>
              </a:rPr>
              <a:t>ターゲットの重さについては、 </a:t>
            </a:r>
            <a:r>
              <a:rPr lang="en-US" altLang="ja-JP" dirty="0">
                <a:latin typeface="Times New Roman" panose="02020603050405020304" pitchFamily="18" charset="0"/>
                <a:ea typeface="ＭＳ 明朝" panose="02020609040205080304" pitchFamily="17" charset="-128"/>
                <a:cs typeface="Times New Roman" panose="02020603050405020304" pitchFamily="18" charset="0"/>
              </a:rPr>
              <a:t>5 </a:t>
            </a:r>
            <a:r>
              <a:rPr lang="ja-JP" altLang="en-US" dirty="0">
                <a:latin typeface="Times New Roman" panose="02020603050405020304" pitchFamily="18" charset="0"/>
                <a:ea typeface="ＭＳ 明朝" panose="02020609040205080304" pitchFamily="17" charset="-128"/>
                <a:cs typeface="Times New Roman" panose="02020603050405020304" pitchFamily="18" charset="0"/>
              </a:rPr>
              <a:t>回測定した平均をとっているため測定値の幅が誤差となる。今回の測定の誤差は全ターゲット で約 </a:t>
            </a:r>
            <a:r>
              <a:rPr lang="en-US" altLang="ja-JP" dirty="0">
                <a:latin typeface="Times New Roman" panose="02020603050405020304" pitchFamily="18" charset="0"/>
                <a:ea typeface="ＭＳ 明朝" panose="02020609040205080304" pitchFamily="17" charset="-128"/>
                <a:cs typeface="Times New Roman" panose="02020603050405020304" pitchFamily="18" charset="0"/>
              </a:rPr>
              <a:t>0.1%</a:t>
            </a:r>
            <a:r>
              <a:rPr lang="ja-JP" altLang="en-US" dirty="0">
                <a:latin typeface="Times New Roman" panose="02020603050405020304" pitchFamily="18" charset="0"/>
                <a:ea typeface="ＭＳ 明朝" panose="02020609040205080304" pitchFamily="17" charset="-128"/>
                <a:cs typeface="Times New Roman" panose="02020603050405020304" pitchFamily="18" charset="0"/>
              </a:rPr>
              <a:t>程度となったため、無視できるとした。</a:t>
            </a:r>
            <a:endParaRPr lang="en-US" altLang="ja-JP" dirty="0">
              <a:latin typeface="Times New Roman" panose="02020603050405020304" pitchFamily="18" charset="0"/>
              <a:ea typeface="ＭＳ 明朝" panose="02020609040205080304" pitchFamily="17" charset="-128"/>
              <a:cs typeface="Times New Roman" panose="02020603050405020304" pitchFamily="18" charset="0"/>
            </a:endParaRPr>
          </a:p>
          <a:p>
            <a:endParaRPr lang="en-US" altLang="ja-JP" dirty="0">
              <a:latin typeface="Times New Roman" panose="02020603050405020304" pitchFamily="18" charset="0"/>
              <a:ea typeface="ＭＳ 明朝" panose="02020609040205080304" pitchFamily="17" charset="-128"/>
              <a:cs typeface="Times New Roman" panose="02020603050405020304" pitchFamily="18" charset="0"/>
            </a:endParaRPr>
          </a:p>
          <a:p>
            <a:r>
              <a:rPr lang="ja-JP" altLang="en-US" dirty="0">
                <a:latin typeface="Times New Roman" panose="02020603050405020304" pitchFamily="18" charset="0"/>
                <a:ea typeface="ＭＳ 明朝" panose="02020609040205080304" pitchFamily="17" charset="-128"/>
                <a:cs typeface="Times New Roman" panose="02020603050405020304" pitchFamily="18" charset="0"/>
              </a:rPr>
              <a:t>純度　</a:t>
            </a:r>
            <a:r>
              <a:rPr lang="en-US" altLang="ja-JP" dirty="0">
                <a:latin typeface="Times New Roman" panose="02020603050405020304" pitchFamily="18" charset="0"/>
                <a:ea typeface="ＭＳ 明朝" panose="02020609040205080304" pitchFamily="17" charset="-128"/>
                <a:cs typeface="Times New Roman" panose="02020603050405020304" pitchFamily="18" charset="0"/>
              </a:rPr>
              <a:t>99+</a:t>
            </a:r>
            <a:r>
              <a:rPr lang="ja-JP" altLang="en-US" dirty="0">
                <a:latin typeface="Times New Roman" panose="02020603050405020304" pitchFamily="18" charset="0"/>
                <a:ea typeface="ＭＳ 明朝" panose="02020609040205080304" pitchFamily="17" charset="-128"/>
                <a:cs typeface="Times New Roman" panose="02020603050405020304" pitchFamily="18" charset="0"/>
              </a:rPr>
              <a:t>％ </a:t>
            </a:r>
            <a:r>
              <a:rPr lang="en-US" altLang="ja-JP" dirty="0">
                <a:latin typeface="Times New Roman" panose="02020603050405020304" pitchFamily="18" charset="0"/>
                <a:ea typeface="ＭＳ 明朝" panose="02020609040205080304" pitchFamily="17" charset="-128"/>
                <a:cs typeface="Times New Roman" panose="02020603050405020304" pitchFamily="18" charset="0"/>
              </a:rPr>
              <a:t>(</a:t>
            </a:r>
            <a:r>
              <a:rPr lang="ja-JP" altLang="en-US" dirty="0">
                <a:latin typeface="Times New Roman" panose="02020603050405020304" pitchFamily="18" charset="0"/>
                <a:ea typeface="ＭＳ 明朝" panose="02020609040205080304" pitchFamily="17" charset="-128"/>
                <a:cs typeface="Times New Roman" panose="02020603050405020304" pitchFamily="18" charset="0"/>
              </a:rPr>
              <a:t>ニラコのホームページより</a:t>
            </a:r>
            <a:r>
              <a:rPr lang="en-US" altLang="ja-JP" dirty="0">
                <a:latin typeface="Times New Roman" panose="02020603050405020304" pitchFamily="18" charset="0"/>
                <a:ea typeface="ＭＳ 明朝" panose="02020609040205080304" pitchFamily="17" charset="-128"/>
                <a:cs typeface="Times New Roman" panose="02020603050405020304" pitchFamily="18" charset="0"/>
              </a:rPr>
              <a:t>)</a:t>
            </a:r>
          </a:p>
          <a:p>
            <a:endParaRPr lang="en-US" altLang="ja-JP" dirty="0">
              <a:latin typeface="Times New Roman" panose="02020603050405020304" pitchFamily="18" charset="0"/>
              <a:ea typeface="ＭＳ 明朝" panose="02020609040205080304" pitchFamily="17" charset="-128"/>
              <a:cs typeface="Times New Roman" panose="02020603050405020304" pitchFamily="18" charset="0"/>
            </a:endParaRPr>
          </a:p>
          <a:p>
            <a:r>
              <a:rPr lang="ja-JP" altLang="en-US" dirty="0">
                <a:latin typeface="Times New Roman" panose="02020603050405020304" pitchFamily="18" charset="0"/>
                <a:ea typeface="ＭＳ 明朝" panose="02020609040205080304" pitchFamily="17" charset="-128"/>
                <a:cs typeface="Times New Roman" panose="02020603050405020304" pitchFamily="18" charset="0"/>
              </a:rPr>
              <a:t>厚さ　ニラコのホームページ記載なし</a:t>
            </a:r>
          </a:p>
        </p:txBody>
      </p:sp>
      <p:sp>
        <p:nvSpPr>
          <p:cNvPr id="6" name="スライド番号プレースホルダー 5">
            <a:extLst>
              <a:ext uri="{FF2B5EF4-FFF2-40B4-BE49-F238E27FC236}">
                <a16:creationId xmlns:a16="http://schemas.microsoft.com/office/drawing/2014/main" id="{7A7CB425-D747-D9C8-6BF4-C7239C6CE6FC}"/>
              </a:ext>
            </a:extLst>
          </p:cNvPr>
          <p:cNvSpPr>
            <a:spLocks noGrp="1"/>
          </p:cNvSpPr>
          <p:nvPr>
            <p:ph type="sldNum" sz="quarter" idx="11"/>
          </p:nvPr>
        </p:nvSpPr>
        <p:spPr/>
        <p:txBody>
          <a:bodyPr/>
          <a:lstStyle/>
          <a:p>
            <a:fld id="{2211DAF9-AAB5-44DD-A5E4-C4C1DB5B2C1E}" type="slidenum">
              <a:rPr kumimoji="1" lang="ja-JP" altLang="en-US" smtClean="0"/>
              <a:t>69</a:t>
            </a:fld>
            <a:endParaRPr kumimoji="1" lang="ja-JP" altLang="en-US"/>
          </a:p>
        </p:txBody>
      </p:sp>
    </p:spTree>
    <p:extLst>
      <p:ext uri="{BB962C8B-B14F-4D97-AF65-F5344CB8AC3E}">
        <p14:creationId xmlns:p14="http://schemas.microsoft.com/office/powerpoint/2010/main" val="3812668211"/>
      </p:ext>
    </p:extLst>
  </p:cSld>
  <p:clrMapOvr>
    <a:masterClrMapping/>
  </p:clrMapOvr>
</p:sld>
</file>

<file path=ppt/slides/slide7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タイトル 1">
            <a:extLst>
              <a:ext uri="{FF2B5EF4-FFF2-40B4-BE49-F238E27FC236}">
                <a16:creationId xmlns:a16="http://schemas.microsoft.com/office/drawing/2014/main" id="{409F5913-4DAA-43C5-DF81-53784E09FE03}"/>
              </a:ext>
            </a:extLst>
          </p:cNvPr>
          <p:cNvSpPr>
            <a:spLocks noGrp="1"/>
          </p:cNvSpPr>
          <p:nvPr>
            <p:ph type="title"/>
          </p:nvPr>
        </p:nvSpPr>
        <p:spPr>
          <a:xfrm>
            <a:off x="800100" y="768467"/>
            <a:ext cx="7543800" cy="702298"/>
          </a:xfrm>
        </p:spPr>
        <p:txBody>
          <a:bodyPr>
            <a:normAutofit/>
          </a:bodyPr>
          <a:lstStyle/>
          <a:p>
            <a:r>
              <a:rPr lang="en-US" altLang="ja-JP" dirty="0">
                <a:latin typeface="Times New Roman" panose="02020603050405020304" pitchFamily="18" charset="0"/>
                <a:cs typeface="Times New Roman" panose="02020603050405020304" pitchFamily="18" charset="0"/>
              </a:rPr>
              <a:t>Moving-Source </a:t>
            </a:r>
            <a:r>
              <a:rPr lang="en-US" altLang="ja-JP" dirty="0" err="1">
                <a:latin typeface="Times New Roman" panose="02020603050405020304" pitchFamily="18" charset="0"/>
                <a:cs typeface="Times New Roman" panose="02020603050405020304" pitchFamily="18" charset="0"/>
              </a:rPr>
              <a:t>Parameterzation</a:t>
            </a:r>
            <a:r>
              <a:rPr lang="ja-JP" altLang="en-US" dirty="0">
                <a:latin typeface="Times New Roman" panose="02020603050405020304" pitchFamily="18" charset="0"/>
                <a:cs typeface="Times New Roman" panose="02020603050405020304" pitchFamily="18" charset="0"/>
              </a:rPr>
              <a:t> </a:t>
            </a:r>
            <a:endParaRPr kumimoji="1" lang="ja-JP" altLang="en-US" dirty="0">
              <a:latin typeface="Times New Roman" panose="02020603050405020304" pitchFamily="18" charset="0"/>
              <a:cs typeface="Times New Roman" panose="02020603050405020304" pitchFamily="18" charset="0"/>
            </a:endParaRPr>
          </a:p>
        </p:txBody>
      </p:sp>
      <mc:AlternateContent xmlns:mc="http://schemas.openxmlformats.org/markup-compatibility/2006" xmlns:a14="http://schemas.microsoft.com/office/drawing/2010/main">
        <mc:Choice Requires="a14">
          <p:sp>
            <p:nvSpPr>
              <p:cNvPr id="6" name="テキスト ボックス 5">
                <a:extLst>
                  <a:ext uri="{FF2B5EF4-FFF2-40B4-BE49-F238E27FC236}">
                    <a16:creationId xmlns:a16="http://schemas.microsoft.com/office/drawing/2014/main" id="{2F066718-EE13-9988-9381-ADB0123638F9}"/>
                  </a:ext>
                </a:extLst>
              </p:cNvPr>
              <p:cNvSpPr txBox="1"/>
              <p:nvPr/>
            </p:nvSpPr>
            <p:spPr>
              <a:xfrm>
                <a:off x="-14437" y="1384144"/>
                <a:ext cx="9135578" cy="1074910"/>
              </a:xfrm>
              <a:prstGeom prst="rect">
                <a:avLst/>
              </a:prstGeom>
              <a:noFill/>
            </p:spPr>
            <p:txBody>
              <a:bodyPr wrap="square" rtlCol="0">
                <a:spAutoFit/>
              </a:bodyPr>
              <a:lstStyle/>
              <a:p>
                <a:pPr/>
                <a14:m>
                  <m:oMathPara xmlns:m="http://schemas.openxmlformats.org/officeDocument/2006/math">
                    <m:oMathParaPr>
                      <m:jc m:val="centerGroup"/>
                    </m:oMathParaPr>
                    <m:oMath xmlns:m="http://schemas.openxmlformats.org/officeDocument/2006/math">
                      <m:f>
                        <m:fPr>
                          <m:ctrlPr>
                            <a:rPr kumimoji="1" lang="en-US" altLang="ja-JP" sz="2000" i="1" smtClean="0">
                              <a:latin typeface="Cambria Math" panose="02040503050406030204" pitchFamily="18" charset="0"/>
                            </a:rPr>
                          </m:ctrlPr>
                        </m:fPr>
                        <m:num>
                          <m:sSup>
                            <m:sSupPr>
                              <m:ctrlPr>
                                <a:rPr kumimoji="1" lang="en-US" altLang="ja-JP" sz="2000" b="0" i="1" smtClean="0">
                                  <a:latin typeface="Cambria Math" panose="02040503050406030204" pitchFamily="18" charset="0"/>
                                </a:rPr>
                              </m:ctrlPr>
                            </m:sSupPr>
                            <m:e>
                              <m:r>
                                <a:rPr kumimoji="1" lang="en-US" altLang="ja-JP" sz="2000" b="0" i="1" smtClean="0">
                                  <a:latin typeface="Cambria Math" panose="02040503050406030204" pitchFamily="18" charset="0"/>
                                </a:rPr>
                                <m:t>𝑑</m:t>
                              </m:r>
                            </m:e>
                            <m:sup>
                              <m:r>
                                <a:rPr kumimoji="1" lang="en-US" altLang="ja-JP" sz="2000" b="0" i="1" smtClean="0">
                                  <a:latin typeface="Cambria Math" panose="02040503050406030204" pitchFamily="18" charset="0"/>
                                </a:rPr>
                                <m:t>2</m:t>
                              </m:r>
                            </m:sup>
                          </m:sSup>
                          <m:r>
                            <a:rPr kumimoji="1" lang="en-US" altLang="ja-JP" sz="2000" b="0" i="1" smtClean="0">
                              <a:latin typeface="Cambria Math" panose="02040503050406030204" pitchFamily="18" charset="0"/>
                            </a:rPr>
                            <m:t>𝑌</m:t>
                          </m:r>
                        </m:num>
                        <m:den>
                          <m:r>
                            <a:rPr kumimoji="1" lang="en-US" altLang="ja-JP" sz="2000" b="0" i="1" smtClean="0">
                              <a:latin typeface="Cambria Math" panose="02040503050406030204" pitchFamily="18" charset="0"/>
                            </a:rPr>
                            <m:t>𝑑𝐸𝑑</m:t>
                          </m:r>
                          <m:r>
                            <m:rPr>
                              <m:sty m:val="p"/>
                            </m:rPr>
                            <a:rPr kumimoji="1" lang="el-GR" altLang="ja-JP" sz="2000" b="0" i="1" smtClean="0">
                              <a:latin typeface="Cambria Math" panose="02040503050406030204" pitchFamily="18" charset="0"/>
                              <a:ea typeface="Cambria Math" panose="02040503050406030204" pitchFamily="18" charset="0"/>
                            </a:rPr>
                            <m:t>Ω</m:t>
                          </m:r>
                        </m:den>
                      </m:f>
                      <m:r>
                        <a:rPr kumimoji="1" lang="en-US" altLang="ja-JP" sz="2000" b="0" i="1" smtClean="0">
                          <a:latin typeface="Cambria Math" panose="02040503050406030204" pitchFamily="18" charset="0"/>
                        </a:rPr>
                        <m:t>=</m:t>
                      </m:r>
                      <m:d>
                        <m:dPr>
                          <m:begChr m:val="{"/>
                          <m:endChr m:val="}"/>
                          <m:ctrlPr>
                            <a:rPr kumimoji="1" lang="en-US" altLang="ja-JP" sz="2000" b="0" i="1" smtClean="0">
                              <a:latin typeface="Cambria Math" panose="02040503050406030204" pitchFamily="18" charset="0"/>
                            </a:rPr>
                          </m:ctrlPr>
                        </m:dPr>
                        <m:e>
                          <m:f>
                            <m:fPr>
                              <m:ctrlPr>
                                <a:rPr kumimoji="1" lang="en-US" altLang="ja-JP" sz="2000" b="0" i="1" smtClean="0">
                                  <a:latin typeface="Cambria Math" panose="02040503050406030204" pitchFamily="18" charset="0"/>
                                </a:rPr>
                              </m:ctrlPr>
                            </m:fPr>
                            <m:num>
                              <m:sSub>
                                <m:sSubPr>
                                  <m:ctrlPr>
                                    <a:rPr kumimoji="1" lang="en-US" altLang="ja-JP" sz="2000" b="0" i="1" smtClean="0">
                                      <a:latin typeface="Cambria Math" panose="02040503050406030204" pitchFamily="18" charset="0"/>
                                    </a:rPr>
                                  </m:ctrlPr>
                                </m:sSubPr>
                                <m:e>
                                  <m:r>
                                    <a:rPr kumimoji="1" lang="en-US" altLang="ja-JP" sz="2000" b="0" i="1" smtClean="0">
                                      <a:latin typeface="Cambria Math" panose="02040503050406030204" pitchFamily="18" charset="0"/>
                                    </a:rPr>
                                    <m:t>𝑁</m:t>
                                  </m:r>
                                </m:e>
                                <m:sub>
                                  <m:r>
                                    <a:rPr kumimoji="1" lang="en-US" altLang="ja-JP" sz="2000" b="0" i="1" smtClean="0">
                                      <a:latin typeface="Cambria Math" panose="02040503050406030204" pitchFamily="18" charset="0"/>
                                    </a:rPr>
                                    <m:t>0</m:t>
                                  </m:r>
                                </m:sub>
                              </m:sSub>
                            </m:num>
                            <m:den>
                              <m:rad>
                                <m:radPr>
                                  <m:degHide m:val="on"/>
                                  <m:ctrlPr>
                                    <a:rPr kumimoji="1" lang="en-US" altLang="ja-JP" sz="2000" b="0" i="1" smtClean="0">
                                      <a:latin typeface="Cambria Math" panose="02040503050406030204" pitchFamily="18" charset="0"/>
                                    </a:rPr>
                                  </m:ctrlPr>
                                </m:radPr>
                                <m:deg/>
                                <m:e>
                                  <m:r>
                                    <a:rPr kumimoji="1" lang="en-US" altLang="ja-JP" sz="2000" b="0" i="1" smtClean="0">
                                      <a:latin typeface="Cambria Math" panose="02040503050406030204" pitchFamily="18" charset="0"/>
                                    </a:rPr>
                                    <m:t>2</m:t>
                                  </m:r>
                                  <m:r>
                                    <a:rPr kumimoji="1" lang="ja-JP" altLang="en-US" sz="2000" b="0" i="1" smtClean="0">
                                      <a:latin typeface="Cambria Math" panose="02040503050406030204" pitchFamily="18" charset="0"/>
                                    </a:rPr>
                                    <m:t>𝜋</m:t>
                                  </m:r>
                                  <m:sSub>
                                    <m:sSubPr>
                                      <m:ctrlPr>
                                        <a:rPr kumimoji="1" lang="en-US" altLang="ja-JP" sz="2000" b="0" i="1" smtClean="0">
                                          <a:latin typeface="Cambria Math" panose="02040503050406030204" pitchFamily="18" charset="0"/>
                                        </a:rPr>
                                      </m:ctrlPr>
                                    </m:sSubPr>
                                    <m:e>
                                      <m:r>
                                        <a:rPr kumimoji="1" lang="ja-JP" altLang="en-US" sz="2000" b="0" i="1" smtClean="0">
                                          <a:latin typeface="Cambria Math" panose="02040503050406030204" pitchFamily="18" charset="0"/>
                                        </a:rPr>
                                        <m:t>𝜎</m:t>
                                      </m:r>
                                    </m:e>
                                    <m:sub>
                                      <m:r>
                                        <a:rPr kumimoji="1" lang="en-US" altLang="ja-JP" sz="2000" b="0" i="1" smtClean="0">
                                          <a:latin typeface="Cambria Math" panose="02040503050406030204" pitchFamily="18" charset="0"/>
                                        </a:rPr>
                                        <m:t>𝑐</m:t>
                                      </m:r>
                                    </m:sub>
                                  </m:sSub>
                                  <m:sSup>
                                    <m:sSupPr>
                                      <m:ctrlPr>
                                        <a:rPr kumimoji="1" lang="en-US" altLang="ja-JP" sz="2000" b="0" i="1" smtClean="0">
                                          <a:latin typeface="Cambria Math" panose="02040503050406030204" pitchFamily="18" charset="0"/>
                                        </a:rPr>
                                      </m:ctrlPr>
                                    </m:sSupPr>
                                    <m:e>
                                      <m:d>
                                        <m:dPr>
                                          <m:ctrlPr>
                                            <a:rPr kumimoji="1" lang="en-US" altLang="ja-JP" sz="2000" b="0" i="1" smtClean="0">
                                              <a:latin typeface="Cambria Math" panose="02040503050406030204" pitchFamily="18" charset="0"/>
                                            </a:rPr>
                                          </m:ctrlPr>
                                        </m:dPr>
                                        <m:e>
                                          <m:r>
                                            <a:rPr kumimoji="1" lang="ja-JP" altLang="en-US" sz="2000" b="0" i="1" smtClean="0">
                                              <a:latin typeface="Cambria Math" panose="02040503050406030204" pitchFamily="18" charset="0"/>
                                            </a:rPr>
                                            <m:t>𝜃</m:t>
                                          </m:r>
                                        </m:e>
                                      </m:d>
                                    </m:e>
                                    <m:sup>
                                      <m:r>
                                        <a:rPr kumimoji="1" lang="en-US" altLang="ja-JP" sz="2000" b="0" i="1" smtClean="0">
                                          <a:latin typeface="Cambria Math" panose="02040503050406030204" pitchFamily="18" charset="0"/>
                                        </a:rPr>
                                        <m:t>2</m:t>
                                      </m:r>
                                    </m:sup>
                                  </m:sSup>
                                </m:e>
                              </m:rad>
                            </m:den>
                          </m:f>
                          <m:r>
                            <m:rPr>
                              <m:sty m:val="p"/>
                            </m:rPr>
                            <a:rPr kumimoji="1" lang="en-US" altLang="ja-JP" sz="2000" b="0" i="0" smtClean="0">
                              <a:latin typeface="Cambria Math" panose="02040503050406030204" pitchFamily="18" charset="0"/>
                            </a:rPr>
                            <m:t>exp</m:t>
                          </m:r>
                          <m:d>
                            <m:dPr>
                              <m:ctrlPr>
                                <a:rPr kumimoji="1" lang="en-US" altLang="ja-JP" sz="2000" b="0" i="1" smtClean="0">
                                  <a:latin typeface="Cambria Math" panose="02040503050406030204" pitchFamily="18" charset="0"/>
                                </a:rPr>
                              </m:ctrlPr>
                            </m:dPr>
                            <m:e>
                              <m:r>
                                <a:rPr kumimoji="1" lang="en-US" altLang="ja-JP" sz="2000" b="0" i="1" smtClean="0">
                                  <a:latin typeface="Cambria Math" panose="02040503050406030204" pitchFamily="18" charset="0"/>
                                </a:rPr>
                                <m:t>−</m:t>
                              </m:r>
                              <m:f>
                                <m:fPr>
                                  <m:ctrlPr>
                                    <a:rPr kumimoji="1" lang="en-US" altLang="ja-JP" sz="2000" b="0" i="1" smtClean="0">
                                      <a:latin typeface="Cambria Math" panose="02040503050406030204" pitchFamily="18" charset="0"/>
                                    </a:rPr>
                                  </m:ctrlPr>
                                </m:fPr>
                                <m:num>
                                  <m:sSup>
                                    <m:sSupPr>
                                      <m:ctrlPr>
                                        <a:rPr kumimoji="1" lang="en-US" altLang="ja-JP" sz="2000" b="0" i="1" smtClean="0">
                                          <a:latin typeface="Cambria Math" panose="02040503050406030204" pitchFamily="18" charset="0"/>
                                        </a:rPr>
                                      </m:ctrlPr>
                                    </m:sSupPr>
                                    <m:e>
                                      <m:d>
                                        <m:dPr>
                                          <m:ctrlPr>
                                            <a:rPr kumimoji="1" lang="en-US" altLang="ja-JP" sz="2000" b="0" i="1" smtClean="0">
                                              <a:latin typeface="Cambria Math" panose="02040503050406030204" pitchFamily="18" charset="0"/>
                                            </a:rPr>
                                          </m:ctrlPr>
                                        </m:dPr>
                                        <m:e>
                                          <m:sSub>
                                            <m:sSubPr>
                                              <m:ctrlPr>
                                                <a:rPr kumimoji="1" lang="en-US" altLang="ja-JP" sz="2000" b="0" i="1" smtClean="0">
                                                  <a:latin typeface="Cambria Math" panose="02040503050406030204" pitchFamily="18" charset="0"/>
                                                </a:rPr>
                                              </m:ctrlPr>
                                            </m:sSubPr>
                                            <m:e>
                                              <m:r>
                                                <a:rPr kumimoji="1" lang="en-US" altLang="ja-JP" sz="2000" b="0" i="1" smtClean="0">
                                                  <a:latin typeface="Cambria Math" panose="02040503050406030204" pitchFamily="18" charset="0"/>
                                                </a:rPr>
                                                <m:t>𝐸</m:t>
                                              </m:r>
                                            </m:e>
                                            <m:sub>
                                              <m:r>
                                                <a:rPr kumimoji="1" lang="en-US" altLang="ja-JP" sz="2000" b="0" i="1" smtClean="0">
                                                  <a:latin typeface="Cambria Math" panose="02040503050406030204" pitchFamily="18" charset="0"/>
                                                </a:rPr>
                                                <m:t>𝑛</m:t>
                                              </m:r>
                                            </m:sub>
                                          </m:sSub>
                                          <m:r>
                                            <a:rPr kumimoji="1" lang="en-US" altLang="ja-JP" sz="2000" b="0" i="1" smtClean="0">
                                              <a:latin typeface="Cambria Math" panose="02040503050406030204" pitchFamily="18" charset="0"/>
                                            </a:rPr>
                                            <m:t>−</m:t>
                                          </m:r>
                                          <m:sSub>
                                            <m:sSubPr>
                                              <m:ctrlPr>
                                                <a:rPr kumimoji="1" lang="en-US" altLang="ja-JP" sz="2000" b="0" i="1" smtClean="0">
                                                  <a:latin typeface="Cambria Math" panose="02040503050406030204" pitchFamily="18" charset="0"/>
                                                </a:rPr>
                                              </m:ctrlPr>
                                            </m:sSubPr>
                                            <m:e>
                                              <m:r>
                                                <a:rPr kumimoji="1" lang="en-US" altLang="ja-JP" sz="2000" b="0" i="1" smtClean="0">
                                                  <a:latin typeface="Cambria Math" panose="02040503050406030204" pitchFamily="18" charset="0"/>
                                                </a:rPr>
                                                <m:t>𝐸</m:t>
                                              </m:r>
                                            </m:e>
                                            <m:sub>
                                              <m:r>
                                                <a:rPr kumimoji="1" lang="en-US" altLang="ja-JP" sz="2000" b="0" i="1" smtClean="0">
                                                  <a:latin typeface="Cambria Math" panose="02040503050406030204" pitchFamily="18" charset="0"/>
                                                </a:rPr>
                                                <m:t>𝑐</m:t>
                                              </m:r>
                                            </m:sub>
                                          </m:sSub>
                                          <m:d>
                                            <m:dPr>
                                              <m:ctrlPr>
                                                <a:rPr kumimoji="1" lang="en-US" altLang="ja-JP" sz="2000" b="0" i="1" smtClean="0">
                                                  <a:latin typeface="Cambria Math" panose="02040503050406030204" pitchFamily="18" charset="0"/>
                                                </a:rPr>
                                              </m:ctrlPr>
                                            </m:dPr>
                                            <m:e>
                                              <m:r>
                                                <a:rPr kumimoji="1" lang="ja-JP" altLang="en-US" sz="2000" b="0" i="1" smtClean="0">
                                                  <a:latin typeface="Cambria Math" panose="02040503050406030204" pitchFamily="18" charset="0"/>
                                                </a:rPr>
                                                <m:t>𝜃</m:t>
                                              </m:r>
                                            </m:e>
                                          </m:d>
                                        </m:e>
                                      </m:d>
                                    </m:e>
                                    <m:sup>
                                      <m:r>
                                        <a:rPr kumimoji="1" lang="en-US" altLang="ja-JP" sz="2000" b="0" i="1" smtClean="0">
                                          <a:latin typeface="Cambria Math" panose="02040503050406030204" pitchFamily="18" charset="0"/>
                                        </a:rPr>
                                        <m:t>2</m:t>
                                      </m:r>
                                    </m:sup>
                                  </m:sSup>
                                </m:num>
                                <m:den>
                                  <m:r>
                                    <a:rPr kumimoji="1" lang="en-US" altLang="ja-JP" sz="2000" b="0" i="1" smtClean="0">
                                      <a:latin typeface="Cambria Math" panose="02040503050406030204" pitchFamily="18" charset="0"/>
                                    </a:rPr>
                                    <m:t>2</m:t>
                                  </m:r>
                                  <m:sSub>
                                    <m:sSubPr>
                                      <m:ctrlPr>
                                        <a:rPr kumimoji="1" lang="en-US" altLang="ja-JP" sz="2000" b="0" i="1" smtClean="0">
                                          <a:latin typeface="Cambria Math" panose="02040503050406030204" pitchFamily="18" charset="0"/>
                                        </a:rPr>
                                      </m:ctrlPr>
                                    </m:sSubPr>
                                    <m:e>
                                      <m:r>
                                        <a:rPr kumimoji="1" lang="ja-JP" altLang="en-US" sz="2000" b="0" i="1" smtClean="0">
                                          <a:latin typeface="Cambria Math" panose="02040503050406030204" pitchFamily="18" charset="0"/>
                                        </a:rPr>
                                        <m:t>𝜎</m:t>
                                      </m:r>
                                    </m:e>
                                    <m:sub>
                                      <m:r>
                                        <a:rPr kumimoji="1" lang="en-US" altLang="ja-JP" sz="2000" b="0" i="1" smtClean="0">
                                          <a:latin typeface="Cambria Math" panose="02040503050406030204" pitchFamily="18" charset="0"/>
                                        </a:rPr>
                                        <m:t>𝑐</m:t>
                                      </m:r>
                                    </m:sub>
                                  </m:sSub>
                                  <m:sSup>
                                    <m:sSupPr>
                                      <m:ctrlPr>
                                        <a:rPr kumimoji="1" lang="en-US" altLang="ja-JP" sz="2000" b="0" i="1" smtClean="0">
                                          <a:latin typeface="Cambria Math" panose="02040503050406030204" pitchFamily="18" charset="0"/>
                                        </a:rPr>
                                      </m:ctrlPr>
                                    </m:sSupPr>
                                    <m:e>
                                      <m:d>
                                        <m:dPr>
                                          <m:ctrlPr>
                                            <a:rPr kumimoji="1" lang="en-US" altLang="ja-JP" sz="2000" b="0" i="1" smtClean="0">
                                              <a:latin typeface="Cambria Math" panose="02040503050406030204" pitchFamily="18" charset="0"/>
                                            </a:rPr>
                                          </m:ctrlPr>
                                        </m:dPr>
                                        <m:e>
                                          <m:r>
                                            <a:rPr kumimoji="1" lang="ja-JP" altLang="en-US" sz="2000" b="0" i="1" smtClean="0">
                                              <a:latin typeface="Cambria Math" panose="02040503050406030204" pitchFamily="18" charset="0"/>
                                            </a:rPr>
                                            <m:t>𝜃</m:t>
                                          </m:r>
                                        </m:e>
                                      </m:d>
                                    </m:e>
                                    <m:sup>
                                      <m:r>
                                        <a:rPr kumimoji="1" lang="en-US" altLang="ja-JP" sz="2000" b="0" i="1" smtClean="0">
                                          <a:latin typeface="Cambria Math" panose="02040503050406030204" pitchFamily="18" charset="0"/>
                                        </a:rPr>
                                        <m:t>2</m:t>
                                      </m:r>
                                    </m:sup>
                                  </m:sSup>
                                </m:den>
                              </m:f>
                            </m:e>
                          </m:d>
                        </m:e>
                      </m:d>
                      <m:r>
                        <a:rPr kumimoji="1" lang="en-US" altLang="ja-JP" sz="2000" b="0" i="1" smtClean="0">
                          <a:latin typeface="Cambria Math" panose="02040503050406030204" pitchFamily="18" charset="0"/>
                        </a:rPr>
                        <m:t>+</m:t>
                      </m:r>
                      <m:d>
                        <m:dPr>
                          <m:begChr m:val="{"/>
                          <m:endChr m:val="}"/>
                          <m:ctrlPr>
                            <a:rPr kumimoji="1" lang="en-US" altLang="ja-JP" sz="2000" b="0" i="1" smtClean="0">
                              <a:latin typeface="Cambria Math" panose="02040503050406030204" pitchFamily="18" charset="0"/>
                            </a:rPr>
                          </m:ctrlPr>
                        </m:dPr>
                        <m:e>
                          <m:nary>
                            <m:naryPr>
                              <m:chr m:val="∑"/>
                              <m:ctrlPr>
                                <a:rPr kumimoji="1" lang="en-US" altLang="ja-JP" sz="2000" b="0" i="1" smtClean="0">
                                  <a:latin typeface="Cambria Math" panose="02040503050406030204" pitchFamily="18" charset="0"/>
                                </a:rPr>
                              </m:ctrlPr>
                            </m:naryPr>
                            <m:sub>
                              <m:r>
                                <m:rPr>
                                  <m:brk m:alnAt="23"/>
                                </m:rPr>
                                <a:rPr kumimoji="1" lang="en-US" altLang="ja-JP" sz="2000" b="0" i="1" smtClean="0">
                                  <a:latin typeface="Cambria Math" panose="02040503050406030204" pitchFamily="18" charset="0"/>
                                </a:rPr>
                                <m:t>𝑖</m:t>
                              </m:r>
                              <m:r>
                                <a:rPr kumimoji="1" lang="en-US" altLang="ja-JP" sz="2000" b="0" i="1" smtClean="0">
                                  <a:latin typeface="Cambria Math" panose="02040503050406030204" pitchFamily="18" charset="0"/>
                                </a:rPr>
                                <m:t>=1</m:t>
                              </m:r>
                            </m:sub>
                            <m:sup>
                              <m:r>
                                <a:rPr kumimoji="1" lang="en-US" altLang="ja-JP" sz="2000" b="0" i="1" smtClean="0">
                                  <a:latin typeface="Cambria Math" panose="02040503050406030204" pitchFamily="18" charset="0"/>
                                </a:rPr>
                                <m:t>2</m:t>
                              </m:r>
                            </m:sup>
                            <m:e>
                              <m:sSub>
                                <m:sSubPr>
                                  <m:ctrlPr>
                                    <a:rPr kumimoji="1" lang="en-US" altLang="ja-JP" sz="2000" b="0" i="1" smtClean="0">
                                      <a:latin typeface="Cambria Math" panose="02040503050406030204" pitchFamily="18" charset="0"/>
                                    </a:rPr>
                                  </m:ctrlPr>
                                </m:sSubPr>
                                <m:e>
                                  <m:r>
                                    <a:rPr kumimoji="1" lang="en-US" altLang="ja-JP" sz="2000" b="0" i="1" smtClean="0">
                                      <a:latin typeface="Cambria Math" panose="02040503050406030204" pitchFamily="18" charset="0"/>
                                    </a:rPr>
                                    <m:t>𝑁</m:t>
                                  </m:r>
                                </m:e>
                                <m:sub>
                                  <m:r>
                                    <a:rPr kumimoji="1" lang="en-US" altLang="ja-JP" sz="2000" b="0" i="1" smtClean="0">
                                      <a:latin typeface="Cambria Math" panose="02040503050406030204" pitchFamily="18" charset="0"/>
                                    </a:rPr>
                                    <m:t>𝑖</m:t>
                                  </m:r>
                                </m:sub>
                              </m:sSub>
                              <m:f>
                                <m:fPr>
                                  <m:ctrlPr>
                                    <a:rPr kumimoji="1" lang="en-US" altLang="ja-JP" sz="2000" b="0" i="1" smtClean="0">
                                      <a:latin typeface="Cambria Math" panose="02040503050406030204" pitchFamily="18" charset="0"/>
                                    </a:rPr>
                                  </m:ctrlPr>
                                </m:fPr>
                                <m:num>
                                  <m:rad>
                                    <m:radPr>
                                      <m:degHide m:val="on"/>
                                      <m:ctrlPr>
                                        <a:rPr kumimoji="1" lang="en-US" altLang="ja-JP" sz="2000" b="0" i="1" smtClean="0">
                                          <a:latin typeface="Cambria Math" panose="02040503050406030204" pitchFamily="18" charset="0"/>
                                        </a:rPr>
                                      </m:ctrlPr>
                                    </m:radPr>
                                    <m:deg/>
                                    <m:e>
                                      <m:sSub>
                                        <m:sSubPr>
                                          <m:ctrlPr>
                                            <a:rPr kumimoji="1" lang="en-US" altLang="ja-JP" sz="2000" b="0" i="1" smtClean="0">
                                              <a:latin typeface="Cambria Math" panose="02040503050406030204" pitchFamily="18" charset="0"/>
                                            </a:rPr>
                                          </m:ctrlPr>
                                        </m:sSubPr>
                                        <m:e>
                                          <m:r>
                                            <a:rPr kumimoji="1" lang="en-US" altLang="ja-JP" sz="2000" b="0" i="1" smtClean="0">
                                              <a:latin typeface="Cambria Math" panose="02040503050406030204" pitchFamily="18" charset="0"/>
                                            </a:rPr>
                                            <m:t>𝐸</m:t>
                                          </m:r>
                                        </m:e>
                                        <m:sub>
                                          <m:r>
                                            <a:rPr kumimoji="1" lang="en-US" altLang="ja-JP" sz="2000" b="0" i="1" smtClean="0">
                                              <a:latin typeface="Cambria Math" panose="02040503050406030204" pitchFamily="18" charset="0"/>
                                            </a:rPr>
                                            <m:t>𝑛</m:t>
                                          </m:r>
                                        </m:sub>
                                      </m:sSub>
                                    </m:e>
                                  </m:rad>
                                </m:num>
                                <m:den>
                                  <m:r>
                                    <a:rPr kumimoji="1" lang="en-US" altLang="ja-JP" sz="2000" b="0" i="1" smtClean="0">
                                      <a:latin typeface="Cambria Math" panose="02040503050406030204" pitchFamily="18" charset="0"/>
                                    </a:rPr>
                                    <m:t>2</m:t>
                                  </m:r>
                                  <m:sSup>
                                    <m:sSupPr>
                                      <m:ctrlPr>
                                        <a:rPr kumimoji="1" lang="en-US" altLang="ja-JP" sz="2000" b="0" i="1" smtClean="0">
                                          <a:latin typeface="Cambria Math" panose="02040503050406030204" pitchFamily="18" charset="0"/>
                                        </a:rPr>
                                      </m:ctrlPr>
                                    </m:sSupPr>
                                    <m:e>
                                      <m:d>
                                        <m:dPr>
                                          <m:ctrlPr>
                                            <a:rPr kumimoji="1" lang="en-US" altLang="ja-JP" sz="2000" b="0" i="1" smtClean="0">
                                              <a:latin typeface="Cambria Math" panose="02040503050406030204" pitchFamily="18" charset="0"/>
                                            </a:rPr>
                                          </m:ctrlPr>
                                        </m:dPr>
                                        <m:e>
                                          <m:r>
                                            <a:rPr kumimoji="1" lang="ja-JP" altLang="en-US" sz="2000" b="0" i="1" smtClean="0">
                                              <a:latin typeface="Cambria Math" panose="02040503050406030204" pitchFamily="18" charset="0"/>
                                            </a:rPr>
                                            <m:t>𝜋</m:t>
                                          </m:r>
                                          <m:sSub>
                                            <m:sSubPr>
                                              <m:ctrlPr>
                                                <a:rPr kumimoji="1" lang="en-US" altLang="ja-JP" sz="2000" b="0" i="1" smtClean="0">
                                                  <a:latin typeface="Cambria Math" panose="02040503050406030204" pitchFamily="18" charset="0"/>
                                                </a:rPr>
                                              </m:ctrlPr>
                                            </m:sSubPr>
                                            <m:e>
                                              <m:r>
                                                <a:rPr kumimoji="1" lang="en-US" altLang="ja-JP" sz="2000" b="0" i="1" smtClean="0">
                                                  <a:latin typeface="Cambria Math" panose="02040503050406030204" pitchFamily="18" charset="0"/>
                                                </a:rPr>
                                                <m:t>𝑇</m:t>
                                              </m:r>
                                            </m:e>
                                            <m:sub>
                                              <m:r>
                                                <a:rPr kumimoji="1" lang="en-US" altLang="ja-JP" sz="2000" b="0" i="1" smtClean="0">
                                                  <a:latin typeface="Cambria Math" panose="02040503050406030204" pitchFamily="18" charset="0"/>
                                                </a:rPr>
                                                <m:t>𝑖</m:t>
                                              </m:r>
                                            </m:sub>
                                          </m:sSub>
                                        </m:e>
                                      </m:d>
                                    </m:e>
                                    <m:sup>
                                      <m:r>
                                        <a:rPr kumimoji="1" lang="en-US" altLang="ja-JP" sz="2000" b="0" i="1" smtClean="0">
                                          <a:latin typeface="Cambria Math" panose="02040503050406030204" pitchFamily="18" charset="0"/>
                                        </a:rPr>
                                        <m:t>3/2</m:t>
                                      </m:r>
                                    </m:sup>
                                  </m:sSup>
                                </m:den>
                              </m:f>
                              <m:r>
                                <m:rPr>
                                  <m:sty m:val="p"/>
                                </m:rPr>
                                <a:rPr kumimoji="1" lang="en-US" altLang="ja-JP" sz="2000" b="0" i="0" smtClean="0">
                                  <a:latin typeface="Cambria Math" panose="02040503050406030204" pitchFamily="18" charset="0"/>
                                </a:rPr>
                                <m:t>exp</m:t>
                              </m:r>
                            </m:e>
                          </m:nary>
                          <m:d>
                            <m:dPr>
                              <m:ctrlPr>
                                <a:rPr kumimoji="1" lang="en-US" altLang="ja-JP" sz="2000" b="0" i="1" smtClean="0">
                                  <a:latin typeface="Cambria Math" panose="02040503050406030204" pitchFamily="18" charset="0"/>
                                </a:rPr>
                              </m:ctrlPr>
                            </m:dPr>
                            <m:e>
                              <m:r>
                                <a:rPr kumimoji="1" lang="en-US" altLang="ja-JP" sz="2000" b="0" i="1" smtClean="0">
                                  <a:latin typeface="Cambria Math" panose="02040503050406030204" pitchFamily="18" charset="0"/>
                                </a:rPr>
                                <m:t>−</m:t>
                              </m:r>
                              <m:f>
                                <m:fPr>
                                  <m:ctrlPr>
                                    <a:rPr kumimoji="1" lang="en-US" altLang="ja-JP" sz="2000" b="0" i="1" smtClean="0">
                                      <a:latin typeface="Cambria Math" panose="02040503050406030204" pitchFamily="18" charset="0"/>
                                    </a:rPr>
                                  </m:ctrlPr>
                                </m:fPr>
                                <m:num>
                                  <m:sSub>
                                    <m:sSubPr>
                                      <m:ctrlPr>
                                        <a:rPr kumimoji="1" lang="en-US" altLang="ja-JP" sz="2000" b="0" i="1" smtClean="0">
                                          <a:latin typeface="Cambria Math" panose="02040503050406030204" pitchFamily="18" charset="0"/>
                                        </a:rPr>
                                      </m:ctrlPr>
                                    </m:sSubPr>
                                    <m:e>
                                      <m:r>
                                        <a:rPr kumimoji="1" lang="en-US" altLang="ja-JP" sz="2000" b="0" i="1" smtClean="0">
                                          <a:latin typeface="Cambria Math" panose="02040503050406030204" pitchFamily="18" charset="0"/>
                                        </a:rPr>
                                        <m:t>𝐸</m:t>
                                      </m:r>
                                    </m:e>
                                    <m:sub>
                                      <m:r>
                                        <a:rPr kumimoji="1" lang="en-US" altLang="ja-JP" sz="2000" b="0" i="1" smtClean="0">
                                          <a:latin typeface="Cambria Math" panose="02040503050406030204" pitchFamily="18" charset="0"/>
                                        </a:rPr>
                                        <m:t>𝑠</m:t>
                                      </m:r>
                                    </m:sub>
                                  </m:sSub>
                                </m:num>
                                <m:den>
                                  <m:sSub>
                                    <m:sSubPr>
                                      <m:ctrlPr>
                                        <a:rPr kumimoji="1" lang="en-US" altLang="ja-JP" sz="2000" b="0" i="1" smtClean="0">
                                          <a:latin typeface="Cambria Math" panose="02040503050406030204" pitchFamily="18" charset="0"/>
                                        </a:rPr>
                                      </m:ctrlPr>
                                    </m:sSubPr>
                                    <m:e>
                                      <m:r>
                                        <a:rPr kumimoji="1" lang="en-US" altLang="ja-JP" sz="2000" b="0" i="1" smtClean="0">
                                          <a:latin typeface="Cambria Math" panose="02040503050406030204" pitchFamily="18" charset="0"/>
                                        </a:rPr>
                                        <m:t>𝑇</m:t>
                                      </m:r>
                                    </m:e>
                                    <m:sub>
                                      <m:r>
                                        <a:rPr kumimoji="1" lang="en-US" altLang="ja-JP" sz="2000" b="0" i="1" smtClean="0">
                                          <a:latin typeface="Cambria Math" panose="02040503050406030204" pitchFamily="18" charset="0"/>
                                        </a:rPr>
                                        <m:t>𝑖</m:t>
                                      </m:r>
                                    </m:sub>
                                  </m:sSub>
                                </m:den>
                              </m:f>
                            </m:e>
                          </m:d>
                        </m:e>
                      </m:d>
                    </m:oMath>
                  </m:oMathPara>
                </a14:m>
                <a:endParaRPr kumimoji="1" lang="ja-JP" altLang="en-US" sz="2000" dirty="0"/>
              </a:p>
            </p:txBody>
          </p:sp>
        </mc:Choice>
        <mc:Fallback xmlns="">
          <p:sp>
            <p:nvSpPr>
              <p:cNvPr id="6" name="テキスト ボックス 5">
                <a:extLst>
                  <a:ext uri="{FF2B5EF4-FFF2-40B4-BE49-F238E27FC236}">
                    <a16:creationId xmlns:a16="http://schemas.microsoft.com/office/drawing/2014/main" id="{2F066718-EE13-9988-9381-ADB0123638F9}"/>
                  </a:ext>
                </a:extLst>
              </p:cNvPr>
              <p:cNvSpPr txBox="1">
                <a:spLocks noRot="1" noChangeAspect="1" noMove="1" noResize="1" noEditPoints="1" noAdjustHandles="1" noChangeArrowheads="1" noChangeShapeType="1" noTextEdit="1"/>
              </p:cNvSpPr>
              <p:nvPr/>
            </p:nvSpPr>
            <p:spPr>
              <a:xfrm>
                <a:off x="-14437" y="1384144"/>
                <a:ext cx="9135578" cy="1074910"/>
              </a:xfrm>
              <a:prstGeom prst="rect">
                <a:avLst/>
              </a:prstGeom>
              <a:blipFill>
                <a:blip r:embed="rId2"/>
                <a:stretch>
                  <a:fillRect/>
                </a:stretch>
              </a:blipFill>
            </p:spPr>
            <p:txBody>
              <a:bodyPr/>
              <a:lstStyle/>
              <a:p>
                <a:r>
                  <a:rPr lang="ja-JP" altLang="en-US">
                    <a:noFill/>
                  </a:rPr>
                  <a:t> </a:t>
                </a:r>
              </a:p>
            </p:txBody>
          </p:sp>
        </mc:Fallback>
      </mc:AlternateContent>
      <p:grpSp>
        <p:nvGrpSpPr>
          <p:cNvPr id="11" name="グループ化 10">
            <a:extLst>
              <a:ext uri="{FF2B5EF4-FFF2-40B4-BE49-F238E27FC236}">
                <a16:creationId xmlns:a16="http://schemas.microsoft.com/office/drawing/2014/main" id="{1BF9121A-8B2C-229E-7B02-CB245D216DF6}"/>
              </a:ext>
            </a:extLst>
          </p:cNvPr>
          <p:cNvGrpSpPr/>
          <p:nvPr/>
        </p:nvGrpSpPr>
        <p:grpSpPr>
          <a:xfrm>
            <a:off x="-32596" y="2460075"/>
            <a:ext cx="5229477" cy="4364836"/>
            <a:chOff x="-9735" y="1978213"/>
            <a:chExt cx="4581735" cy="4282270"/>
          </a:xfrm>
        </p:grpSpPr>
        <p:grpSp>
          <p:nvGrpSpPr>
            <p:cNvPr id="9" name="グループ化 8">
              <a:extLst>
                <a:ext uri="{FF2B5EF4-FFF2-40B4-BE49-F238E27FC236}">
                  <a16:creationId xmlns:a16="http://schemas.microsoft.com/office/drawing/2014/main" id="{93A93853-8CE0-EF35-B5BA-1C0817BEF34D}"/>
                </a:ext>
              </a:extLst>
            </p:cNvPr>
            <p:cNvGrpSpPr/>
            <p:nvPr/>
          </p:nvGrpSpPr>
          <p:grpSpPr>
            <a:xfrm>
              <a:off x="-9735" y="2242687"/>
              <a:ext cx="4581735" cy="4017796"/>
              <a:chOff x="1948837" y="2473693"/>
              <a:chExt cx="5308611" cy="3797704"/>
            </a:xfrm>
          </p:grpSpPr>
          <p:pic>
            <p:nvPicPr>
              <p:cNvPr id="5" name="図 4">
                <a:extLst>
                  <a:ext uri="{FF2B5EF4-FFF2-40B4-BE49-F238E27FC236}">
                    <a16:creationId xmlns:a16="http://schemas.microsoft.com/office/drawing/2014/main" id="{0DF68DC3-A08C-8F75-39D5-C56DC3BA7694}"/>
                  </a:ext>
                </a:extLst>
              </p:cNvPr>
              <p:cNvPicPr>
                <a:picLocks noChangeAspect="1"/>
              </p:cNvPicPr>
              <p:nvPr/>
            </p:nvPicPr>
            <p:blipFill rotWithShape="1">
              <a:blip r:embed="rId3">
                <a:extLst>
                  <a:ext uri="{28A0092B-C50C-407E-A947-70E740481C1C}">
                    <a14:useLocalDpi xmlns:a14="http://schemas.microsoft.com/office/drawing/2010/main" val="0"/>
                  </a:ext>
                </a:extLst>
              </a:blip>
              <a:srcRect l="6326" t="10415" r="8624" b="7943"/>
              <a:stretch/>
            </p:blipFill>
            <p:spPr>
              <a:xfrm>
                <a:off x="2153612" y="2473693"/>
                <a:ext cx="5103836" cy="3667226"/>
              </a:xfrm>
              <a:prstGeom prst="rect">
                <a:avLst/>
              </a:prstGeom>
            </p:spPr>
          </p:pic>
          <p:sp>
            <p:nvSpPr>
              <p:cNvPr id="7" name="テキスト ボックス 6">
                <a:extLst>
                  <a:ext uri="{FF2B5EF4-FFF2-40B4-BE49-F238E27FC236}">
                    <a16:creationId xmlns:a16="http://schemas.microsoft.com/office/drawing/2014/main" id="{274C9AAC-6C52-A564-45F9-0F256D64C4F4}"/>
                  </a:ext>
                </a:extLst>
              </p:cNvPr>
              <p:cNvSpPr txBox="1"/>
              <p:nvPr/>
            </p:nvSpPr>
            <p:spPr>
              <a:xfrm rot="16200000">
                <a:off x="511512" y="3974702"/>
                <a:ext cx="3302576" cy="427925"/>
              </a:xfrm>
              <a:prstGeom prst="rect">
                <a:avLst/>
              </a:prstGeom>
              <a:noFill/>
            </p:spPr>
            <p:txBody>
              <a:bodyPr wrap="square" rtlCol="0">
                <a:spAutoFit/>
              </a:bodyPr>
              <a:lstStyle/>
              <a:p>
                <a:pPr algn="ctr"/>
                <a:r>
                  <a:rPr kumimoji="1" lang="en-US" altLang="ja-JP" dirty="0">
                    <a:latin typeface="Times New Roman" panose="02020603050405020304" pitchFamily="18" charset="0"/>
                    <a:cs typeface="Times New Roman" panose="02020603050405020304" pitchFamily="18" charset="0"/>
                  </a:rPr>
                  <a:t>DDX[mb/</a:t>
                </a:r>
                <a:r>
                  <a:rPr kumimoji="1" lang="en-US" altLang="ja-JP" dirty="0" err="1">
                    <a:latin typeface="Times New Roman" panose="02020603050405020304" pitchFamily="18" charset="0"/>
                    <a:cs typeface="Times New Roman" panose="02020603050405020304" pitchFamily="18" charset="0"/>
                  </a:rPr>
                  <a:t>sr</a:t>
                </a:r>
                <a:r>
                  <a:rPr kumimoji="1" lang="en-US" altLang="ja-JP" dirty="0">
                    <a:latin typeface="Times New Roman" panose="02020603050405020304" pitchFamily="18" charset="0"/>
                    <a:cs typeface="Times New Roman" panose="02020603050405020304" pitchFamily="18" charset="0"/>
                  </a:rPr>
                  <a:t>/MeV]</a:t>
                </a:r>
                <a:endParaRPr kumimoji="1" lang="ja-JP" altLang="en-US" dirty="0">
                  <a:latin typeface="Times New Roman" panose="02020603050405020304" pitchFamily="18" charset="0"/>
                  <a:cs typeface="Times New Roman" panose="02020603050405020304" pitchFamily="18" charset="0"/>
                </a:endParaRPr>
              </a:p>
            </p:txBody>
          </p:sp>
          <p:sp>
            <p:nvSpPr>
              <p:cNvPr id="8" name="テキスト ボックス 7">
                <a:extLst>
                  <a:ext uri="{FF2B5EF4-FFF2-40B4-BE49-F238E27FC236}">
                    <a16:creationId xmlns:a16="http://schemas.microsoft.com/office/drawing/2014/main" id="{53FF3485-BEDA-911F-CD05-F9EC70C81023}"/>
                  </a:ext>
                </a:extLst>
              </p:cNvPr>
              <p:cNvSpPr txBox="1"/>
              <p:nvPr/>
            </p:nvSpPr>
            <p:spPr>
              <a:xfrm>
                <a:off x="2584645" y="5922297"/>
                <a:ext cx="4472062" cy="349100"/>
              </a:xfrm>
              <a:prstGeom prst="rect">
                <a:avLst/>
              </a:prstGeom>
              <a:noFill/>
            </p:spPr>
            <p:txBody>
              <a:bodyPr wrap="square" rtlCol="0">
                <a:spAutoFit/>
              </a:bodyPr>
              <a:lstStyle/>
              <a:p>
                <a:pPr algn="ctr"/>
                <a:r>
                  <a:rPr kumimoji="1" lang="en-US" altLang="ja-JP" dirty="0">
                    <a:latin typeface="Times New Roman" panose="02020603050405020304" pitchFamily="18" charset="0"/>
                    <a:cs typeface="Times New Roman" panose="02020603050405020304" pitchFamily="18" charset="0"/>
                  </a:rPr>
                  <a:t>proton energy [MeV]</a:t>
                </a:r>
                <a:endParaRPr kumimoji="1" lang="ja-JP" altLang="en-US" dirty="0">
                  <a:latin typeface="Times New Roman" panose="02020603050405020304" pitchFamily="18" charset="0"/>
                  <a:cs typeface="Times New Roman" panose="02020603050405020304" pitchFamily="18" charset="0"/>
                </a:endParaRPr>
              </a:p>
            </p:txBody>
          </p:sp>
        </p:grpSp>
        <p:sp>
          <p:nvSpPr>
            <p:cNvPr id="10" name="テキスト ボックス 9">
              <a:extLst>
                <a:ext uri="{FF2B5EF4-FFF2-40B4-BE49-F238E27FC236}">
                  <a16:creationId xmlns:a16="http://schemas.microsoft.com/office/drawing/2014/main" id="{A219453A-9402-E7A7-51BE-5408822C3D43}"/>
                </a:ext>
              </a:extLst>
            </p:cNvPr>
            <p:cNvSpPr txBox="1"/>
            <p:nvPr/>
          </p:nvSpPr>
          <p:spPr>
            <a:xfrm>
              <a:off x="536334" y="1978213"/>
              <a:ext cx="3859730" cy="400110"/>
            </a:xfrm>
            <a:prstGeom prst="rect">
              <a:avLst/>
            </a:prstGeom>
            <a:noFill/>
          </p:spPr>
          <p:txBody>
            <a:bodyPr wrap="square" rtlCol="0">
              <a:spAutoFit/>
            </a:bodyPr>
            <a:lstStyle/>
            <a:p>
              <a:pPr algn="ctr"/>
              <a:r>
                <a:rPr kumimoji="1" lang="en-US" altLang="ja-JP" sz="2000" dirty="0">
                  <a:solidFill>
                    <a:srgbClr val="00B050"/>
                  </a:solidFill>
                  <a:latin typeface="Times New Roman" panose="02020603050405020304" pitchFamily="18" charset="0"/>
                  <a:cs typeface="Times New Roman" panose="02020603050405020304" pitchFamily="18" charset="0"/>
                </a:rPr>
                <a:t>DDXs of Al(α,p) 230MeV/u</a:t>
              </a:r>
              <a:endParaRPr kumimoji="1" lang="ja-JP" altLang="en-US" sz="2000" dirty="0">
                <a:solidFill>
                  <a:srgbClr val="00B050"/>
                </a:solidFill>
                <a:latin typeface="Times New Roman" panose="02020603050405020304" pitchFamily="18" charset="0"/>
                <a:cs typeface="Times New Roman" panose="02020603050405020304" pitchFamily="18" charset="0"/>
              </a:endParaRPr>
            </a:p>
          </p:txBody>
        </p:sp>
      </p:grpSp>
      <p:sp>
        <p:nvSpPr>
          <p:cNvPr id="12" name="テキスト ボックス 11">
            <a:extLst>
              <a:ext uri="{FF2B5EF4-FFF2-40B4-BE49-F238E27FC236}">
                <a16:creationId xmlns:a16="http://schemas.microsoft.com/office/drawing/2014/main" id="{2AF7F0B8-9881-B403-F5EE-D0B881BB9AD4}"/>
              </a:ext>
            </a:extLst>
          </p:cNvPr>
          <p:cNvSpPr txBox="1"/>
          <p:nvPr/>
        </p:nvSpPr>
        <p:spPr>
          <a:xfrm>
            <a:off x="5075485" y="5802127"/>
            <a:ext cx="4340994" cy="646331"/>
          </a:xfrm>
          <a:prstGeom prst="rect">
            <a:avLst/>
          </a:prstGeom>
          <a:noFill/>
        </p:spPr>
        <p:txBody>
          <a:bodyPr wrap="square" rtlCol="0">
            <a:spAutoFit/>
          </a:bodyPr>
          <a:lstStyle/>
          <a:p>
            <a:pPr marL="269875" indent="-269875"/>
            <a:r>
              <a:rPr kumimoji="1" lang="en-US" altLang="ja-JP" dirty="0">
                <a:latin typeface="Times New Roman" panose="02020603050405020304" pitchFamily="18" charset="0"/>
                <a:cs typeface="Times New Roman" panose="02020603050405020304" pitchFamily="18" charset="0"/>
              </a:rPr>
              <a:t>※</a:t>
            </a:r>
            <a:r>
              <a:rPr kumimoji="1" lang="en-US" altLang="ja-JP" dirty="0" err="1">
                <a:latin typeface="Times New Roman" panose="02020603050405020304" pitchFamily="18" charset="0"/>
                <a:cs typeface="Times New Roman" panose="02020603050405020304" pitchFamily="18" charset="0"/>
              </a:rPr>
              <a:t>T.Kato</a:t>
            </a:r>
            <a:r>
              <a:rPr kumimoji="1" lang="en-US" altLang="ja-JP" dirty="0">
                <a:latin typeface="Times New Roman" panose="02020603050405020304" pitchFamily="18" charset="0"/>
                <a:cs typeface="Times New Roman" panose="02020603050405020304" pitchFamily="18" charset="0"/>
              </a:rPr>
              <a:t> ,</a:t>
            </a:r>
            <a:r>
              <a:rPr kumimoji="1" lang="en-US" altLang="ja-JP" dirty="0" err="1">
                <a:latin typeface="Times New Roman" panose="02020603050405020304" pitchFamily="18" charset="0"/>
                <a:cs typeface="Times New Roman" panose="02020603050405020304" pitchFamily="18" charset="0"/>
              </a:rPr>
              <a:t>T.Kurosawa</a:t>
            </a:r>
            <a:r>
              <a:rPr kumimoji="1" lang="en-US" altLang="ja-JP" dirty="0">
                <a:latin typeface="Times New Roman" panose="02020603050405020304" pitchFamily="18" charset="0"/>
                <a:cs typeface="Times New Roman" panose="02020603050405020304" pitchFamily="18" charset="0"/>
              </a:rPr>
              <a:t> , and </a:t>
            </a:r>
            <a:r>
              <a:rPr kumimoji="1" lang="en-US" altLang="ja-JP" dirty="0" err="1">
                <a:latin typeface="Times New Roman" panose="02020603050405020304" pitchFamily="18" charset="0"/>
                <a:cs typeface="Times New Roman" panose="02020603050405020304" pitchFamily="18" charset="0"/>
              </a:rPr>
              <a:t>T.Nakamura</a:t>
            </a:r>
            <a:r>
              <a:rPr kumimoji="1" lang="en-US" altLang="ja-JP" dirty="0">
                <a:latin typeface="Times New Roman" panose="02020603050405020304" pitchFamily="18" charset="0"/>
                <a:cs typeface="Times New Roman" panose="02020603050405020304" pitchFamily="18" charset="0"/>
              </a:rPr>
              <a:t>, </a:t>
            </a:r>
            <a:r>
              <a:rPr kumimoji="1" lang="en-US" altLang="ja-JP" dirty="0" err="1">
                <a:latin typeface="Times New Roman" panose="02020603050405020304" pitchFamily="18" charset="0"/>
                <a:cs typeface="Times New Roman" panose="02020603050405020304" pitchFamily="18" charset="0"/>
              </a:rPr>
              <a:t>Nucl</a:t>
            </a:r>
            <a:r>
              <a:rPr kumimoji="1" lang="en-US" altLang="ja-JP" dirty="0">
                <a:latin typeface="Times New Roman" panose="02020603050405020304" pitchFamily="18" charset="0"/>
                <a:cs typeface="Times New Roman" panose="02020603050405020304" pitchFamily="18" charset="0"/>
              </a:rPr>
              <a:t>. </a:t>
            </a:r>
            <a:r>
              <a:rPr kumimoji="1" lang="en-US" altLang="ja-JP" dirty="0" err="1">
                <a:latin typeface="Times New Roman" panose="02020603050405020304" pitchFamily="18" charset="0"/>
                <a:cs typeface="Times New Roman" panose="02020603050405020304" pitchFamily="18" charset="0"/>
              </a:rPr>
              <a:t>Instrum</a:t>
            </a:r>
            <a:r>
              <a:rPr kumimoji="1" lang="en-US" altLang="ja-JP" dirty="0">
                <a:latin typeface="Times New Roman" panose="02020603050405020304" pitchFamily="18" charset="0"/>
                <a:cs typeface="Times New Roman" panose="02020603050405020304" pitchFamily="18" charset="0"/>
              </a:rPr>
              <a:t>. Meth. A480, 571 (2002).</a:t>
            </a:r>
            <a:endParaRPr kumimoji="1" lang="ja-JP" altLang="en-US" dirty="0">
              <a:latin typeface="Times New Roman" panose="02020603050405020304" pitchFamily="18" charset="0"/>
              <a:cs typeface="Times New Roman" panose="02020603050405020304" pitchFamily="18" charset="0"/>
            </a:endParaRPr>
          </a:p>
        </p:txBody>
      </p:sp>
      <mc:AlternateContent xmlns:mc="http://schemas.openxmlformats.org/markup-compatibility/2006" xmlns:a14="http://schemas.microsoft.com/office/drawing/2010/main">
        <mc:Choice Requires="a14">
          <p:sp>
            <p:nvSpPr>
              <p:cNvPr id="14" name="テキスト ボックス 13">
                <a:extLst>
                  <a:ext uri="{FF2B5EF4-FFF2-40B4-BE49-F238E27FC236}">
                    <a16:creationId xmlns:a16="http://schemas.microsoft.com/office/drawing/2014/main" id="{AE23330D-182F-173C-FCD2-99ABF349E290}"/>
                  </a:ext>
                </a:extLst>
              </p:cNvPr>
              <p:cNvSpPr txBox="1"/>
              <p:nvPr/>
            </p:nvSpPr>
            <p:spPr>
              <a:xfrm>
                <a:off x="5398603" y="2537604"/>
                <a:ext cx="3272590" cy="427746"/>
              </a:xfrm>
              <a:prstGeom prst="rect">
                <a:avLst/>
              </a:prstGeom>
              <a:noFill/>
            </p:spPr>
            <p:txBody>
              <a:bodyPr wrap="square" rtlCol="0">
                <a:spAutoFit/>
              </a:bodyPr>
              <a:lstStyle/>
              <a:p>
                <a:pPr/>
                <a14:m>
                  <m:oMathPara xmlns:m="http://schemas.openxmlformats.org/officeDocument/2006/math">
                    <m:oMathParaPr>
                      <m:jc m:val="centerGroup"/>
                    </m:oMathParaPr>
                    <m:oMath xmlns:m="http://schemas.openxmlformats.org/officeDocument/2006/math">
                      <m:sSub>
                        <m:sSubPr>
                          <m:ctrlPr>
                            <a:rPr kumimoji="1" lang="en-US" altLang="ja-JP" i="1" smtClean="0">
                              <a:latin typeface="Cambria Math" panose="02040503050406030204" pitchFamily="18" charset="0"/>
                            </a:rPr>
                          </m:ctrlPr>
                        </m:sSubPr>
                        <m:e>
                          <m:r>
                            <a:rPr kumimoji="1" lang="en-US" altLang="ja-JP" b="0" i="1" smtClean="0">
                              <a:latin typeface="Cambria Math" panose="02040503050406030204" pitchFamily="18" charset="0"/>
                            </a:rPr>
                            <m:t>𝐸</m:t>
                          </m:r>
                        </m:e>
                        <m:sub>
                          <m:r>
                            <a:rPr kumimoji="1" lang="en-US" altLang="ja-JP" b="0" i="1" smtClean="0">
                              <a:latin typeface="Cambria Math" panose="02040503050406030204" pitchFamily="18" charset="0"/>
                            </a:rPr>
                            <m:t>𝑠</m:t>
                          </m:r>
                        </m:sub>
                      </m:sSub>
                      <m:r>
                        <a:rPr kumimoji="1" lang="en-US" altLang="ja-JP" b="0" i="1" smtClean="0">
                          <a:latin typeface="Cambria Math" panose="02040503050406030204" pitchFamily="18" charset="0"/>
                        </a:rPr>
                        <m:t>=</m:t>
                      </m:r>
                      <m:sSub>
                        <m:sSubPr>
                          <m:ctrlPr>
                            <a:rPr kumimoji="1" lang="en-US" altLang="ja-JP" b="0" i="1" smtClean="0">
                              <a:latin typeface="Cambria Math" panose="02040503050406030204" pitchFamily="18" charset="0"/>
                            </a:rPr>
                          </m:ctrlPr>
                        </m:sSubPr>
                        <m:e>
                          <m:r>
                            <a:rPr kumimoji="1" lang="en-US" altLang="ja-JP" b="0" i="1" smtClean="0">
                              <a:latin typeface="Cambria Math" panose="02040503050406030204" pitchFamily="18" charset="0"/>
                            </a:rPr>
                            <m:t>𝐸</m:t>
                          </m:r>
                        </m:e>
                        <m:sub>
                          <m:r>
                            <a:rPr kumimoji="1" lang="en-US" altLang="ja-JP" b="0" i="1" smtClean="0">
                              <a:latin typeface="Cambria Math" panose="02040503050406030204" pitchFamily="18" charset="0"/>
                            </a:rPr>
                            <m:t>𝑛</m:t>
                          </m:r>
                        </m:sub>
                      </m:sSub>
                      <m:r>
                        <a:rPr kumimoji="1" lang="en-US" altLang="ja-JP" b="0" i="1" smtClean="0">
                          <a:latin typeface="Cambria Math" panose="02040503050406030204" pitchFamily="18" charset="0"/>
                        </a:rPr>
                        <m:t>+</m:t>
                      </m:r>
                      <m:sSub>
                        <m:sSubPr>
                          <m:ctrlPr>
                            <a:rPr kumimoji="1" lang="en-US" altLang="ja-JP" b="0" i="1" smtClean="0">
                              <a:latin typeface="Cambria Math" panose="02040503050406030204" pitchFamily="18" charset="0"/>
                            </a:rPr>
                          </m:ctrlPr>
                        </m:sSubPr>
                        <m:e>
                          <m:r>
                            <a:rPr kumimoji="1" lang="ja-JP" altLang="en-US" b="0" i="1" smtClean="0">
                              <a:latin typeface="Cambria Math" panose="02040503050406030204" pitchFamily="18" charset="0"/>
                            </a:rPr>
                            <m:t>𝜀</m:t>
                          </m:r>
                        </m:e>
                        <m:sub>
                          <m:r>
                            <a:rPr kumimoji="1" lang="en-US" altLang="ja-JP" b="0" i="1" smtClean="0">
                              <a:latin typeface="Cambria Math" panose="02040503050406030204" pitchFamily="18" charset="0"/>
                            </a:rPr>
                            <m:t>𝑖</m:t>
                          </m:r>
                        </m:sub>
                      </m:sSub>
                      <m:r>
                        <a:rPr kumimoji="1" lang="en-US" altLang="ja-JP" b="0" i="1" smtClean="0">
                          <a:latin typeface="Cambria Math" panose="02040503050406030204" pitchFamily="18" charset="0"/>
                        </a:rPr>
                        <m:t>−2</m:t>
                      </m:r>
                      <m:rad>
                        <m:radPr>
                          <m:degHide m:val="on"/>
                          <m:ctrlPr>
                            <a:rPr kumimoji="1" lang="en-US" altLang="ja-JP" b="0" i="1" smtClean="0">
                              <a:latin typeface="Cambria Math" panose="02040503050406030204" pitchFamily="18" charset="0"/>
                            </a:rPr>
                          </m:ctrlPr>
                        </m:radPr>
                        <m:deg/>
                        <m:e>
                          <m:sSub>
                            <m:sSubPr>
                              <m:ctrlPr>
                                <a:rPr kumimoji="1" lang="en-US" altLang="ja-JP" b="0" i="1" smtClean="0">
                                  <a:latin typeface="Cambria Math" panose="02040503050406030204" pitchFamily="18" charset="0"/>
                                </a:rPr>
                              </m:ctrlPr>
                            </m:sSubPr>
                            <m:e>
                              <m:sSub>
                                <m:sSubPr>
                                  <m:ctrlPr>
                                    <a:rPr kumimoji="1" lang="en-US" altLang="ja-JP" b="0" i="1" smtClean="0">
                                      <a:latin typeface="Cambria Math" panose="02040503050406030204" pitchFamily="18" charset="0"/>
                                    </a:rPr>
                                  </m:ctrlPr>
                                </m:sSubPr>
                                <m:e>
                                  <m:r>
                                    <a:rPr kumimoji="1" lang="en-US" altLang="ja-JP" b="0" i="1" smtClean="0">
                                      <a:latin typeface="Cambria Math" panose="02040503050406030204" pitchFamily="18" charset="0"/>
                                    </a:rPr>
                                    <m:t>𝐸</m:t>
                                  </m:r>
                                </m:e>
                                <m:sub>
                                  <m:r>
                                    <a:rPr kumimoji="1" lang="en-US" altLang="ja-JP" b="0" i="1" smtClean="0">
                                      <a:latin typeface="Cambria Math" panose="02040503050406030204" pitchFamily="18" charset="0"/>
                                    </a:rPr>
                                    <m:t>𝑛</m:t>
                                  </m:r>
                                </m:sub>
                              </m:sSub>
                              <m:r>
                                <a:rPr kumimoji="1" lang="ja-JP" altLang="en-US" b="0" i="1" smtClean="0">
                                  <a:latin typeface="Cambria Math" panose="02040503050406030204" pitchFamily="18" charset="0"/>
                                </a:rPr>
                                <m:t>𝜀</m:t>
                              </m:r>
                            </m:e>
                            <m:sub>
                              <m:r>
                                <a:rPr kumimoji="1" lang="en-US" altLang="ja-JP" b="0" i="1" smtClean="0">
                                  <a:latin typeface="Cambria Math" panose="02040503050406030204" pitchFamily="18" charset="0"/>
                                </a:rPr>
                                <m:t>𝑖</m:t>
                              </m:r>
                            </m:sub>
                          </m:sSub>
                        </m:e>
                      </m:rad>
                      <m:r>
                        <m:rPr>
                          <m:sty m:val="p"/>
                        </m:rPr>
                        <a:rPr kumimoji="1" lang="en-US" altLang="ja-JP" b="0" i="0" smtClean="0">
                          <a:latin typeface="Cambria Math" panose="02040503050406030204" pitchFamily="18" charset="0"/>
                        </a:rPr>
                        <m:t>cos</m:t>
                      </m:r>
                      <m:r>
                        <a:rPr kumimoji="1" lang="en-US" altLang="ja-JP" b="0" i="0" smtClean="0">
                          <a:latin typeface="Cambria Math" panose="02040503050406030204" pitchFamily="18" charset="0"/>
                        </a:rPr>
                        <m:t>⁡(</m:t>
                      </m:r>
                      <m:r>
                        <m:rPr>
                          <m:sty m:val="p"/>
                        </m:rPr>
                        <a:rPr kumimoji="1" lang="ja-JP" altLang="en-US" b="0" i="0" smtClean="0">
                          <a:latin typeface="Cambria Math" panose="02040503050406030204" pitchFamily="18" charset="0"/>
                        </a:rPr>
                        <m:t>θ</m:t>
                      </m:r>
                      <m:r>
                        <a:rPr kumimoji="1" lang="en-US" altLang="ja-JP" b="0" i="0" smtClean="0">
                          <a:latin typeface="Cambria Math" panose="02040503050406030204" pitchFamily="18" charset="0"/>
                        </a:rPr>
                        <m:t>)</m:t>
                      </m:r>
                    </m:oMath>
                  </m:oMathPara>
                </a14:m>
                <a:endParaRPr kumimoji="1" lang="ja-JP" altLang="en-US" dirty="0"/>
              </a:p>
            </p:txBody>
          </p:sp>
        </mc:Choice>
        <mc:Fallback xmlns="">
          <p:sp>
            <p:nvSpPr>
              <p:cNvPr id="14" name="テキスト ボックス 13">
                <a:extLst>
                  <a:ext uri="{FF2B5EF4-FFF2-40B4-BE49-F238E27FC236}">
                    <a16:creationId xmlns:a16="http://schemas.microsoft.com/office/drawing/2014/main" id="{AE23330D-182F-173C-FCD2-99ABF349E290}"/>
                  </a:ext>
                </a:extLst>
              </p:cNvPr>
              <p:cNvSpPr txBox="1">
                <a:spLocks noRot="1" noChangeAspect="1" noMove="1" noResize="1" noEditPoints="1" noAdjustHandles="1" noChangeArrowheads="1" noChangeShapeType="1" noTextEdit="1"/>
              </p:cNvSpPr>
              <p:nvPr/>
            </p:nvSpPr>
            <p:spPr>
              <a:xfrm>
                <a:off x="5398603" y="2537604"/>
                <a:ext cx="3272590" cy="427746"/>
              </a:xfrm>
              <a:prstGeom prst="rect">
                <a:avLst/>
              </a:prstGeom>
              <a:blipFill>
                <a:blip r:embed="rId4"/>
                <a:stretch>
                  <a:fillRect b="-8571"/>
                </a:stretch>
              </a:blipFill>
            </p:spPr>
            <p:txBody>
              <a:bodyPr/>
              <a:lstStyle/>
              <a:p>
                <a:r>
                  <a:rPr lang="ja-JP" altLang="en-US">
                    <a:noFill/>
                  </a:rPr>
                  <a:t> </a:t>
                </a:r>
              </a:p>
            </p:txBody>
          </p:sp>
        </mc:Fallback>
      </mc:AlternateContent>
      <p:grpSp>
        <p:nvGrpSpPr>
          <p:cNvPr id="16" name="グループ化 15">
            <a:extLst>
              <a:ext uri="{FF2B5EF4-FFF2-40B4-BE49-F238E27FC236}">
                <a16:creationId xmlns:a16="http://schemas.microsoft.com/office/drawing/2014/main" id="{85DF59B7-A822-971C-F211-BB7865D19694}"/>
              </a:ext>
            </a:extLst>
          </p:cNvPr>
          <p:cNvGrpSpPr/>
          <p:nvPr/>
        </p:nvGrpSpPr>
        <p:grpSpPr>
          <a:xfrm>
            <a:off x="5773989" y="2981051"/>
            <a:ext cx="2521818" cy="2585324"/>
            <a:chOff x="4774131" y="3220655"/>
            <a:chExt cx="4038688" cy="2585324"/>
          </a:xfrm>
        </p:grpSpPr>
        <p:sp>
          <p:nvSpPr>
            <p:cNvPr id="13" name="テキスト ボックス 12">
              <a:extLst>
                <a:ext uri="{FF2B5EF4-FFF2-40B4-BE49-F238E27FC236}">
                  <a16:creationId xmlns:a16="http://schemas.microsoft.com/office/drawing/2014/main" id="{FB1EB030-5005-2F18-3A7D-839DDC900040}"/>
                </a:ext>
              </a:extLst>
            </p:cNvPr>
            <p:cNvSpPr txBox="1"/>
            <p:nvPr/>
          </p:nvSpPr>
          <p:spPr>
            <a:xfrm>
              <a:off x="4774131" y="3220656"/>
              <a:ext cx="1848050" cy="2585323"/>
            </a:xfrm>
            <a:prstGeom prst="rect">
              <a:avLst/>
            </a:prstGeom>
            <a:noFill/>
          </p:spPr>
          <p:txBody>
            <a:bodyPr wrap="square" rtlCol="0">
              <a:spAutoFit/>
            </a:bodyPr>
            <a:lstStyle/>
            <a:p>
              <a:pPr algn="r"/>
              <a:r>
                <a:rPr kumimoji="1" lang="en-US" altLang="ja-JP" dirty="0">
                  <a:latin typeface="Times New Roman" panose="02020603050405020304" pitchFamily="18" charset="0"/>
                  <a:cs typeface="Times New Roman" panose="02020603050405020304" pitchFamily="18" charset="0"/>
                </a:rPr>
                <a:t>N</a:t>
              </a:r>
              <a:r>
                <a:rPr kumimoji="1" lang="en-US" altLang="ja-JP" baseline="-25000" dirty="0">
                  <a:latin typeface="Times New Roman" panose="02020603050405020304" pitchFamily="18" charset="0"/>
                  <a:cs typeface="Times New Roman" panose="02020603050405020304" pitchFamily="18" charset="0"/>
                </a:rPr>
                <a:t>0</a:t>
              </a:r>
            </a:p>
            <a:p>
              <a:pPr algn="r"/>
              <a:r>
                <a:rPr kumimoji="1" lang="en-US" altLang="ja-JP" dirty="0">
                  <a:latin typeface="Times New Roman" panose="02020603050405020304" pitchFamily="18" charset="0"/>
                  <a:cs typeface="Times New Roman" panose="02020603050405020304" pitchFamily="18" charset="0"/>
                </a:rPr>
                <a:t>N</a:t>
              </a:r>
              <a:r>
                <a:rPr kumimoji="1" lang="en-US" altLang="ja-JP" baseline="-25000" dirty="0">
                  <a:latin typeface="Times New Roman" panose="02020603050405020304" pitchFamily="18" charset="0"/>
                  <a:cs typeface="Times New Roman" panose="02020603050405020304" pitchFamily="18" charset="0"/>
                </a:rPr>
                <a:t>1</a:t>
              </a:r>
            </a:p>
            <a:p>
              <a:pPr algn="r"/>
              <a:r>
                <a:rPr kumimoji="1" lang="en-US" altLang="ja-JP" dirty="0">
                  <a:latin typeface="Times New Roman" panose="02020603050405020304" pitchFamily="18" charset="0"/>
                  <a:cs typeface="Times New Roman" panose="02020603050405020304" pitchFamily="18" charset="0"/>
                </a:rPr>
                <a:t>N</a:t>
              </a:r>
              <a:r>
                <a:rPr kumimoji="1" lang="en-US" altLang="ja-JP" baseline="-25000" dirty="0">
                  <a:latin typeface="Times New Roman" panose="02020603050405020304" pitchFamily="18" charset="0"/>
                  <a:cs typeface="Times New Roman" panose="02020603050405020304" pitchFamily="18" charset="0"/>
                </a:rPr>
                <a:t>2</a:t>
              </a:r>
            </a:p>
            <a:p>
              <a:pPr algn="r"/>
              <a:r>
                <a:rPr kumimoji="1" lang="en-US" altLang="ja-JP" dirty="0" err="1">
                  <a:latin typeface="Times New Roman" panose="02020603050405020304" pitchFamily="18" charset="0"/>
                  <a:cs typeface="Times New Roman" panose="02020603050405020304" pitchFamily="18" charset="0"/>
                </a:rPr>
                <a:t>σ</a:t>
              </a:r>
              <a:r>
                <a:rPr kumimoji="1" lang="en-US" altLang="ja-JP" baseline="-25000" dirty="0" err="1">
                  <a:latin typeface="Times New Roman" panose="02020603050405020304" pitchFamily="18" charset="0"/>
                  <a:cs typeface="Times New Roman" panose="02020603050405020304" pitchFamily="18" charset="0"/>
                </a:rPr>
                <a:t>c</a:t>
              </a:r>
              <a:r>
                <a:rPr kumimoji="1" lang="en-US" altLang="ja-JP" dirty="0">
                  <a:latin typeface="Times New Roman" panose="02020603050405020304" pitchFamily="18" charset="0"/>
                  <a:cs typeface="Times New Roman" panose="02020603050405020304" pitchFamily="18" charset="0"/>
                </a:rPr>
                <a:t>(15</a:t>
              </a:r>
              <a:r>
                <a:rPr kumimoji="1" lang="en-US" altLang="ja-JP" dirty="0">
                  <a:latin typeface="Century" panose="02040604050505020304" pitchFamily="18" charset="0"/>
                  <a:cs typeface="Times New Roman" panose="02020603050405020304" pitchFamily="18" charset="0"/>
                </a:rPr>
                <a:t>˚</a:t>
              </a:r>
              <a:r>
                <a:rPr kumimoji="1" lang="en-US" altLang="ja-JP" dirty="0">
                  <a:latin typeface="Times New Roman" panose="02020603050405020304" pitchFamily="18" charset="0"/>
                  <a:cs typeface="Times New Roman" panose="02020603050405020304" pitchFamily="18" charset="0"/>
                </a:rPr>
                <a:t>)</a:t>
              </a:r>
            </a:p>
            <a:p>
              <a:pPr algn="r"/>
              <a:r>
                <a:rPr kumimoji="1" lang="en-US" altLang="ja-JP" dirty="0" err="1">
                  <a:latin typeface="Times New Roman" panose="02020603050405020304" pitchFamily="18" charset="0"/>
                  <a:cs typeface="Times New Roman" panose="02020603050405020304" pitchFamily="18" charset="0"/>
                </a:rPr>
                <a:t>E</a:t>
              </a:r>
              <a:r>
                <a:rPr kumimoji="1" lang="en-US" altLang="ja-JP" baseline="-25000" dirty="0" err="1">
                  <a:latin typeface="Times New Roman" panose="02020603050405020304" pitchFamily="18" charset="0"/>
                  <a:cs typeface="Times New Roman" panose="02020603050405020304" pitchFamily="18" charset="0"/>
                </a:rPr>
                <a:t>c</a:t>
              </a:r>
              <a:r>
                <a:rPr kumimoji="1" lang="en-US" altLang="ja-JP" dirty="0">
                  <a:latin typeface="Times New Roman" panose="02020603050405020304" pitchFamily="18" charset="0"/>
                  <a:cs typeface="Times New Roman" panose="02020603050405020304" pitchFamily="18" charset="0"/>
                </a:rPr>
                <a:t>(15</a:t>
              </a:r>
              <a:r>
                <a:rPr kumimoji="1" lang="en-US" altLang="ja-JP" dirty="0">
                  <a:latin typeface="Century" panose="02040604050505020304" pitchFamily="18" charset="0"/>
                  <a:cs typeface="Times New Roman" panose="02020603050405020304" pitchFamily="18" charset="0"/>
                </a:rPr>
                <a:t>˚</a:t>
              </a:r>
              <a:r>
                <a:rPr kumimoji="1" lang="en-US" altLang="ja-JP" dirty="0">
                  <a:latin typeface="Times New Roman" panose="02020603050405020304" pitchFamily="18" charset="0"/>
                  <a:cs typeface="Times New Roman" panose="02020603050405020304" pitchFamily="18" charset="0"/>
                </a:rPr>
                <a:t>)</a:t>
              </a:r>
            </a:p>
            <a:p>
              <a:pPr algn="r"/>
              <a:r>
                <a:rPr kumimoji="1" lang="en-US" altLang="ja-JP" dirty="0">
                  <a:latin typeface="Times New Roman" panose="02020603050405020304" pitchFamily="18" charset="0"/>
                  <a:cs typeface="Times New Roman" panose="02020603050405020304" pitchFamily="18" charset="0"/>
                </a:rPr>
                <a:t>T</a:t>
              </a:r>
              <a:r>
                <a:rPr kumimoji="1" lang="en-US" altLang="ja-JP" baseline="-25000" dirty="0">
                  <a:latin typeface="Times New Roman" panose="02020603050405020304" pitchFamily="18" charset="0"/>
                  <a:cs typeface="Times New Roman" panose="02020603050405020304" pitchFamily="18" charset="0"/>
                </a:rPr>
                <a:t>1</a:t>
              </a:r>
            </a:p>
            <a:p>
              <a:pPr algn="r"/>
              <a:r>
                <a:rPr kumimoji="1" lang="en-US" altLang="ja-JP" dirty="0">
                  <a:latin typeface="Times New Roman" panose="02020603050405020304" pitchFamily="18" charset="0"/>
                  <a:cs typeface="Times New Roman" panose="02020603050405020304" pitchFamily="18" charset="0"/>
                </a:rPr>
                <a:t>T</a:t>
              </a:r>
              <a:r>
                <a:rPr kumimoji="1" lang="en-US" altLang="ja-JP" baseline="-25000" dirty="0">
                  <a:latin typeface="Times New Roman" panose="02020603050405020304" pitchFamily="18" charset="0"/>
                  <a:cs typeface="Times New Roman" panose="02020603050405020304" pitchFamily="18" charset="0"/>
                </a:rPr>
                <a:t>2</a:t>
              </a:r>
            </a:p>
            <a:p>
              <a:pPr algn="r"/>
              <a:r>
                <a:rPr kumimoji="1" lang="el-GR" altLang="ja-JP" dirty="0">
                  <a:latin typeface="Century" panose="02040604050505020304" pitchFamily="18" charset="0"/>
                  <a:cs typeface="Times New Roman" panose="02020603050405020304" pitchFamily="18" charset="0"/>
                </a:rPr>
                <a:t>ε</a:t>
              </a:r>
              <a:r>
                <a:rPr kumimoji="1" lang="en-US" altLang="ja-JP" baseline="-25000" dirty="0">
                  <a:latin typeface="Century" panose="02040604050505020304" pitchFamily="18" charset="0"/>
                  <a:cs typeface="Times New Roman" panose="02020603050405020304" pitchFamily="18" charset="0"/>
                </a:rPr>
                <a:t>1</a:t>
              </a:r>
            </a:p>
            <a:p>
              <a:pPr algn="r"/>
              <a:r>
                <a:rPr kumimoji="1" lang="el-GR" altLang="ja-JP" dirty="0">
                  <a:latin typeface="Century" panose="02040604050505020304" pitchFamily="18" charset="0"/>
                  <a:cs typeface="Times New Roman" panose="02020603050405020304" pitchFamily="18" charset="0"/>
                </a:rPr>
                <a:t>ε</a:t>
              </a:r>
              <a:r>
                <a:rPr kumimoji="1" lang="en-US" altLang="ja-JP" baseline="-25000" dirty="0">
                  <a:latin typeface="Century" panose="02040604050505020304" pitchFamily="18" charset="0"/>
                  <a:cs typeface="Times New Roman" panose="02020603050405020304" pitchFamily="18" charset="0"/>
                </a:rPr>
                <a:t>2</a:t>
              </a:r>
              <a:endParaRPr kumimoji="1" lang="en-US" altLang="ja-JP" baseline="-25000" dirty="0">
                <a:latin typeface="Times New Roman" panose="02020603050405020304" pitchFamily="18" charset="0"/>
                <a:cs typeface="Times New Roman" panose="02020603050405020304" pitchFamily="18" charset="0"/>
              </a:endParaRPr>
            </a:p>
          </p:txBody>
        </p:sp>
        <p:sp>
          <p:nvSpPr>
            <p:cNvPr id="15" name="テキスト ボックス 14">
              <a:extLst>
                <a:ext uri="{FF2B5EF4-FFF2-40B4-BE49-F238E27FC236}">
                  <a16:creationId xmlns:a16="http://schemas.microsoft.com/office/drawing/2014/main" id="{5B1EB243-22D2-BBE3-EB5A-C4E6AC8ABD01}"/>
                </a:ext>
              </a:extLst>
            </p:cNvPr>
            <p:cNvSpPr txBox="1"/>
            <p:nvPr/>
          </p:nvSpPr>
          <p:spPr>
            <a:xfrm>
              <a:off x="6564435" y="3220655"/>
              <a:ext cx="2248384" cy="2585323"/>
            </a:xfrm>
            <a:prstGeom prst="rect">
              <a:avLst/>
            </a:prstGeom>
            <a:noFill/>
          </p:spPr>
          <p:txBody>
            <a:bodyPr wrap="square" rtlCol="0">
              <a:spAutoFit/>
            </a:bodyPr>
            <a:lstStyle/>
            <a:p>
              <a:r>
                <a:rPr kumimoji="1" lang="en-US" altLang="ja-JP" dirty="0">
                  <a:latin typeface="Times New Roman" panose="02020603050405020304" pitchFamily="18" charset="0"/>
                  <a:cs typeface="Times New Roman" panose="02020603050405020304" pitchFamily="18" charset="0"/>
                </a:rPr>
                <a:t>:</a:t>
              </a:r>
              <a:r>
                <a:rPr kumimoji="1" lang="ja-JP" altLang="en-US" dirty="0">
                  <a:latin typeface="Times New Roman" panose="02020603050405020304" pitchFamily="18" charset="0"/>
                  <a:cs typeface="Times New Roman" panose="02020603050405020304" pitchFamily="18" charset="0"/>
                </a:rPr>
                <a:t> </a:t>
              </a:r>
              <a:r>
                <a:rPr kumimoji="1" lang="en-US" altLang="ja-JP" dirty="0">
                  <a:latin typeface="Times New Roman" panose="02020603050405020304" pitchFamily="18" charset="0"/>
                  <a:cs typeface="Times New Roman" panose="02020603050405020304" pitchFamily="18" charset="0"/>
                </a:rPr>
                <a:t>0.613</a:t>
              </a:r>
            </a:p>
            <a:p>
              <a:r>
                <a:rPr kumimoji="1" lang="en-US" altLang="ja-JP" dirty="0">
                  <a:latin typeface="Times New Roman" panose="02020603050405020304" pitchFamily="18" charset="0"/>
                  <a:cs typeface="Times New Roman" panose="02020603050405020304" pitchFamily="18" charset="0"/>
                </a:rPr>
                <a:t>: 0.402</a:t>
              </a:r>
            </a:p>
            <a:p>
              <a:r>
                <a:rPr kumimoji="1" lang="en-US" altLang="ja-JP" dirty="0">
                  <a:latin typeface="Times New Roman" panose="02020603050405020304" pitchFamily="18" charset="0"/>
                  <a:cs typeface="Times New Roman" panose="02020603050405020304" pitchFamily="18" charset="0"/>
                </a:rPr>
                <a:t>: 0.221</a:t>
              </a:r>
            </a:p>
            <a:p>
              <a:r>
                <a:rPr kumimoji="1" lang="en-US" altLang="ja-JP" dirty="0">
                  <a:latin typeface="Times New Roman" panose="02020603050405020304" pitchFamily="18" charset="0"/>
                  <a:cs typeface="Times New Roman" panose="02020603050405020304" pitchFamily="18" charset="0"/>
                </a:rPr>
                <a:t>: 121.5</a:t>
              </a:r>
            </a:p>
            <a:p>
              <a:r>
                <a:rPr kumimoji="1" lang="en-US" altLang="ja-JP" dirty="0">
                  <a:latin typeface="Times New Roman" panose="02020603050405020304" pitchFamily="18" charset="0"/>
                  <a:cs typeface="Times New Roman" panose="02020603050405020304" pitchFamily="18" charset="0"/>
                </a:rPr>
                <a:t>: 53.6</a:t>
              </a:r>
            </a:p>
            <a:p>
              <a:r>
                <a:rPr kumimoji="1" lang="en-US" altLang="ja-JP" dirty="0">
                  <a:latin typeface="Times New Roman" panose="02020603050405020304" pitchFamily="18" charset="0"/>
                  <a:cs typeface="Times New Roman" panose="02020603050405020304" pitchFamily="18" charset="0"/>
                </a:rPr>
                <a:t>: 3.07</a:t>
              </a:r>
            </a:p>
            <a:p>
              <a:r>
                <a:rPr kumimoji="1" lang="en-US" altLang="ja-JP" dirty="0">
                  <a:latin typeface="Times New Roman" panose="02020603050405020304" pitchFamily="18" charset="0"/>
                  <a:cs typeface="Times New Roman" panose="02020603050405020304" pitchFamily="18" charset="0"/>
                </a:rPr>
                <a:t>: 14.82</a:t>
              </a:r>
            </a:p>
            <a:p>
              <a:r>
                <a:rPr kumimoji="1" lang="en-US" altLang="ja-JP" dirty="0">
                  <a:latin typeface="Times New Roman" panose="02020603050405020304" pitchFamily="18" charset="0"/>
                  <a:cs typeface="Times New Roman" panose="02020603050405020304" pitchFamily="18" charset="0"/>
                </a:rPr>
                <a:t>: 0.231</a:t>
              </a:r>
            </a:p>
            <a:p>
              <a:r>
                <a:rPr kumimoji="1" lang="en-US" altLang="ja-JP" dirty="0">
                  <a:latin typeface="Times New Roman" panose="02020603050405020304" pitchFamily="18" charset="0"/>
                  <a:cs typeface="Times New Roman" panose="02020603050405020304" pitchFamily="18" charset="0"/>
                </a:rPr>
                <a:t>: 0.406</a:t>
              </a:r>
              <a:endParaRPr kumimoji="1" lang="ja-JP" altLang="en-US" dirty="0">
                <a:latin typeface="Times New Roman" panose="02020603050405020304" pitchFamily="18" charset="0"/>
                <a:cs typeface="Times New Roman" panose="02020603050405020304" pitchFamily="18" charset="0"/>
              </a:endParaRPr>
            </a:p>
          </p:txBody>
        </p:sp>
      </p:grpSp>
      <p:sp>
        <p:nvSpPr>
          <p:cNvPr id="17" name="スライド番号プレースホルダー 16">
            <a:extLst>
              <a:ext uri="{FF2B5EF4-FFF2-40B4-BE49-F238E27FC236}">
                <a16:creationId xmlns:a16="http://schemas.microsoft.com/office/drawing/2014/main" id="{5CD81735-597E-1E31-E203-4E94188DC3B6}"/>
              </a:ext>
            </a:extLst>
          </p:cNvPr>
          <p:cNvSpPr>
            <a:spLocks noGrp="1"/>
          </p:cNvSpPr>
          <p:nvPr>
            <p:ph type="sldNum" sz="quarter" idx="11"/>
          </p:nvPr>
        </p:nvSpPr>
        <p:spPr/>
        <p:txBody>
          <a:bodyPr/>
          <a:lstStyle/>
          <a:p>
            <a:fld id="{2211DAF9-AAB5-44DD-A5E4-C4C1DB5B2C1E}" type="slidenum">
              <a:rPr kumimoji="1" lang="ja-JP" altLang="en-US" smtClean="0"/>
              <a:t>70</a:t>
            </a:fld>
            <a:endParaRPr kumimoji="1" lang="ja-JP" altLang="en-US"/>
          </a:p>
        </p:txBody>
      </p:sp>
    </p:spTree>
    <p:extLst>
      <p:ext uri="{BB962C8B-B14F-4D97-AF65-F5344CB8AC3E}">
        <p14:creationId xmlns:p14="http://schemas.microsoft.com/office/powerpoint/2010/main" val="1340649476"/>
      </p:ext>
    </p:extLst>
  </p:cSld>
  <p:clrMapOvr>
    <a:masterClrMapping/>
  </p:clrMapOvr>
</p:sld>
</file>

<file path=ppt/slides/slide7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6" name="図 25">
            <a:extLst>
              <a:ext uri="{FF2B5EF4-FFF2-40B4-BE49-F238E27FC236}">
                <a16:creationId xmlns:a16="http://schemas.microsoft.com/office/drawing/2014/main" id="{A3269BFE-A64D-6617-FD0D-C02485675D8A}"/>
              </a:ext>
            </a:extLst>
          </p:cNvPr>
          <p:cNvPicPr>
            <a:picLocks noChangeAspect="1"/>
          </p:cNvPicPr>
          <p:nvPr/>
        </p:nvPicPr>
        <p:blipFill rotWithShape="1">
          <a:blip r:embed="rId2">
            <a:extLst>
              <a:ext uri="{28A0092B-C50C-407E-A947-70E740481C1C}">
                <a14:useLocalDpi xmlns:a14="http://schemas.microsoft.com/office/drawing/2010/main" val="0"/>
              </a:ext>
            </a:extLst>
          </a:blip>
          <a:srcRect l="8400" t="8019" r="9187" b="9292"/>
          <a:stretch/>
        </p:blipFill>
        <p:spPr>
          <a:xfrm>
            <a:off x="240013" y="2674502"/>
            <a:ext cx="4529817" cy="3910944"/>
          </a:xfrm>
          <a:prstGeom prst="rect">
            <a:avLst/>
          </a:prstGeom>
        </p:spPr>
      </p:pic>
      <p:sp>
        <p:nvSpPr>
          <p:cNvPr id="2" name="タイトル 1">
            <a:extLst>
              <a:ext uri="{FF2B5EF4-FFF2-40B4-BE49-F238E27FC236}">
                <a16:creationId xmlns:a16="http://schemas.microsoft.com/office/drawing/2014/main" id="{DA6803AB-31E9-1E68-59A7-21C50EC4646D}"/>
              </a:ext>
            </a:extLst>
          </p:cNvPr>
          <p:cNvSpPr>
            <a:spLocks noGrp="1"/>
          </p:cNvSpPr>
          <p:nvPr>
            <p:ph type="title"/>
          </p:nvPr>
        </p:nvSpPr>
        <p:spPr>
          <a:xfrm>
            <a:off x="510083" y="672638"/>
            <a:ext cx="8157411" cy="702298"/>
          </a:xfrm>
        </p:spPr>
        <p:txBody>
          <a:bodyPr>
            <a:normAutofit/>
          </a:bodyPr>
          <a:lstStyle/>
          <a:p>
            <a:r>
              <a:rPr kumimoji="1" lang="en-US" altLang="ja-JP" dirty="0" err="1">
                <a:latin typeface="Times New Roman" panose="02020603050405020304" pitchFamily="18" charset="0"/>
                <a:cs typeface="Times New Roman" panose="02020603050405020304" pitchFamily="18" charset="0"/>
              </a:rPr>
              <a:t>Kalbach</a:t>
            </a:r>
            <a:r>
              <a:rPr kumimoji="1" lang="ja-JP" altLang="en-US" dirty="0">
                <a:latin typeface="Times New Roman" panose="02020603050405020304" pitchFamily="18" charset="0"/>
                <a:cs typeface="Times New Roman" panose="02020603050405020304" pitchFamily="18" charset="0"/>
              </a:rPr>
              <a:t>の</a:t>
            </a:r>
            <a:r>
              <a:rPr kumimoji="1" lang="en-US" altLang="ja-JP" dirty="0">
                <a:latin typeface="Times New Roman" panose="02020603050405020304" pitchFamily="18" charset="0"/>
                <a:cs typeface="Times New Roman" panose="02020603050405020304" pitchFamily="18" charset="0"/>
              </a:rPr>
              <a:t>absorptive breakup model</a:t>
            </a:r>
            <a:endParaRPr kumimoji="1" lang="ja-JP" altLang="en-US" dirty="0">
              <a:latin typeface="Times New Roman" panose="02020603050405020304" pitchFamily="18" charset="0"/>
              <a:cs typeface="Times New Roman" panose="02020603050405020304" pitchFamily="18" charset="0"/>
            </a:endParaRPr>
          </a:p>
        </p:txBody>
      </p:sp>
      <p:pic>
        <p:nvPicPr>
          <p:cNvPr id="4" name="図 3">
            <a:extLst>
              <a:ext uri="{FF2B5EF4-FFF2-40B4-BE49-F238E27FC236}">
                <a16:creationId xmlns:a16="http://schemas.microsoft.com/office/drawing/2014/main" id="{8A8A2D82-E4DD-30AC-6947-0E015572C795}"/>
              </a:ext>
            </a:extLst>
          </p:cNvPr>
          <p:cNvPicPr>
            <a:picLocks noChangeAspect="1"/>
          </p:cNvPicPr>
          <p:nvPr/>
        </p:nvPicPr>
        <p:blipFill rotWithShape="1">
          <a:blip r:embed="rId3"/>
          <a:srcRect r="9018"/>
          <a:stretch/>
        </p:blipFill>
        <p:spPr>
          <a:xfrm>
            <a:off x="1606875" y="1403377"/>
            <a:ext cx="6325910" cy="1076839"/>
          </a:xfrm>
          <a:prstGeom prst="rect">
            <a:avLst/>
          </a:prstGeom>
        </p:spPr>
      </p:pic>
      <p:grpSp>
        <p:nvGrpSpPr>
          <p:cNvPr id="13" name="グループ化 12">
            <a:extLst>
              <a:ext uri="{FF2B5EF4-FFF2-40B4-BE49-F238E27FC236}">
                <a16:creationId xmlns:a16="http://schemas.microsoft.com/office/drawing/2014/main" id="{ED911F94-7E6E-6DE7-43E0-4E36DB3734E6}"/>
              </a:ext>
            </a:extLst>
          </p:cNvPr>
          <p:cNvGrpSpPr/>
          <p:nvPr/>
        </p:nvGrpSpPr>
        <p:grpSpPr>
          <a:xfrm>
            <a:off x="-152358" y="2493164"/>
            <a:ext cx="5031728" cy="4364836"/>
            <a:chOff x="-9735" y="1978213"/>
            <a:chExt cx="4408480" cy="4282270"/>
          </a:xfrm>
        </p:grpSpPr>
        <p:grpSp>
          <p:nvGrpSpPr>
            <p:cNvPr id="14" name="グループ化 13">
              <a:extLst>
                <a:ext uri="{FF2B5EF4-FFF2-40B4-BE49-F238E27FC236}">
                  <a16:creationId xmlns:a16="http://schemas.microsoft.com/office/drawing/2014/main" id="{1A86F25F-0FB4-7BC6-8B28-51209263720E}"/>
                </a:ext>
              </a:extLst>
            </p:cNvPr>
            <p:cNvGrpSpPr/>
            <p:nvPr/>
          </p:nvGrpSpPr>
          <p:grpSpPr>
            <a:xfrm>
              <a:off x="-9735" y="2310062"/>
              <a:ext cx="4408480" cy="3950421"/>
              <a:chOff x="1948837" y="2537377"/>
              <a:chExt cx="5107870" cy="3734020"/>
            </a:xfrm>
          </p:grpSpPr>
          <p:sp>
            <p:nvSpPr>
              <p:cNvPr id="17" name="テキスト ボックス 16">
                <a:extLst>
                  <a:ext uri="{FF2B5EF4-FFF2-40B4-BE49-F238E27FC236}">
                    <a16:creationId xmlns:a16="http://schemas.microsoft.com/office/drawing/2014/main" id="{CAA8E96E-3AB0-F601-9FCD-519AE6E005F6}"/>
                  </a:ext>
                </a:extLst>
              </p:cNvPr>
              <p:cNvSpPr txBox="1"/>
              <p:nvPr/>
            </p:nvSpPr>
            <p:spPr>
              <a:xfrm rot="16200000">
                <a:off x="511512" y="3974702"/>
                <a:ext cx="3302576" cy="427925"/>
              </a:xfrm>
              <a:prstGeom prst="rect">
                <a:avLst/>
              </a:prstGeom>
              <a:noFill/>
            </p:spPr>
            <p:txBody>
              <a:bodyPr wrap="square" rtlCol="0">
                <a:spAutoFit/>
              </a:bodyPr>
              <a:lstStyle/>
              <a:p>
                <a:pPr algn="ctr"/>
                <a:r>
                  <a:rPr kumimoji="1" lang="en-US" altLang="ja-JP" dirty="0">
                    <a:latin typeface="Times New Roman" panose="02020603050405020304" pitchFamily="18" charset="0"/>
                    <a:cs typeface="Times New Roman" panose="02020603050405020304" pitchFamily="18" charset="0"/>
                  </a:rPr>
                  <a:t>DDX[mb/</a:t>
                </a:r>
                <a:r>
                  <a:rPr kumimoji="1" lang="en-US" altLang="ja-JP" dirty="0" err="1">
                    <a:latin typeface="Times New Roman" panose="02020603050405020304" pitchFamily="18" charset="0"/>
                    <a:cs typeface="Times New Roman" panose="02020603050405020304" pitchFamily="18" charset="0"/>
                  </a:rPr>
                  <a:t>sr</a:t>
                </a:r>
                <a:r>
                  <a:rPr kumimoji="1" lang="en-US" altLang="ja-JP" dirty="0">
                    <a:latin typeface="Times New Roman" panose="02020603050405020304" pitchFamily="18" charset="0"/>
                    <a:cs typeface="Times New Roman" panose="02020603050405020304" pitchFamily="18" charset="0"/>
                  </a:rPr>
                  <a:t>/MeV]</a:t>
                </a:r>
                <a:endParaRPr kumimoji="1" lang="ja-JP" altLang="en-US" dirty="0">
                  <a:latin typeface="Times New Roman" panose="02020603050405020304" pitchFamily="18" charset="0"/>
                  <a:cs typeface="Times New Roman" panose="02020603050405020304" pitchFamily="18" charset="0"/>
                </a:endParaRPr>
              </a:p>
            </p:txBody>
          </p:sp>
          <p:sp>
            <p:nvSpPr>
              <p:cNvPr id="18" name="テキスト ボックス 17">
                <a:extLst>
                  <a:ext uri="{FF2B5EF4-FFF2-40B4-BE49-F238E27FC236}">
                    <a16:creationId xmlns:a16="http://schemas.microsoft.com/office/drawing/2014/main" id="{8A49786C-ED4C-8FCB-30AA-25179A672EB3}"/>
                  </a:ext>
                </a:extLst>
              </p:cNvPr>
              <p:cNvSpPr txBox="1"/>
              <p:nvPr/>
            </p:nvSpPr>
            <p:spPr>
              <a:xfrm>
                <a:off x="2584645" y="5922297"/>
                <a:ext cx="4472062" cy="349100"/>
              </a:xfrm>
              <a:prstGeom prst="rect">
                <a:avLst/>
              </a:prstGeom>
              <a:noFill/>
            </p:spPr>
            <p:txBody>
              <a:bodyPr wrap="square" rtlCol="0">
                <a:spAutoFit/>
              </a:bodyPr>
              <a:lstStyle/>
              <a:p>
                <a:pPr algn="ctr"/>
                <a:r>
                  <a:rPr kumimoji="1" lang="en-US" altLang="ja-JP" baseline="30000" dirty="0">
                    <a:latin typeface="Times New Roman" panose="02020603050405020304" pitchFamily="18" charset="0"/>
                    <a:cs typeface="Times New Roman" panose="02020603050405020304" pitchFamily="18" charset="0"/>
                  </a:rPr>
                  <a:t>3</a:t>
                </a:r>
                <a:r>
                  <a:rPr kumimoji="1" lang="en-US" altLang="ja-JP" dirty="0">
                    <a:latin typeface="Times New Roman" panose="02020603050405020304" pitchFamily="18" charset="0"/>
                    <a:cs typeface="Times New Roman" panose="02020603050405020304" pitchFamily="18" charset="0"/>
                  </a:rPr>
                  <a:t>He energy [MeV]</a:t>
                </a:r>
                <a:endParaRPr kumimoji="1" lang="ja-JP" altLang="en-US" dirty="0">
                  <a:latin typeface="Times New Roman" panose="02020603050405020304" pitchFamily="18" charset="0"/>
                  <a:cs typeface="Times New Roman" panose="02020603050405020304" pitchFamily="18" charset="0"/>
                </a:endParaRPr>
              </a:p>
            </p:txBody>
          </p:sp>
        </p:grpSp>
        <p:sp>
          <p:nvSpPr>
            <p:cNvPr id="15" name="テキスト ボックス 14">
              <a:extLst>
                <a:ext uri="{FF2B5EF4-FFF2-40B4-BE49-F238E27FC236}">
                  <a16:creationId xmlns:a16="http://schemas.microsoft.com/office/drawing/2014/main" id="{3C6DF5E6-95AE-5107-21EF-47A1F7C2FA5A}"/>
                </a:ext>
              </a:extLst>
            </p:cNvPr>
            <p:cNvSpPr txBox="1"/>
            <p:nvPr/>
          </p:nvSpPr>
          <p:spPr>
            <a:xfrm>
              <a:off x="536334" y="1978213"/>
              <a:ext cx="3859730" cy="400110"/>
            </a:xfrm>
            <a:prstGeom prst="rect">
              <a:avLst/>
            </a:prstGeom>
            <a:noFill/>
          </p:spPr>
          <p:txBody>
            <a:bodyPr wrap="square" rtlCol="0">
              <a:spAutoFit/>
            </a:bodyPr>
            <a:lstStyle/>
            <a:p>
              <a:pPr algn="ctr"/>
              <a:r>
                <a:rPr kumimoji="1" lang="en-US" altLang="ja-JP" sz="2000" dirty="0">
                  <a:solidFill>
                    <a:srgbClr val="00B050"/>
                  </a:solidFill>
                  <a:latin typeface="Times New Roman" panose="02020603050405020304" pitchFamily="18" charset="0"/>
                  <a:cs typeface="Times New Roman" panose="02020603050405020304" pitchFamily="18" charset="0"/>
                </a:rPr>
                <a:t>DDXs of Al(α,</a:t>
              </a:r>
              <a:r>
                <a:rPr kumimoji="1" lang="en-US" altLang="ja-JP" sz="2000" baseline="30000" dirty="0">
                  <a:solidFill>
                    <a:srgbClr val="00B050"/>
                  </a:solidFill>
                  <a:latin typeface="Times New Roman" panose="02020603050405020304" pitchFamily="18" charset="0"/>
                  <a:cs typeface="Times New Roman" panose="02020603050405020304" pitchFamily="18" charset="0"/>
                </a:rPr>
                <a:t>3</a:t>
              </a:r>
              <a:r>
                <a:rPr kumimoji="1" lang="en-US" altLang="ja-JP" sz="2000" dirty="0">
                  <a:solidFill>
                    <a:srgbClr val="00B050"/>
                  </a:solidFill>
                  <a:latin typeface="Times New Roman" panose="02020603050405020304" pitchFamily="18" charset="0"/>
                  <a:cs typeface="Times New Roman" panose="02020603050405020304" pitchFamily="18" charset="0"/>
                </a:rPr>
                <a:t>He) 230MeV/u</a:t>
              </a:r>
              <a:endParaRPr kumimoji="1" lang="ja-JP" altLang="en-US" sz="2000" dirty="0">
                <a:solidFill>
                  <a:srgbClr val="00B050"/>
                </a:solidFill>
                <a:latin typeface="Times New Roman" panose="02020603050405020304" pitchFamily="18" charset="0"/>
                <a:cs typeface="Times New Roman" panose="02020603050405020304" pitchFamily="18" charset="0"/>
              </a:endParaRPr>
            </a:p>
          </p:txBody>
        </p:sp>
      </p:grpSp>
      <mc:AlternateContent xmlns:mc="http://schemas.openxmlformats.org/markup-compatibility/2006" xmlns:a14="http://schemas.microsoft.com/office/drawing/2010/main">
        <mc:Choice Requires="a14">
          <p:sp>
            <p:nvSpPr>
              <p:cNvPr id="19" name="テキスト ボックス 18">
                <a:extLst>
                  <a:ext uri="{FF2B5EF4-FFF2-40B4-BE49-F238E27FC236}">
                    <a16:creationId xmlns:a16="http://schemas.microsoft.com/office/drawing/2014/main" id="{EADDD314-D789-B19F-1A5A-AB09CF845039}"/>
                  </a:ext>
                </a:extLst>
              </p:cNvPr>
              <p:cNvSpPr txBox="1"/>
              <p:nvPr/>
            </p:nvSpPr>
            <p:spPr>
              <a:xfrm>
                <a:off x="4960011" y="3559944"/>
                <a:ext cx="4280242" cy="2862322"/>
              </a:xfrm>
              <a:prstGeom prst="rect">
                <a:avLst/>
              </a:prstGeom>
              <a:noFill/>
            </p:spPr>
            <p:txBody>
              <a:bodyPr wrap="square" rtlCol="0">
                <a:spAutoFit/>
              </a:bodyPr>
              <a:lstStyle/>
              <a:p>
                <a:r>
                  <a:rPr kumimoji="1" lang="ja-JP" altLang="en-US" sz="2000" dirty="0">
                    <a:latin typeface="Times New Roman" panose="02020603050405020304" pitchFamily="18" charset="0"/>
                    <a:ea typeface="ＭＳ ゴシック" panose="020B0609070205080204" pitchFamily="49" charset="-128"/>
                    <a:cs typeface="Times New Roman" panose="02020603050405020304" pitchFamily="18" charset="0"/>
                  </a:rPr>
                  <a:t>低エネルギーの</a:t>
                </a:r>
                <a:r>
                  <a:rPr kumimoji="1" lang="en-US" altLang="ja-JP" sz="2000" dirty="0">
                    <a:latin typeface="Times New Roman" panose="02020603050405020304" pitchFamily="18" charset="0"/>
                    <a:ea typeface="ＭＳ ゴシック" panose="020B0609070205080204" pitchFamily="49" charset="-128"/>
                    <a:cs typeface="Times New Roman" panose="02020603050405020304" pitchFamily="18" charset="0"/>
                  </a:rPr>
                  <a:t>α</a:t>
                </a:r>
                <a:r>
                  <a:rPr kumimoji="1" lang="ja-JP" altLang="en-US" sz="2000" dirty="0">
                    <a:latin typeface="Times New Roman" panose="02020603050405020304" pitchFamily="18" charset="0"/>
                    <a:ea typeface="ＭＳ ゴシック" panose="020B0609070205080204" pitchFamily="49" charset="-128"/>
                    <a:cs typeface="Times New Roman" panose="02020603050405020304" pitchFamily="18" charset="0"/>
                  </a:rPr>
                  <a:t>粒子入射の</a:t>
                </a:r>
                <a:r>
                  <a:rPr kumimoji="1" lang="en-US" altLang="ja-JP" sz="2000" dirty="0">
                    <a:latin typeface="Times New Roman" panose="02020603050405020304" pitchFamily="18" charset="0"/>
                    <a:ea typeface="ＭＳ ゴシック" panose="020B0609070205080204" pitchFamily="49" charset="-128"/>
                    <a:cs typeface="Times New Roman" panose="02020603050405020304" pitchFamily="18" charset="0"/>
                  </a:rPr>
                  <a:t>absorptive breakup</a:t>
                </a:r>
                <a:r>
                  <a:rPr kumimoji="1" lang="ja-JP" altLang="en-US" sz="2000" dirty="0">
                    <a:latin typeface="Times New Roman" panose="02020603050405020304" pitchFamily="18" charset="0"/>
                    <a:ea typeface="ＭＳ ゴシック" panose="020B0609070205080204" pitchFamily="49" charset="-128"/>
                    <a:cs typeface="Times New Roman" panose="02020603050405020304" pitchFamily="18" charset="0"/>
                  </a:rPr>
                  <a:t>の</a:t>
                </a:r>
                <a:r>
                  <a:rPr kumimoji="1" lang="en-US" altLang="ja-JP" sz="2000" dirty="0">
                    <a:latin typeface="Times New Roman" panose="02020603050405020304" pitchFamily="18" charset="0"/>
                    <a:ea typeface="ＭＳ ゴシック" panose="020B0609070205080204" pitchFamily="49" charset="-128"/>
                    <a:cs typeface="Times New Roman" panose="02020603050405020304" pitchFamily="18" charset="0"/>
                  </a:rPr>
                  <a:t>DDX</a:t>
                </a:r>
                <a:r>
                  <a:rPr kumimoji="1" lang="ja-JP" altLang="en-US" sz="2000" dirty="0">
                    <a:latin typeface="Times New Roman" panose="02020603050405020304" pitchFamily="18" charset="0"/>
                    <a:ea typeface="ＭＳ ゴシック" panose="020B0609070205080204" pitchFamily="49" charset="-128"/>
                    <a:cs typeface="Times New Roman" panose="02020603050405020304" pitchFamily="18" charset="0"/>
                  </a:rPr>
                  <a:t>に合うように作成された式</a:t>
                </a:r>
                <a:endParaRPr kumimoji="1" lang="en-US" altLang="ja-JP" sz="2000" dirty="0">
                  <a:latin typeface="Times New Roman" panose="02020603050405020304" pitchFamily="18" charset="0"/>
                  <a:ea typeface="ＭＳ ゴシック" panose="020B0609070205080204" pitchFamily="49" charset="-128"/>
                  <a:cs typeface="Times New Roman" panose="02020603050405020304" pitchFamily="18" charset="0"/>
                </a:endParaRPr>
              </a:p>
              <a:p>
                <a:endParaRPr kumimoji="1" lang="en-US" altLang="ja-JP" sz="2000" dirty="0">
                  <a:latin typeface="Times New Roman" panose="02020603050405020304" pitchFamily="18" charset="0"/>
                  <a:ea typeface="ＭＳ ゴシック" panose="020B0609070205080204" pitchFamily="49" charset="-128"/>
                  <a:cs typeface="Times New Roman" panose="02020603050405020304" pitchFamily="18" charset="0"/>
                </a:endParaRPr>
              </a:p>
              <a:p>
                <a:r>
                  <a:rPr kumimoji="1" lang="en-US" altLang="ja-JP" sz="2000" dirty="0" err="1">
                    <a:latin typeface="Times New Roman" panose="02020603050405020304" pitchFamily="18" charset="0"/>
                    <a:ea typeface="ＭＳ ゴシック" panose="020B0609070205080204" pitchFamily="49" charset="-128"/>
                    <a:cs typeface="Times New Roman" panose="02020603050405020304" pitchFamily="18" charset="0"/>
                  </a:rPr>
                  <a:t>σ</a:t>
                </a:r>
                <a:r>
                  <a:rPr kumimoji="1" lang="en-US" altLang="ja-JP" sz="2000" baseline="-25000" dirty="0" err="1">
                    <a:latin typeface="Times New Roman" panose="02020603050405020304" pitchFamily="18" charset="0"/>
                    <a:ea typeface="ＭＳ ゴシック" panose="020B0609070205080204" pitchFamily="49" charset="-128"/>
                    <a:cs typeface="Times New Roman" panose="02020603050405020304" pitchFamily="18" charset="0"/>
                  </a:rPr>
                  <a:t>ab</a:t>
                </a:r>
                <a:r>
                  <a:rPr kumimoji="1" lang="ja-JP" altLang="en-US" sz="2000" dirty="0">
                    <a:latin typeface="Times New Roman" panose="02020603050405020304" pitchFamily="18" charset="0"/>
                    <a:ea typeface="ＭＳ ゴシック" panose="020B0609070205080204" pitchFamily="49" charset="-128"/>
                    <a:cs typeface="Times New Roman" panose="02020603050405020304" pitchFamily="18" charset="0"/>
                  </a:rPr>
                  <a:t>とピークの幅を調整</a:t>
                </a:r>
                <a:endParaRPr kumimoji="1" lang="en-US" altLang="ja-JP" sz="2000" dirty="0">
                  <a:latin typeface="Times New Roman" panose="02020603050405020304" pitchFamily="18" charset="0"/>
                  <a:ea typeface="ＭＳ ゴシック" panose="020B0609070205080204" pitchFamily="49" charset="-128"/>
                  <a:cs typeface="Times New Roman" panose="02020603050405020304" pitchFamily="18" charset="0"/>
                </a:endParaRPr>
              </a:p>
              <a:p>
                <a:endParaRPr kumimoji="1" lang="en-US" altLang="ja-JP" sz="2000" dirty="0">
                  <a:latin typeface="Times New Roman" panose="02020603050405020304" pitchFamily="18" charset="0"/>
                  <a:ea typeface="ＭＳ ゴシック" panose="020B0609070205080204" pitchFamily="49" charset="-128"/>
                  <a:cs typeface="Times New Roman" panose="02020603050405020304" pitchFamily="18" charset="0"/>
                </a:endParaRPr>
              </a:p>
              <a:p>
                <a:pPr/>
                <a14:m>
                  <m:oMathPara xmlns:m="http://schemas.openxmlformats.org/officeDocument/2006/math">
                    <m:oMathParaPr>
                      <m:jc m:val="centerGroup"/>
                    </m:oMathParaPr>
                    <m:oMath xmlns:m="http://schemas.openxmlformats.org/officeDocument/2006/math">
                      <m:sSub>
                        <m:sSubPr>
                          <m:ctrlPr>
                            <a:rPr kumimoji="1" lang="en-US" altLang="ja-JP" sz="2000" i="1" smtClean="0">
                              <a:latin typeface="Cambria Math" panose="02040503050406030204" pitchFamily="18" charset="0"/>
                              <a:ea typeface="ＭＳ ゴシック" panose="020B0609070205080204" pitchFamily="49" charset="-128"/>
                              <a:cs typeface="Times New Roman" panose="02020603050405020304" pitchFamily="18" charset="0"/>
                            </a:rPr>
                          </m:ctrlPr>
                        </m:sSubPr>
                        <m:e>
                          <m:r>
                            <a:rPr kumimoji="1" lang="ja-JP" altLang="en-US" sz="2000" i="1" smtClean="0">
                              <a:latin typeface="Cambria Math" panose="02040503050406030204" pitchFamily="18" charset="0"/>
                              <a:ea typeface="ＭＳ ゴシック" panose="020B0609070205080204" pitchFamily="49" charset="-128"/>
                              <a:cs typeface="Times New Roman" panose="02020603050405020304" pitchFamily="18" charset="0"/>
                            </a:rPr>
                            <m:t>𝜎</m:t>
                          </m:r>
                        </m:e>
                        <m:sub>
                          <m:r>
                            <a:rPr kumimoji="1" lang="en-US" altLang="ja-JP" sz="2000" b="0" i="1" smtClean="0">
                              <a:latin typeface="Cambria Math" panose="02040503050406030204" pitchFamily="18" charset="0"/>
                              <a:ea typeface="ＭＳ ゴシック" panose="020B0609070205080204" pitchFamily="49" charset="-128"/>
                              <a:cs typeface="Times New Roman" panose="02020603050405020304" pitchFamily="18" charset="0"/>
                            </a:rPr>
                            <m:t>𝑎𝑏</m:t>
                          </m:r>
                        </m:sub>
                      </m:sSub>
                      <m:r>
                        <a:rPr kumimoji="1" lang="en-US" altLang="ja-JP" sz="2000" b="0" i="1" smtClean="0">
                          <a:latin typeface="Cambria Math" panose="02040503050406030204" pitchFamily="18" charset="0"/>
                          <a:ea typeface="ＭＳ ゴシック" panose="020B0609070205080204" pitchFamily="49" charset="-128"/>
                          <a:cs typeface="Times New Roman" panose="02020603050405020304" pitchFamily="18" charset="0"/>
                        </a:rPr>
                        <m:t>=</m:t>
                      </m:r>
                      <m:sSub>
                        <m:sSubPr>
                          <m:ctrlPr>
                            <a:rPr kumimoji="1" lang="en-US" altLang="ja-JP" sz="2000" b="0" i="1" smtClean="0">
                              <a:latin typeface="Cambria Math" panose="02040503050406030204" pitchFamily="18" charset="0"/>
                              <a:ea typeface="ＭＳ ゴシック" panose="020B0609070205080204" pitchFamily="49" charset="-128"/>
                              <a:cs typeface="Times New Roman" panose="02020603050405020304" pitchFamily="18" charset="0"/>
                            </a:rPr>
                          </m:ctrlPr>
                        </m:sSubPr>
                        <m:e>
                          <m:r>
                            <a:rPr kumimoji="1" lang="en-US" altLang="ja-JP" sz="2000" b="0" i="1" smtClean="0">
                              <a:latin typeface="Cambria Math" panose="02040503050406030204" pitchFamily="18" charset="0"/>
                              <a:ea typeface="ＭＳ ゴシック" panose="020B0609070205080204" pitchFamily="49" charset="-128"/>
                              <a:cs typeface="Times New Roman" panose="02020603050405020304" pitchFamily="18" charset="0"/>
                            </a:rPr>
                            <m:t>𝑁</m:t>
                          </m:r>
                        </m:e>
                        <m:sub>
                          <m:r>
                            <a:rPr kumimoji="1" lang="en-US" altLang="ja-JP" sz="2000" b="0" i="1" smtClean="0">
                              <a:latin typeface="Cambria Math" panose="02040503050406030204" pitchFamily="18" charset="0"/>
                              <a:ea typeface="ＭＳ ゴシック" panose="020B0609070205080204" pitchFamily="49" charset="-128"/>
                              <a:cs typeface="Times New Roman" panose="02020603050405020304" pitchFamily="18" charset="0"/>
                            </a:rPr>
                            <m:t>𝑎𝑏</m:t>
                          </m:r>
                        </m:sub>
                      </m:sSub>
                      <m:r>
                        <a:rPr kumimoji="1" lang="en-US" altLang="ja-JP" sz="2000" i="1">
                          <a:latin typeface="Cambria Math" panose="02040503050406030204" pitchFamily="18" charset="0"/>
                          <a:ea typeface="ＭＳ ゴシック" panose="020B0609070205080204" pitchFamily="49" charset="-128"/>
                          <a:cs typeface="Times New Roman" panose="02020603050405020304" pitchFamily="18" charset="0"/>
                        </a:rPr>
                        <m:t>∙</m:t>
                      </m:r>
                      <m:r>
                        <a:rPr kumimoji="1" lang="en-US" altLang="ja-JP" sz="2000" b="0" i="1" smtClean="0">
                          <a:latin typeface="Cambria Math" panose="02040503050406030204" pitchFamily="18" charset="0"/>
                          <a:ea typeface="ＭＳ ゴシック" panose="020B0609070205080204" pitchFamily="49" charset="-128"/>
                          <a:cs typeface="Times New Roman" panose="02020603050405020304" pitchFamily="18" charset="0"/>
                        </a:rPr>
                        <m:t>𝐹</m:t>
                      </m:r>
                      <m:d>
                        <m:dPr>
                          <m:ctrlPr>
                            <a:rPr kumimoji="1" lang="en-US" altLang="ja-JP" sz="2000" b="0" i="1" smtClean="0">
                              <a:latin typeface="Cambria Math" panose="02040503050406030204" pitchFamily="18" charset="0"/>
                              <a:ea typeface="ＭＳ ゴシック" panose="020B0609070205080204" pitchFamily="49" charset="-128"/>
                              <a:cs typeface="Times New Roman" panose="02020603050405020304" pitchFamily="18" charset="0"/>
                            </a:rPr>
                          </m:ctrlPr>
                        </m:dPr>
                        <m:e>
                          <m:sSub>
                            <m:sSubPr>
                              <m:ctrlPr>
                                <a:rPr kumimoji="1" lang="en-US" altLang="ja-JP" sz="2000" b="0" i="1" smtClean="0">
                                  <a:latin typeface="Cambria Math" panose="02040503050406030204" pitchFamily="18" charset="0"/>
                                  <a:ea typeface="ＭＳ ゴシック" panose="020B0609070205080204" pitchFamily="49" charset="-128"/>
                                  <a:cs typeface="Times New Roman" panose="02020603050405020304" pitchFamily="18" charset="0"/>
                                </a:rPr>
                              </m:ctrlPr>
                            </m:sSubPr>
                            <m:e>
                              <m:r>
                                <a:rPr kumimoji="1" lang="en-US" altLang="ja-JP" sz="2000" b="0" i="1" smtClean="0">
                                  <a:latin typeface="Cambria Math" panose="02040503050406030204" pitchFamily="18" charset="0"/>
                                  <a:ea typeface="ＭＳ ゴシック" panose="020B0609070205080204" pitchFamily="49" charset="-128"/>
                                  <a:cs typeface="Times New Roman" panose="02020603050405020304" pitchFamily="18" charset="0"/>
                                </a:rPr>
                                <m:t>𝐸</m:t>
                              </m:r>
                            </m:e>
                            <m:sub>
                              <m:r>
                                <a:rPr kumimoji="1" lang="en-US" altLang="ja-JP" sz="2000" b="0" i="1" smtClean="0">
                                  <a:latin typeface="Cambria Math" panose="02040503050406030204" pitchFamily="18" charset="0"/>
                                  <a:ea typeface="ＭＳ ゴシック" panose="020B0609070205080204" pitchFamily="49" charset="-128"/>
                                  <a:cs typeface="Times New Roman" panose="02020603050405020304" pitchFamily="18" charset="0"/>
                                </a:rPr>
                                <m:t>𝑖𝑛𝑐</m:t>
                              </m:r>
                            </m:sub>
                          </m:sSub>
                        </m:e>
                      </m:d>
                    </m:oMath>
                  </m:oMathPara>
                </a14:m>
                <a:endParaRPr kumimoji="1" lang="en-US" altLang="ja-JP" sz="2000" dirty="0">
                  <a:latin typeface="Times New Roman" panose="02020603050405020304" pitchFamily="18" charset="0"/>
                  <a:ea typeface="ＭＳ ゴシック" panose="020B0609070205080204" pitchFamily="49" charset="-128"/>
                  <a:cs typeface="Times New Roman" panose="02020603050405020304" pitchFamily="18" charset="0"/>
                </a:endParaRPr>
              </a:p>
              <a:p>
                <a:r>
                  <a:rPr kumimoji="1" lang="ja-JP" altLang="en-US" sz="2000" dirty="0">
                    <a:latin typeface="Times New Roman" panose="02020603050405020304" pitchFamily="18" charset="0"/>
                    <a:ea typeface="ＭＳ ゴシック" panose="020B0609070205080204" pitchFamily="49" charset="-128"/>
                    <a:cs typeface="Times New Roman" panose="02020603050405020304" pitchFamily="18" charset="0"/>
                  </a:rPr>
                  <a:t>　　</a:t>
                </a:r>
                <a:r>
                  <a:rPr kumimoji="1" lang="en-US" altLang="ja-JP" sz="2000" baseline="30000" dirty="0">
                    <a:latin typeface="Times New Roman" panose="02020603050405020304" pitchFamily="18" charset="0"/>
                    <a:ea typeface="ＭＳ ゴシック" panose="020B0609070205080204" pitchFamily="49" charset="-128"/>
                    <a:cs typeface="Times New Roman" panose="02020603050405020304" pitchFamily="18" charset="0"/>
                  </a:rPr>
                  <a:t>3</a:t>
                </a:r>
                <a:r>
                  <a:rPr kumimoji="1" lang="en-US" altLang="ja-JP" sz="2000" dirty="0">
                    <a:latin typeface="Times New Roman" panose="02020603050405020304" pitchFamily="18" charset="0"/>
                    <a:ea typeface="ＭＳ ゴシック" panose="020B0609070205080204" pitchFamily="49" charset="-128"/>
                    <a:cs typeface="Times New Roman" panose="02020603050405020304" pitchFamily="18" charset="0"/>
                  </a:rPr>
                  <a:t>He</a:t>
                </a:r>
                <a:r>
                  <a:rPr kumimoji="1" lang="ja-JP" altLang="en-US" sz="2000" dirty="0">
                    <a:latin typeface="Times New Roman" panose="02020603050405020304" pitchFamily="18" charset="0"/>
                    <a:ea typeface="ＭＳ ゴシック" panose="020B0609070205080204" pitchFamily="49" charset="-128"/>
                    <a:cs typeface="Times New Roman" panose="02020603050405020304" pitchFamily="18" charset="0"/>
                  </a:rPr>
                  <a:t> </a:t>
                </a:r>
                <a:r>
                  <a:rPr kumimoji="1" lang="en-US" altLang="ja-JP" sz="2000" dirty="0">
                    <a:latin typeface="Times New Roman" panose="02020603050405020304" pitchFamily="18" charset="0"/>
                    <a:ea typeface="ＭＳ ゴシック" panose="020B0609070205080204" pitchFamily="49" charset="-128"/>
                    <a:cs typeface="Times New Roman" panose="02020603050405020304" pitchFamily="18" charset="0"/>
                  </a:rPr>
                  <a:t>:</a:t>
                </a:r>
                <a:r>
                  <a:rPr kumimoji="1" lang="ja-JP" altLang="en-US" sz="2000" dirty="0">
                    <a:latin typeface="Times New Roman" panose="02020603050405020304" pitchFamily="18" charset="0"/>
                    <a:ea typeface="ＭＳ ゴシック" panose="020B0609070205080204" pitchFamily="49" charset="-128"/>
                    <a:cs typeface="Times New Roman" panose="02020603050405020304" pitchFamily="18" charset="0"/>
                  </a:rPr>
                  <a:t> </a:t>
                </a:r>
                <a:r>
                  <a:rPr kumimoji="1" lang="en-US" altLang="ja-JP" sz="2000" dirty="0">
                    <a:latin typeface="Times New Roman" panose="02020603050405020304" pitchFamily="18" charset="0"/>
                    <a:ea typeface="ＭＳ ゴシック" panose="020B0609070205080204" pitchFamily="49" charset="-128"/>
                    <a:cs typeface="Times New Roman" panose="02020603050405020304" pitchFamily="18" charset="0"/>
                  </a:rPr>
                  <a:t>N</a:t>
                </a:r>
                <a:r>
                  <a:rPr kumimoji="1" lang="en-US" altLang="ja-JP" sz="2000" baseline="-25000" dirty="0">
                    <a:latin typeface="Times New Roman" panose="02020603050405020304" pitchFamily="18" charset="0"/>
                    <a:ea typeface="ＭＳ ゴシック" panose="020B0609070205080204" pitchFamily="49" charset="-128"/>
                    <a:cs typeface="Times New Roman" panose="02020603050405020304" pitchFamily="18" charset="0"/>
                  </a:rPr>
                  <a:t>ab</a:t>
                </a:r>
                <a:r>
                  <a:rPr kumimoji="1" lang="en-US" altLang="ja-JP" sz="2000" dirty="0">
                    <a:latin typeface="Times New Roman" panose="02020603050405020304" pitchFamily="18" charset="0"/>
                    <a:ea typeface="ＭＳ ゴシック" panose="020B0609070205080204" pitchFamily="49" charset="-128"/>
                    <a:cs typeface="Times New Roman" panose="02020603050405020304" pitchFamily="18" charset="0"/>
                  </a:rPr>
                  <a:t> = 0.34</a:t>
                </a:r>
              </a:p>
              <a:p>
                <a:pPr indent="808038"/>
                <a:r>
                  <a:rPr kumimoji="1" lang="en-US" altLang="ja-JP" sz="2000" dirty="0">
                    <a:latin typeface="Times New Roman" panose="02020603050405020304" pitchFamily="18" charset="0"/>
                    <a:ea typeface="ＭＳ ゴシック" panose="020B0609070205080204" pitchFamily="49" charset="-128"/>
                    <a:cs typeface="Times New Roman" panose="02020603050405020304" pitchFamily="18" charset="0"/>
                  </a:rPr>
                  <a:t>t : N</a:t>
                </a:r>
                <a:r>
                  <a:rPr kumimoji="1" lang="en-US" altLang="ja-JP" sz="2000" baseline="-25000" dirty="0">
                    <a:latin typeface="Times New Roman" panose="02020603050405020304" pitchFamily="18" charset="0"/>
                    <a:ea typeface="ＭＳ ゴシック" panose="020B0609070205080204" pitchFamily="49" charset="-128"/>
                    <a:cs typeface="Times New Roman" panose="02020603050405020304" pitchFamily="18" charset="0"/>
                  </a:rPr>
                  <a:t>ab</a:t>
                </a:r>
                <a:r>
                  <a:rPr kumimoji="1" lang="en-US" altLang="ja-JP" sz="2000" dirty="0">
                    <a:latin typeface="Times New Roman" panose="02020603050405020304" pitchFamily="18" charset="0"/>
                    <a:ea typeface="ＭＳ ゴシック" panose="020B0609070205080204" pitchFamily="49" charset="-128"/>
                    <a:cs typeface="Times New Roman" panose="02020603050405020304" pitchFamily="18" charset="0"/>
                  </a:rPr>
                  <a:t> = 0.19</a:t>
                </a:r>
                <a:endParaRPr kumimoji="1" lang="ja-JP" altLang="en-US" sz="2000" dirty="0">
                  <a:latin typeface="Times New Roman" panose="02020603050405020304" pitchFamily="18" charset="0"/>
                  <a:ea typeface="ＭＳ ゴシック" panose="020B0609070205080204" pitchFamily="49" charset="-128"/>
                  <a:cs typeface="Times New Roman" panose="02020603050405020304" pitchFamily="18" charset="0"/>
                </a:endParaRPr>
              </a:p>
            </p:txBody>
          </p:sp>
        </mc:Choice>
        <mc:Fallback xmlns="">
          <p:sp>
            <p:nvSpPr>
              <p:cNvPr id="19" name="テキスト ボックス 18">
                <a:extLst>
                  <a:ext uri="{FF2B5EF4-FFF2-40B4-BE49-F238E27FC236}">
                    <a16:creationId xmlns:a16="http://schemas.microsoft.com/office/drawing/2014/main" id="{EADDD314-D789-B19F-1A5A-AB09CF845039}"/>
                  </a:ext>
                </a:extLst>
              </p:cNvPr>
              <p:cNvSpPr txBox="1">
                <a:spLocks noRot="1" noChangeAspect="1" noMove="1" noResize="1" noEditPoints="1" noAdjustHandles="1" noChangeArrowheads="1" noChangeShapeType="1" noTextEdit="1"/>
              </p:cNvSpPr>
              <p:nvPr/>
            </p:nvSpPr>
            <p:spPr>
              <a:xfrm>
                <a:off x="4960011" y="3559944"/>
                <a:ext cx="4280242" cy="2862322"/>
              </a:xfrm>
              <a:prstGeom prst="rect">
                <a:avLst/>
              </a:prstGeom>
              <a:blipFill>
                <a:blip r:embed="rId4"/>
                <a:stretch>
                  <a:fillRect l="-1567" t="-1702" b="-2766"/>
                </a:stretch>
              </a:blipFill>
            </p:spPr>
            <p:txBody>
              <a:bodyPr/>
              <a:lstStyle/>
              <a:p>
                <a:r>
                  <a:rPr lang="ja-JP" altLang="en-US">
                    <a:noFill/>
                  </a:rPr>
                  <a:t> </a:t>
                </a:r>
              </a:p>
            </p:txBody>
          </p:sp>
        </mc:Fallback>
      </mc:AlternateContent>
      <p:sp>
        <p:nvSpPr>
          <p:cNvPr id="20" name="テキスト ボックス 19">
            <a:extLst>
              <a:ext uri="{FF2B5EF4-FFF2-40B4-BE49-F238E27FC236}">
                <a16:creationId xmlns:a16="http://schemas.microsoft.com/office/drawing/2014/main" id="{DDA0CEF5-ADDA-D376-CB77-DDCCAC858F3A}"/>
              </a:ext>
            </a:extLst>
          </p:cNvPr>
          <p:cNvSpPr txBox="1"/>
          <p:nvPr/>
        </p:nvSpPr>
        <p:spPr>
          <a:xfrm>
            <a:off x="4817389" y="2658498"/>
            <a:ext cx="3850105" cy="707886"/>
          </a:xfrm>
          <a:prstGeom prst="rect">
            <a:avLst/>
          </a:prstGeom>
          <a:noFill/>
        </p:spPr>
        <p:txBody>
          <a:bodyPr wrap="square" rtlCol="0">
            <a:spAutoFit/>
          </a:bodyPr>
          <a:lstStyle/>
          <a:p>
            <a:pPr marL="182563" indent="-182563"/>
            <a:r>
              <a:rPr kumimoji="1" lang="en-US" altLang="ja-JP" sz="2000" dirty="0">
                <a:latin typeface="Times New Roman" panose="02020603050405020304" pitchFamily="18" charset="0"/>
                <a:cs typeface="Times New Roman" panose="02020603050405020304" pitchFamily="18" charset="0"/>
              </a:rPr>
              <a:t>※C .</a:t>
            </a:r>
            <a:r>
              <a:rPr kumimoji="1" lang="en-US" altLang="ja-JP" sz="2000" dirty="0" err="1">
                <a:latin typeface="Times New Roman" panose="02020603050405020304" pitchFamily="18" charset="0"/>
                <a:cs typeface="Times New Roman" panose="02020603050405020304" pitchFamily="18" charset="0"/>
              </a:rPr>
              <a:t>Kalbach</a:t>
            </a:r>
            <a:r>
              <a:rPr kumimoji="1" lang="en-US" altLang="ja-JP" sz="2000" dirty="0">
                <a:latin typeface="Times New Roman" panose="02020603050405020304" pitchFamily="18" charset="0"/>
                <a:cs typeface="Times New Roman" panose="02020603050405020304" pitchFamily="18" charset="0"/>
              </a:rPr>
              <a:t> ,Phys. Rev. C 95, 014606 (2017) 17. </a:t>
            </a:r>
            <a:endParaRPr kumimoji="1" lang="ja-JP" altLang="en-US" sz="2000" dirty="0">
              <a:latin typeface="Times New Roman" panose="02020603050405020304" pitchFamily="18" charset="0"/>
              <a:cs typeface="Times New Roman" panose="02020603050405020304" pitchFamily="18" charset="0"/>
            </a:endParaRPr>
          </a:p>
        </p:txBody>
      </p:sp>
      <p:sp>
        <p:nvSpPr>
          <p:cNvPr id="6" name="スライド番号プレースホルダー 5">
            <a:extLst>
              <a:ext uri="{FF2B5EF4-FFF2-40B4-BE49-F238E27FC236}">
                <a16:creationId xmlns:a16="http://schemas.microsoft.com/office/drawing/2014/main" id="{95C6670C-3EEE-753A-9F54-71B2A599DBB2}"/>
              </a:ext>
            </a:extLst>
          </p:cNvPr>
          <p:cNvSpPr>
            <a:spLocks noGrp="1"/>
          </p:cNvSpPr>
          <p:nvPr>
            <p:ph type="sldNum" sz="quarter" idx="11"/>
          </p:nvPr>
        </p:nvSpPr>
        <p:spPr/>
        <p:txBody>
          <a:bodyPr/>
          <a:lstStyle/>
          <a:p>
            <a:fld id="{2211DAF9-AAB5-44DD-A5E4-C4C1DB5B2C1E}" type="slidenum">
              <a:rPr kumimoji="1" lang="ja-JP" altLang="en-US" smtClean="0"/>
              <a:t>71</a:t>
            </a:fld>
            <a:endParaRPr kumimoji="1" lang="ja-JP" altLang="en-US"/>
          </a:p>
        </p:txBody>
      </p:sp>
    </p:spTree>
    <p:extLst>
      <p:ext uri="{BB962C8B-B14F-4D97-AF65-F5344CB8AC3E}">
        <p14:creationId xmlns:p14="http://schemas.microsoft.com/office/powerpoint/2010/main" val="2424443093"/>
      </p:ext>
    </p:extLst>
  </p:cSld>
  <p:clrMapOvr>
    <a:masterClrMapping/>
  </p:clrMapOvr>
</p:sld>
</file>

<file path=ppt/slides/slide7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タイトル 1">
            <a:extLst>
              <a:ext uri="{FF2B5EF4-FFF2-40B4-BE49-F238E27FC236}">
                <a16:creationId xmlns:a16="http://schemas.microsoft.com/office/drawing/2014/main" id="{D83C1F2D-55E8-DA7B-6354-E54FDF156214}"/>
              </a:ext>
            </a:extLst>
          </p:cNvPr>
          <p:cNvSpPr>
            <a:spLocks noGrp="1"/>
          </p:cNvSpPr>
          <p:nvPr>
            <p:ph type="title"/>
          </p:nvPr>
        </p:nvSpPr>
        <p:spPr/>
        <p:txBody>
          <a:bodyPr>
            <a:normAutofit fontScale="90000"/>
          </a:bodyPr>
          <a:lstStyle/>
          <a:p>
            <a:r>
              <a:rPr kumimoji="1" lang="en-US" altLang="ja-JP" dirty="0" err="1">
                <a:latin typeface="Times New Roman" panose="02020603050405020304" pitchFamily="18" charset="0"/>
                <a:cs typeface="Times New Roman" panose="02020603050405020304" pitchFamily="18" charset="0"/>
              </a:rPr>
              <a:t>J.R.Wu</a:t>
            </a:r>
            <a:r>
              <a:rPr kumimoji="1" lang="ja-JP" altLang="en-US" dirty="0">
                <a:latin typeface="Times New Roman" panose="02020603050405020304" pitchFamily="18" charset="0"/>
                <a:cs typeface="Times New Roman" panose="02020603050405020304" pitchFamily="18" charset="0"/>
              </a:rPr>
              <a:t>の</a:t>
            </a:r>
            <a:r>
              <a:rPr kumimoji="1" lang="en-US" altLang="ja-JP" dirty="0">
                <a:latin typeface="Times New Roman" panose="02020603050405020304" pitchFamily="18" charset="0"/>
                <a:cs typeface="Times New Roman" panose="02020603050405020304" pitchFamily="18" charset="0"/>
              </a:rPr>
              <a:t>breakup model</a:t>
            </a:r>
            <a:endParaRPr kumimoji="1" lang="ja-JP" altLang="en-US" dirty="0">
              <a:latin typeface="Times New Roman" panose="02020603050405020304" pitchFamily="18" charset="0"/>
              <a:cs typeface="Times New Roman" panose="02020603050405020304" pitchFamily="18" charset="0"/>
            </a:endParaRPr>
          </a:p>
        </p:txBody>
      </p:sp>
      <p:grpSp>
        <p:nvGrpSpPr>
          <p:cNvPr id="27" name="グループ化 26">
            <a:extLst>
              <a:ext uri="{FF2B5EF4-FFF2-40B4-BE49-F238E27FC236}">
                <a16:creationId xmlns:a16="http://schemas.microsoft.com/office/drawing/2014/main" id="{D4502DE8-ED4C-5E4A-0D18-00165178102B}"/>
              </a:ext>
            </a:extLst>
          </p:cNvPr>
          <p:cNvGrpSpPr/>
          <p:nvPr/>
        </p:nvGrpSpPr>
        <p:grpSpPr>
          <a:xfrm>
            <a:off x="-9736" y="2526304"/>
            <a:ext cx="5031728" cy="4364836"/>
            <a:chOff x="-9736" y="1978213"/>
            <a:chExt cx="5031728" cy="4364836"/>
          </a:xfrm>
        </p:grpSpPr>
        <p:pic>
          <p:nvPicPr>
            <p:cNvPr id="26" name="図 25">
              <a:extLst>
                <a:ext uri="{FF2B5EF4-FFF2-40B4-BE49-F238E27FC236}">
                  <a16:creationId xmlns:a16="http://schemas.microsoft.com/office/drawing/2014/main" id="{0EBC4F41-8049-195A-F15B-6A40A64519F5}"/>
                </a:ext>
              </a:extLst>
            </p:cNvPr>
            <p:cNvPicPr>
              <a:picLocks noChangeAspect="1"/>
            </p:cNvPicPr>
            <p:nvPr/>
          </p:nvPicPr>
          <p:blipFill rotWithShape="1">
            <a:blip r:embed="rId2"/>
            <a:srcRect l="8294" t="8011" r="8742" b="10109"/>
            <a:stretch/>
          </p:blipFill>
          <p:spPr>
            <a:xfrm>
              <a:off x="289572" y="2182125"/>
              <a:ext cx="4645706" cy="3946359"/>
            </a:xfrm>
            <a:prstGeom prst="rect">
              <a:avLst/>
            </a:prstGeom>
          </p:spPr>
        </p:pic>
        <p:grpSp>
          <p:nvGrpSpPr>
            <p:cNvPr id="7" name="グループ化 6">
              <a:extLst>
                <a:ext uri="{FF2B5EF4-FFF2-40B4-BE49-F238E27FC236}">
                  <a16:creationId xmlns:a16="http://schemas.microsoft.com/office/drawing/2014/main" id="{BF71EA14-D196-9C94-4ACC-B1952AE7E13C}"/>
                </a:ext>
              </a:extLst>
            </p:cNvPr>
            <p:cNvGrpSpPr/>
            <p:nvPr/>
          </p:nvGrpSpPr>
          <p:grpSpPr>
            <a:xfrm>
              <a:off x="-9736" y="1978213"/>
              <a:ext cx="5031728" cy="4364836"/>
              <a:chOff x="-9735" y="1978213"/>
              <a:chExt cx="4408480" cy="4282270"/>
            </a:xfrm>
          </p:grpSpPr>
          <p:grpSp>
            <p:nvGrpSpPr>
              <p:cNvPr id="8" name="グループ化 7">
                <a:extLst>
                  <a:ext uri="{FF2B5EF4-FFF2-40B4-BE49-F238E27FC236}">
                    <a16:creationId xmlns:a16="http://schemas.microsoft.com/office/drawing/2014/main" id="{E1F2A41B-B9DF-315D-FAC1-FD5E1EBB3BD5}"/>
                  </a:ext>
                </a:extLst>
              </p:cNvPr>
              <p:cNvGrpSpPr/>
              <p:nvPr/>
            </p:nvGrpSpPr>
            <p:grpSpPr>
              <a:xfrm>
                <a:off x="-9735" y="2310062"/>
                <a:ext cx="4408480" cy="3950421"/>
                <a:chOff x="1948837" y="2537377"/>
                <a:chExt cx="5107870" cy="3734020"/>
              </a:xfrm>
            </p:grpSpPr>
            <p:sp>
              <p:nvSpPr>
                <p:cNvPr id="10" name="テキスト ボックス 9">
                  <a:extLst>
                    <a:ext uri="{FF2B5EF4-FFF2-40B4-BE49-F238E27FC236}">
                      <a16:creationId xmlns:a16="http://schemas.microsoft.com/office/drawing/2014/main" id="{53CD1922-AECD-24AD-6ABD-2C3BA6559A8B}"/>
                    </a:ext>
                  </a:extLst>
                </p:cNvPr>
                <p:cNvSpPr txBox="1"/>
                <p:nvPr/>
              </p:nvSpPr>
              <p:spPr>
                <a:xfrm rot="16200000">
                  <a:off x="511512" y="3974702"/>
                  <a:ext cx="3302576" cy="427925"/>
                </a:xfrm>
                <a:prstGeom prst="rect">
                  <a:avLst/>
                </a:prstGeom>
                <a:noFill/>
              </p:spPr>
              <p:txBody>
                <a:bodyPr wrap="square" rtlCol="0">
                  <a:spAutoFit/>
                </a:bodyPr>
                <a:lstStyle/>
                <a:p>
                  <a:pPr algn="ctr"/>
                  <a:r>
                    <a:rPr kumimoji="1" lang="en-US" altLang="ja-JP" dirty="0">
                      <a:latin typeface="Times New Roman" panose="02020603050405020304" pitchFamily="18" charset="0"/>
                      <a:cs typeface="Times New Roman" panose="02020603050405020304" pitchFamily="18" charset="0"/>
                    </a:rPr>
                    <a:t>DDX[mb/</a:t>
                  </a:r>
                  <a:r>
                    <a:rPr kumimoji="1" lang="en-US" altLang="ja-JP" dirty="0" err="1">
                      <a:latin typeface="Times New Roman" panose="02020603050405020304" pitchFamily="18" charset="0"/>
                      <a:cs typeface="Times New Roman" panose="02020603050405020304" pitchFamily="18" charset="0"/>
                    </a:rPr>
                    <a:t>sr</a:t>
                  </a:r>
                  <a:r>
                    <a:rPr kumimoji="1" lang="en-US" altLang="ja-JP" dirty="0">
                      <a:latin typeface="Times New Roman" panose="02020603050405020304" pitchFamily="18" charset="0"/>
                      <a:cs typeface="Times New Roman" panose="02020603050405020304" pitchFamily="18" charset="0"/>
                    </a:rPr>
                    <a:t>/MeV]</a:t>
                  </a:r>
                  <a:endParaRPr kumimoji="1" lang="ja-JP" altLang="en-US" dirty="0">
                    <a:latin typeface="Times New Roman" panose="02020603050405020304" pitchFamily="18" charset="0"/>
                    <a:cs typeface="Times New Roman" panose="02020603050405020304" pitchFamily="18" charset="0"/>
                  </a:endParaRPr>
                </a:p>
              </p:txBody>
            </p:sp>
            <p:sp>
              <p:nvSpPr>
                <p:cNvPr id="11" name="テキスト ボックス 10">
                  <a:extLst>
                    <a:ext uri="{FF2B5EF4-FFF2-40B4-BE49-F238E27FC236}">
                      <a16:creationId xmlns:a16="http://schemas.microsoft.com/office/drawing/2014/main" id="{B6E7C035-4270-5668-8A77-0042B964A5D5}"/>
                    </a:ext>
                  </a:extLst>
                </p:cNvPr>
                <p:cNvSpPr txBox="1"/>
                <p:nvPr/>
              </p:nvSpPr>
              <p:spPr>
                <a:xfrm>
                  <a:off x="2584645" y="5922297"/>
                  <a:ext cx="4472062" cy="349100"/>
                </a:xfrm>
                <a:prstGeom prst="rect">
                  <a:avLst/>
                </a:prstGeom>
                <a:noFill/>
              </p:spPr>
              <p:txBody>
                <a:bodyPr wrap="square" rtlCol="0">
                  <a:spAutoFit/>
                </a:bodyPr>
                <a:lstStyle/>
                <a:p>
                  <a:pPr algn="ctr"/>
                  <a:r>
                    <a:rPr kumimoji="1" lang="en-US" altLang="ja-JP" baseline="30000" dirty="0">
                      <a:latin typeface="Times New Roman" panose="02020603050405020304" pitchFamily="18" charset="0"/>
                      <a:cs typeface="Times New Roman" panose="02020603050405020304" pitchFamily="18" charset="0"/>
                    </a:rPr>
                    <a:t>3</a:t>
                  </a:r>
                  <a:r>
                    <a:rPr kumimoji="1" lang="en-US" altLang="ja-JP" dirty="0">
                      <a:latin typeface="Times New Roman" panose="02020603050405020304" pitchFamily="18" charset="0"/>
                      <a:cs typeface="Times New Roman" panose="02020603050405020304" pitchFamily="18" charset="0"/>
                    </a:rPr>
                    <a:t>He energy [MeV]</a:t>
                  </a:r>
                  <a:endParaRPr kumimoji="1" lang="ja-JP" altLang="en-US" dirty="0">
                    <a:latin typeface="Times New Roman" panose="02020603050405020304" pitchFamily="18" charset="0"/>
                    <a:cs typeface="Times New Roman" panose="02020603050405020304" pitchFamily="18" charset="0"/>
                  </a:endParaRPr>
                </a:p>
              </p:txBody>
            </p:sp>
          </p:grpSp>
          <p:sp>
            <p:nvSpPr>
              <p:cNvPr id="9" name="テキスト ボックス 8">
                <a:extLst>
                  <a:ext uri="{FF2B5EF4-FFF2-40B4-BE49-F238E27FC236}">
                    <a16:creationId xmlns:a16="http://schemas.microsoft.com/office/drawing/2014/main" id="{F0C7FEDA-8AA8-03E6-60FD-8AC05051DA4F}"/>
                  </a:ext>
                </a:extLst>
              </p:cNvPr>
              <p:cNvSpPr txBox="1"/>
              <p:nvPr/>
            </p:nvSpPr>
            <p:spPr>
              <a:xfrm>
                <a:off x="536334" y="1978213"/>
                <a:ext cx="3859730" cy="400110"/>
              </a:xfrm>
              <a:prstGeom prst="rect">
                <a:avLst/>
              </a:prstGeom>
              <a:noFill/>
            </p:spPr>
            <p:txBody>
              <a:bodyPr wrap="square" rtlCol="0">
                <a:spAutoFit/>
              </a:bodyPr>
              <a:lstStyle/>
              <a:p>
                <a:pPr algn="ctr"/>
                <a:r>
                  <a:rPr kumimoji="1" lang="en-US" altLang="ja-JP" sz="2000" dirty="0">
                    <a:solidFill>
                      <a:srgbClr val="00B050"/>
                    </a:solidFill>
                    <a:latin typeface="Times New Roman" panose="02020603050405020304" pitchFamily="18" charset="0"/>
                    <a:cs typeface="Times New Roman" panose="02020603050405020304" pitchFamily="18" charset="0"/>
                  </a:rPr>
                  <a:t>DDXs of Al(α,</a:t>
                </a:r>
                <a:r>
                  <a:rPr kumimoji="1" lang="en-US" altLang="ja-JP" sz="2000" baseline="30000" dirty="0">
                    <a:solidFill>
                      <a:srgbClr val="00B050"/>
                    </a:solidFill>
                    <a:latin typeface="Times New Roman" panose="02020603050405020304" pitchFamily="18" charset="0"/>
                    <a:cs typeface="Times New Roman" panose="02020603050405020304" pitchFamily="18" charset="0"/>
                  </a:rPr>
                  <a:t>3</a:t>
                </a:r>
                <a:r>
                  <a:rPr kumimoji="1" lang="en-US" altLang="ja-JP" sz="2000" dirty="0">
                    <a:solidFill>
                      <a:srgbClr val="00B050"/>
                    </a:solidFill>
                    <a:latin typeface="Times New Roman" panose="02020603050405020304" pitchFamily="18" charset="0"/>
                    <a:cs typeface="Times New Roman" panose="02020603050405020304" pitchFamily="18" charset="0"/>
                  </a:rPr>
                  <a:t>He) 230MeV/u</a:t>
                </a:r>
                <a:endParaRPr kumimoji="1" lang="ja-JP" altLang="en-US" sz="2000" dirty="0">
                  <a:solidFill>
                    <a:srgbClr val="00B050"/>
                  </a:solidFill>
                  <a:latin typeface="Times New Roman" panose="02020603050405020304" pitchFamily="18" charset="0"/>
                  <a:cs typeface="Times New Roman" panose="02020603050405020304" pitchFamily="18" charset="0"/>
                </a:endParaRPr>
              </a:p>
            </p:txBody>
          </p:sp>
        </p:grpSp>
      </p:grpSp>
      <mc:AlternateContent xmlns:mc="http://schemas.openxmlformats.org/markup-compatibility/2006" xmlns:a14="http://schemas.microsoft.com/office/drawing/2010/main">
        <mc:Choice Requires="a14">
          <p:sp>
            <p:nvSpPr>
              <p:cNvPr id="15" name="テキスト ボックス 14">
                <a:extLst>
                  <a:ext uri="{FF2B5EF4-FFF2-40B4-BE49-F238E27FC236}">
                    <a16:creationId xmlns:a16="http://schemas.microsoft.com/office/drawing/2014/main" id="{3C0C836E-C993-D2F9-D9A9-29683A1D306A}"/>
                  </a:ext>
                </a:extLst>
              </p:cNvPr>
              <p:cNvSpPr txBox="1"/>
              <p:nvPr/>
            </p:nvSpPr>
            <p:spPr>
              <a:xfrm>
                <a:off x="393821" y="1599924"/>
                <a:ext cx="4321744" cy="670825"/>
              </a:xfrm>
              <a:prstGeom prst="rect">
                <a:avLst/>
              </a:prstGeom>
              <a:noFill/>
            </p:spPr>
            <p:txBody>
              <a:bodyPr wrap="square" rtlCol="0">
                <a:spAutoFit/>
              </a:bodyPr>
              <a:lstStyle/>
              <a:p>
                <a:pPr/>
                <a14:m>
                  <m:oMathPara xmlns:m="http://schemas.openxmlformats.org/officeDocument/2006/math">
                    <m:oMathParaPr>
                      <m:jc m:val="centerGroup"/>
                    </m:oMathParaPr>
                    <m:oMath xmlns:m="http://schemas.openxmlformats.org/officeDocument/2006/math">
                      <m:f>
                        <m:fPr>
                          <m:ctrlPr>
                            <a:rPr kumimoji="1" lang="en-US" altLang="ja-JP" i="1" smtClean="0">
                              <a:latin typeface="Cambria Math" panose="02040503050406030204" pitchFamily="18" charset="0"/>
                            </a:rPr>
                          </m:ctrlPr>
                        </m:fPr>
                        <m:num>
                          <m:sSup>
                            <m:sSupPr>
                              <m:ctrlPr>
                                <a:rPr kumimoji="1" lang="en-US" altLang="ja-JP" b="0" i="1" smtClean="0">
                                  <a:latin typeface="Cambria Math" panose="02040503050406030204" pitchFamily="18" charset="0"/>
                                </a:rPr>
                              </m:ctrlPr>
                            </m:sSupPr>
                            <m:e>
                              <m:r>
                                <a:rPr kumimoji="1" lang="en-US" altLang="ja-JP" b="0" i="1" smtClean="0">
                                  <a:latin typeface="Cambria Math" panose="02040503050406030204" pitchFamily="18" charset="0"/>
                                </a:rPr>
                                <m:t>𝑑</m:t>
                              </m:r>
                            </m:e>
                            <m:sup>
                              <m:r>
                                <a:rPr kumimoji="1" lang="en-US" altLang="ja-JP" b="0" i="1" smtClean="0">
                                  <a:latin typeface="Cambria Math" panose="02040503050406030204" pitchFamily="18" charset="0"/>
                                </a:rPr>
                                <m:t>2</m:t>
                              </m:r>
                            </m:sup>
                          </m:sSup>
                          <m:r>
                            <a:rPr kumimoji="1" lang="ja-JP" altLang="en-US" b="0" i="1" smtClean="0">
                              <a:latin typeface="Cambria Math" panose="02040503050406030204" pitchFamily="18" charset="0"/>
                            </a:rPr>
                            <m:t>𝜎</m:t>
                          </m:r>
                        </m:num>
                        <m:den>
                          <m:r>
                            <a:rPr kumimoji="1" lang="en-US" altLang="ja-JP" b="0" i="1" smtClean="0">
                              <a:latin typeface="Cambria Math" panose="02040503050406030204" pitchFamily="18" charset="0"/>
                            </a:rPr>
                            <m:t>𝑑𝐸𝑑</m:t>
                          </m:r>
                          <m:r>
                            <m:rPr>
                              <m:sty m:val="p"/>
                            </m:rPr>
                            <a:rPr kumimoji="1" lang="el-GR" altLang="ja-JP" b="0" i="1" smtClean="0">
                              <a:latin typeface="Cambria Math" panose="02040503050406030204" pitchFamily="18" charset="0"/>
                              <a:ea typeface="Cambria Math" panose="02040503050406030204" pitchFamily="18" charset="0"/>
                            </a:rPr>
                            <m:t>Ω</m:t>
                          </m:r>
                        </m:den>
                      </m:f>
                      <m:r>
                        <a:rPr kumimoji="1" lang="en-US" altLang="ja-JP" i="1">
                          <a:latin typeface="Cambria Math" panose="02040503050406030204" pitchFamily="18" charset="0"/>
                          <a:ea typeface="Cambria Math" panose="02040503050406030204" pitchFamily="18" charset="0"/>
                        </a:rPr>
                        <m:t>∝</m:t>
                      </m:r>
                      <m:sSup>
                        <m:sSupPr>
                          <m:ctrlPr>
                            <a:rPr kumimoji="1" lang="en-US" altLang="ja-JP" i="1" smtClean="0">
                              <a:latin typeface="Cambria Math" panose="02040503050406030204" pitchFamily="18" charset="0"/>
                              <a:ea typeface="Cambria Math" panose="02040503050406030204" pitchFamily="18" charset="0"/>
                            </a:rPr>
                          </m:ctrlPr>
                        </m:sSupPr>
                        <m:e>
                          <m:d>
                            <m:dPr>
                              <m:begChr m:val="|"/>
                              <m:endChr m:val="|"/>
                              <m:ctrlPr>
                                <a:rPr kumimoji="1" lang="en-US" altLang="ja-JP" i="1" smtClean="0">
                                  <a:latin typeface="Cambria Math" panose="02040503050406030204" pitchFamily="18" charset="0"/>
                                  <a:ea typeface="Cambria Math" panose="02040503050406030204" pitchFamily="18" charset="0"/>
                                </a:rPr>
                              </m:ctrlPr>
                            </m:dPr>
                            <m:e>
                              <m:r>
                                <a:rPr kumimoji="1" lang="ja-JP" altLang="en-US" i="1" smtClean="0">
                                  <a:latin typeface="Cambria Math" panose="02040503050406030204" pitchFamily="18" charset="0"/>
                                  <a:ea typeface="Cambria Math" panose="02040503050406030204" pitchFamily="18" charset="0"/>
                                </a:rPr>
                                <m:t>𝜓</m:t>
                              </m:r>
                              <m:d>
                                <m:dPr>
                                  <m:ctrlPr>
                                    <a:rPr kumimoji="1" lang="en-US" altLang="ja-JP" i="1" smtClean="0">
                                      <a:latin typeface="Cambria Math" panose="02040503050406030204" pitchFamily="18" charset="0"/>
                                      <a:ea typeface="Cambria Math" panose="02040503050406030204" pitchFamily="18" charset="0"/>
                                    </a:rPr>
                                  </m:ctrlPr>
                                </m:dPr>
                                <m:e>
                                  <m:acc>
                                    <m:accPr>
                                      <m:chr m:val="⃗"/>
                                      <m:ctrlPr>
                                        <a:rPr kumimoji="1" lang="en-US" altLang="ja-JP" i="1" smtClean="0">
                                          <a:latin typeface="Cambria Math" panose="02040503050406030204" pitchFamily="18" charset="0"/>
                                          <a:ea typeface="Cambria Math" panose="02040503050406030204" pitchFamily="18" charset="0"/>
                                        </a:rPr>
                                      </m:ctrlPr>
                                    </m:accPr>
                                    <m:e>
                                      <m:r>
                                        <a:rPr kumimoji="1" lang="en-US" altLang="ja-JP" b="0" i="1" smtClean="0">
                                          <a:latin typeface="Cambria Math" panose="02040503050406030204" pitchFamily="18" charset="0"/>
                                          <a:ea typeface="Cambria Math" panose="02040503050406030204" pitchFamily="18" charset="0"/>
                                        </a:rPr>
                                        <m:t>𝑝</m:t>
                                      </m:r>
                                    </m:e>
                                  </m:acc>
                                </m:e>
                              </m:d>
                            </m:e>
                          </m:d>
                        </m:e>
                        <m:sup>
                          <m:r>
                            <a:rPr kumimoji="1" lang="en-US" altLang="ja-JP" b="0" i="1" smtClean="0">
                              <a:latin typeface="Cambria Math" panose="02040503050406030204" pitchFamily="18" charset="0"/>
                              <a:ea typeface="Cambria Math" panose="02040503050406030204" pitchFamily="18" charset="0"/>
                            </a:rPr>
                            <m:t>2</m:t>
                          </m:r>
                        </m:sup>
                      </m:sSup>
                      <m:r>
                        <a:rPr kumimoji="1" lang="en-US" altLang="ja-JP" b="0" i="1" smtClean="0">
                          <a:latin typeface="Cambria Math" panose="02040503050406030204" pitchFamily="18" charset="0"/>
                          <a:ea typeface="Cambria Math" panose="02040503050406030204" pitchFamily="18" charset="0"/>
                        </a:rPr>
                        <m:t>𝑚</m:t>
                      </m:r>
                      <m:sSup>
                        <m:sSupPr>
                          <m:ctrlPr>
                            <a:rPr kumimoji="1" lang="en-US" altLang="ja-JP" i="1" smtClean="0">
                              <a:latin typeface="Cambria Math" panose="02040503050406030204" pitchFamily="18" charset="0"/>
                              <a:ea typeface="Cambria Math" panose="02040503050406030204" pitchFamily="18" charset="0"/>
                            </a:rPr>
                          </m:ctrlPr>
                        </m:sSupPr>
                        <m:e>
                          <m:d>
                            <m:dPr>
                              <m:ctrlPr>
                                <a:rPr kumimoji="1" lang="en-US" altLang="ja-JP" i="1" smtClean="0">
                                  <a:latin typeface="Cambria Math" panose="02040503050406030204" pitchFamily="18" charset="0"/>
                                  <a:ea typeface="Cambria Math" panose="02040503050406030204" pitchFamily="18" charset="0"/>
                                </a:rPr>
                              </m:ctrlPr>
                            </m:dPr>
                            <m:e>
                              <m:r>
                                <a:rPr kumimoji="1" lang="en-US" altLang="ja-JP" b="0" i="1" smtClean="0">
                                  <a:latin typeface="Cambria Math" panose="02040503050406030204" pitchFamily="18" charset="0"/>
                                  <a:ea typeface="Cambria Math" panose="02040503050406030204" pitchFamily="18" charset="0"/>
                                </a:rPr>
                                <m:t>2</m:t>
                              </m:r>
                              <m:r>
                                <a:rPr kumimoji="1" lang="en-US" altLang="ja-JP" b="0" i="1" smtClean="0">
                                  <a:latin typeface="Cambria Math" panose="02040503050406030204" pitchFamily="18" charset="0"/>
                                  <a:ea typeface="Cambria Math" panose="02040503050406030204" pitchFamily="18" charset="0"/>
                                </a:rPr>
                                <m:t>𝑚𝐸</m:t>
                              </m:r>
                            </m:e>
                          </m:d>
                        </m:e>
                        <m:sup>
                          <m:r>
                            <a:rPr kumimoji="1" lang="en-US" altLang="ja-JP" b="0" i="1" smtClean="0">
                              <a:latin typeface="Cambria Math" panose="02040503050406030204" pitchFamily="18" charset="0"/>
                              <a:ea typeface="Cambria Math" panose="02040503050406030204" pitchFamily="18" charset="0"/>
                            </a:rPr>
                            <m:t>1/2</m:t>
                          </m:r>
                        </m:sup>
                      </m:sSup>
                    </m:oMath>
                  </m:oMathPara>
                </a14:m>
                <a:endParaRPr kumimoji="1" lang="ja-JP" altLang="en-US" dirty="0"/>
              </a:p>
            </p:txBody>
          </p:sp>
        </mc:Choice>
        <mc:Fallback xmlns="">
          <p:sp>
            <p:nvSpPr>
              <p:cNvPr id="15" name="テキスト ボックス 14">
                <a:extLst>
                  <a:ext uri="{FF2B5EF4-FFF2-40B4-BE49-F238E27FC236}">
                    <a16:creationId xmlns:a16="http://schemas.microsoft.com/office/drawing/2014/main" id="{3C0C836E-C993-D2F9-D9A9-29683A1D306A}"/>
                  </a:ext>
                </a:extLst>
              </p:cNvPr>
              <p:cNvSpPr txBox="1">
                <a:spLocks noRot="1" noChangeAspect="1" noMove="1" noResize="1" noEditPoints="1" noAdjustHandles="1" noChangeArrowheads="1" noChangeShapeType="1" noTextEdit="1"/>
              </p:cNvSpPr>
              <p:nvPr/>
            </p:nvSpPr>
            <p:spPr>
              <a:xfrm>
                <a:off x="393821" y="1599924"/>
                <a:ext cx="4321744" cy="670825"/>
              </a:xfrm>
              <a:prstGeom prst="rect">
                <a:avLst/>
              </a:prstGeom>
              <a:blipFill>
                <a:blip r:embed="rId3"/>
                <a:stretch>
                  <a:fillRect/>
                </a:stretch>
              </a:blipFill>
            </p:spPr>
            <p:txBody>
              <a:bodyPr/>
              <a:lstStyle/>
              <a:p>
                <a:r>
                  <a:rPr lang="ja-JP" altLang="en-US">
                    <a:noFill/>
                  </a:rPr>
                  <a:t> </a:t>
                </a:r>
              </a:p>
            </p:txBody>
          </p:sp>
        </mc:Fallback>
      </mc:AlternateContent>
      <mc:AlternateContent xmlns:mc="http://schemas.openxmlformats.org/markup-compatibility/2006" xmlns:a14="http://schemas.microsoft.com/office/drawing/2010/main">
        <mc:Choice Requires="a14">
          <p:sp>
            <p:nvSpPr>
              <p:cNvPr id="16" name="テキスト ボックス 15">
                <a:extLst>
                  <a:ext uri="{FF2B5EF4-FFF2-40B4-BE49-F238E27FC236}">
                    <a16:creationId xmlns:a16="http://schemas.microsoft.com/office/drawing/2014/main" id="{3F2DC220-F95D-1F36-DF5F-AC0C1775978B}"/>
                  </a:ext>
                </a:extLst>
              </p:cNvPr>
              <p:cNvSpPr txBox="1"/>
              <p:nvPr/>
            </p:nvSpPr>
            <p:spPr>
              <a:xfrm>
                <a:off x="4611316" y="1333971"/>
                <a:ext cx="4138863" cy="818879"/>
              </a:xfrm>
              <a:prstGeom prst="rect">
                <a:avLst/>
              </a:prstGeom>
              <a:noFill/>
            </p:spPr>
            <p:txBody>
              <a:bodyPr wrap="square" rtlCol="0">
                <a:spAutoFit/>
              </a:bodyPr>
              <a:lstStyle/>
              <a:p>
                <a:pPr/>
                <a14:m>
                  <m:oMathPara xmlns:m="http://schemas.openxmlformats.org/officeDocument/2006/math">
                    <m:oMathParaPr>
                      <m:jc m:val="centerGroup"/>
                    </m:oMathParaPr>
                    <m:oMath xmlns:m="http://schemas.openxmlformats.org/officeDocument/2006/math">
                      <m:r>
                        <a:rPr kumimoji="1" lang="ja-JP" altLang="en-US" i="1" smtClean="0">
                          <a:latin typeface="Cambria Math" panose="02040503050406030204" pitchFamily="18" charset="0"/>
                          <a:ea typeface="Cambria Math" panose="02040503050406030204" pitchFamily="18" charset="0"/>
                        </a:rPr>
                        <m:t>𝜓</m:t>
                      </m:r>
                      <m:d>
                        <m:dPr>
                          <m:ctrlPr>
                            <a:rPr kumimoji="1" lang="en-US" altLang="ja-JP" i="1">
                              <a:latin typeface="Cambria Math" panose="02040503050406030204" pitchFamily="18" charset="0"/>
                              <a:ea typeface="Cambria Math" panose="02040503050406030204" pitchFamily="18" charset="0"/>
                            </a:rPr>
                          </m:ctrlPr>
                        </m:dPr>
                        <m:e>
                          <m:acc>
                            <m:accPr>
                              <m:chr m:val="⃗"/>
                              <m:ctrlPr>
                                <a:rPr kumimoji="1" lang="en-US" altLang="ja-JP" i="1">
                                  <a:latin typeface="Cambria Math" panose="02040503050406030204" pitchFamily="18" charset="0"/>
                                  <a:ea typeface="Cambria Math" panose="02040503050406030204" pitchFamily="18" charset="0"/>
                                </a:rPr>
                              </m:ctrlPr>
                            </m:accPr>
                            <m:e>
                              <m:r>
                                <a:rPr kumimoji="1" lang="en-US" altLang="ja-JP" i="1">
                                  <a:latin typeface="Cambria Math" panose="02040503050406030204" pitchFamily="18" charset="0"/>
                                  <a:ea typeface="Cambria Math" panose="02040503050406030204" pitchFamily="18" charset="0"/>
                                </a:rPr>
                                <m:t>𝑝</m:t>
                              </m:r>
                            </m:e>
                          </m:acc>
                        </m:e>
                      </m:d>
                      <m:r>
                        <a:rPr kumimoji="1" lang="en-US" altLang="ja-JP" b="0" i="1" smtClean="0">
                          <a:latin typeface="Cambria Math" panose="02040503050406030204" pitchFamily="18" charset="0"/>
                          <a:ea typeface="Cambria Math" panose="02040503050406030204" pitchFamily="18" charset="0"/>
                        </a:rPr>
                        <m:t>=</m:t>
                      </m:r>
                      <m:f>
                        <m:fPr>
                          <m:ctrlPr>
                            <a:rPr kumimoji="1" lang="en-US" altLang="ja-JP" b="0" i="1" smtClean="0">
                              <a:latin typeface="Cambria Math" panose="02040503050406030204" pitchFamily="18" charset="0"/>
                              <a:ea typeface="Cambria Math" panose="02040503050406030204" pitchFamily="18" charset="0"/>
                            </a:rPr>
                          </m:ctrlPr>
                        </m:fPr>
                        <m:num>
                          <m:r>
                            <a:rPr kumimoji="1" lang="en-US" altLang="ja-JP" b="0" i="1" smtClean="0">
                              <a:latin typeface="Cambria Math" panose="02040503050406030204" pitchFamily="18" charset="0"/>
                              <a:ea typeface="Cambria Math" panose="02040503050406030204" pitchFamily="18" charset="0"/>
                            </a:rPr>
                            <m:t>1</m:t>
                          </m:r>
                        </m:num>
                        <m:den>
                          <m:sSup>
                            <m:sSupPr>
                              <m:ctrlPr>
                                <a:rPr kumimoji="1" lang="en-US" altLang="ja-JP" b="0" i="1" smtClean="0">
                                  <a:latin typeface="Cambria Math" panose="02040503050406030204" pitchFamily="18" charset="0"/>
                                  <a:ea typeface="Cambria Math" panose="02040503050406030204" pitchFamily="18" charset="0"/>
                                </a:rPr>
                              </m:ctrlPr>
                            </m:sSupPr>
                            <m:e>
                              <m:r>
                                <a:rPr kumimoji="1" lang="en-US" altLang="ja-JP" b="0" i="1" smtClean="0">
                                  <a:latin typeface="Cambria Math" panose="02040503050406030204" pitchFamily="18" charset="0"/>
                                  <a:ea typeface="Cambria Math" panose="02040503050406030204" pitchFamily="18" charset="0"/>
                                </a:rPr>
                                <m:t>h</m:t>
                              </m:r>
                            </m:e>
                            <m:sup>
                              <m:r>
                                <a:rPr kumimoji="1" lang="en-US" altLang="ja-JP" b="0" i="1" smtClean="0">
                                  <a:latin typeface="Cambria Math" panose="02040503050406030204" pitchFamily="18" charset="0"/>
                                  <a:ea typeface="Cambria Math" panose="02040503050406030204" pitchFamily="18" charset="0"/>
                                </a:rPr>
                                <m:t>3/2</m:t>
                              </m:r>
                            </m:sup>
                          </m:sSup>
                        </m:den>
                      </m:f>
                      <m:nary>
                        <m:naryPr>
                          <m:limLoc m:val="undOvr"/>
                          <m:subHide m:val="on"/>
                          <m:supHide m:val="on"/>
                          <m:ctrlPr>
                            <a:rPr kumimoji="1" lang="en-US" altLang="ja-JP" b="0" i="1" smtClean="0">
                              <a:latin typeface="Cambria Math" panose="02040503050406030204" pitchFamily="18" charset="0"/>
                              <a:ea typeface="Cambria Math" panose="02040503050406030204" pitchFamily="18" charset="0"/>
                            </a:rPr>
                          </m:ctrlPr>
                        </m:naryPr>
                        <m:sub/>
                        <m:sup/>
                        <m:e>
                          <m:sSub>
                            <m:sSubPr>
                              <m:ctrlPr>
                                <a:rPr kumimoji="1" lang="en-US" altLang="ja-JP" b="0" i="1" smtClean="0">
                                  <a:latin typeface="Cambria Math" panose="02040503050406030204" pitchFamily="18" charset="0"/>
                                  <a:ea typeface="Cambria Math" panose="02040503050406030204" pitchFamily="18" charset="0"/>
                                </a:rPr>
                              </m:ctrlPr>
                            </m:sSubPr>
                            <m:e>
                              <m:r>
                                <a:rPr kumimoji="1" lang="ja-JP" altLang="en-US" b="0" i="1" smtClean="0">
                                  <a:latin typeface="Cambria Math" panose="02040503050406030204" pitchFamily="18" charset="0"/>
                                  <a:ea typeface="Cambria Math" panose="02040503050406030204" pitchFamily="18" charset="0"/>
                                </a:rPr>
                                <m:t>𝜓</m:t>
                              </m:r>
                            </m:e>
                            <m:sub>
                              <m:r>
                                <a:rPr kumimoji="1" lang="ja-JP" altLang="en-US" b="0" i="1" smtClean="0">
                                  <a:latin typeface="Cambria Math" panose="02040503050406030204" pitchFamily="18" charset="0"/>
                                  <a:ea typeface="Cambria Math" panose="02040503050406030204" pitchFamily="18" charset="0"/>
                                </a:rPr>
                                <m:t>𝛼</m:t>
                              </m:r>
                            </m:sub>
                          </m:sSub>
                          <m:d>
                            <m:dPr>
                              <m:ctrlPr>
                                <a:rPr kumimoji="1" lang="en-US" altLang="ja-JP" b="0" i="1" smtClean="0">
                                  <a:latin typeface="Cambria Math" panose="02040503050406030204" pitchFamily="18" charset="0"/>
                                  <a:ea typeface="Cambria Math" panose="02040503050406030204" pitchFamily="18" charset="0"/>
                                </a:rPr>
                              </m:ctrlPr>
                            </m:dPr>
                            <m:e>
                              <m:r>
                                <a:rPr kumimoji="1" lang="en-US" altLang="ja-JP" b="0" i="1" smtClean="0">
                                  <a:latin typeface="Cambria Math" panose="02040503050406030204" pitchFamily="18" charset="0"/>
                                  <a:ea typeface="Cambria Math" panose="02040503050406030204" pitchFamily="18" charset="0"/>
                                </a:rPr>
                                <m:t>𝑟</m:t>
                              </m:r>
                            </m:e>
                          </m:d>
                          <m:r>
                            <m:rPr>
                              <m:sty m:val="p"/>
                            </m:rPr>
                            <a:rPr kumimoji="1" lang="en-US" altLang="ja-JP" b="0" i="0" smtClean="0">
                              <a:latin typeface="Cambria Math" panose="02040503050406030204" pitchFamily="18" charset="0"/>
                              <a:ea typeface="Cambria Math" panose="02040503050406030204" pitchFamily="18" charset="0"/>
                            </a:rPr>
                            <m:t>exp</m:t>
                          </m:r>
                        </m:e>
                      </m:nary>
                      <m:d>
                        <m:dPr>
                          <m:ctrlPr>
                            <a:rPr kumimoji="1" lang="en-US" altLang="ja-JP" b="0" i="1" smtClean="0">
                              <a:latin typeface="Cambria Math" panose="02040503050406030204" pitchFamily="18" charset="0"/>
                              <a:ea typeface="Cambria Math" panose="02040503050406030204" pitchFamily="18" charset="0"/>
                            </a:rPr>
                          </m:ctrlPr>
                        </m:dPr>
                        <m:e>
                          <m:f>
                            <m:fPr>
                              <m:ctrlPr>
                                <a:rPr kumimoji="1" lang="en-US" altLang="ja-JP" b="0" i="1" smtClean="0">
                                  <a:latin typeface="Cambria Math" panose="02040503050406030204" pitchFamily="18" charset="0"/>
                                  <a:ea typeface="Cambria Math" panose="02040503050406030204" pitchFamily="18" charset="0"/>
                                </a:rPr>
                              </m:ctrlPr>
                            </m:fPr>
                            <m:num>
                              <m:r>
                                <a:rPr kumimoji="1" lang="en-US" altLang="ja-JP" b="0" i="1" smtClean="0">
                                  <a:latin typeface="Cambria Math" panose="02040503050406030204" pitchFamily="18" charset="0"/>
                                  <a:ea typeface="Cambria Math" panose="02040503050406030204" pitchFamily="18" charset="0"/>
                                </a:rPr>
                                <m:t>𝑖</m:t>
                              </m:r>
                            </m:num>
                            <m:den>
                              <m:r>
                                <a:rPr kumimoji="1" lang="en-US" altLang="ja-JP" b="0" i="1" smtClean="0">
                                  <a:latin typeface="Cambria Math" panose="02040503050406030204" pitchFamily="18" charset="0"/>
                                  <a:ea typeface="Cambria Math" panose="02040503050406030204" pitchFamily="18" charset="0"/>
                                </a:rPr>
                                <m:t>ℏ</m:t>
                              </m:r>
                            </m:den>
                          </m:f>
                          <m:acc>
                            <m:accPr>
                              <m:chr m:val="⃗"/>
                              <m:ctrlPr>
                                <a:rPr kumimoji="1" lang="en-US" altLang="ja-JP" b="0" i="1" smtClean="0">
                                  <a:latin typeface="Cambria Math" panose="02040503050406030204" pitchFamily="18" charset="0"/>
                                  <a:ea typeface="Cambria Math" panose="02040503050406030204" pitchFamily="18" charset="0"/>
                                </a:rPr>
                              </m:ctrlPr>
                            </m:accPr>
                            <m:e>
                              <m:r>
                                <a:rPr kumimoji="1" lang="en-US" altLang="ja-JP" b="0" i="1" smtClean="0">
                                  <a:latin typeface="Cambria Math" panose="02040503050406030204" pitchFamily="18" charset="0"/>
                                  <a:ea typeface="Cambria Math" panose="02040503050406030204" pitchFamily="18" charset="0"/>
                                </a:rPr>
                                <m:t>𝑝</m:t>
                              </m:r>
                            </m:e>
                          </m:acc>
                          <m:r>
                            <a:rPr kumimoji="1" lang="ja-JP" altLang="en-US" i="1" smtClean="0">
                              <a:latin typeface="Cambria Math" panose="02040503050406030204" pitchFamily="18" charset="0"/>
                            </a:rPr>
                            <m:t>∙</m:t>
                          </m:r>
                          <m:acc>
                            <m:accPr>
                              <m:chr m:val="⃗"/>
                              <m:ctrlPr>
                                <a:rPr kumimoji="1" lang="ja-JP" altLang="en-US" i="1" smtClean="0">
                                  <a:latin typeface="Cambria Math" panose="02040503050406030204" pitchFamily="18" charset="0"/>
                                </a:rPr>
                              </m:ctrlPr>
                            </m:accPr>
                            <m:e>
                              <m:r>
                                <a:rPr kumimoji="1" lang="en-US" altLang="ja-JP" b="0" i="1" smtClean="0">
                                  <a:latin typeface="Cambria Math" panose="02040503050406030204" pitchFamily="18" charset="0"/>
                                </a:rPr>
                                <m:t>𝑟</m:t>
                              </m:r>
                            </m:e>
                          </m:acc>
                        </m:e>
                      </m:d>
                      <m:sSup>
                        <m:sSupPr>
                          <m:ctrlPr>
                            <a:rPr kumimoji="1" lang="en-US" altLang="ja-JP" b="0" i="1" smtClean="0">
                              <a:latin typeface="Cambria Math" panose="02040503050406030204" pitchFamily="18" charset="0"/>
                              <a:ea typeface="Cambria Math" panose="02040503050406030204" pitchFamily="18" charset="0"/>
                            </a:rPr>
                          </m:ctrlPr>
                        </m:sSupPr>
                        <m:e>
                          <m:r>
                            <a:rPr kumimoji="1" lang="en-US" altLang="ja-JP" b="0" i="1" smtClean="0">
                              <a:latin typeface="Cambria Math" panose="02040503050406030204" pitchFamily="18" charset="0"/>
                              <a:ea typeface="Cambria Math" panose="02040503050406030204" pitchFamily="18" charset="0"/>
                            </a:rPr>
                            <m:t>𝑑</m:t>
                          </m:r>
                        </m:e>
                        <m:sup>
                          <m:r>
                            <a:rPr kumimoji="1" lang="en-US" altLang="ja-JP" b="0" i="1" smtClean="0">
                              <a:latin typeface="Cambria Math" panose="02040503050406030204" pitchFamily="18" charset="0"/>
                              <a:ea typeface="Cambria Math" panose="02040503050406030204" pitchFamily="18" charset="0"/>
                            </a:rPr>
                            <m:t>3</m:t>
                          </m:r>
                        </m:sup>
                      </m:sSup>
                      <m:r>
                        <a:rPr kumimoji="1" lang="en-US" altLang="ja-JP" b="0" i="1" smtClean="0">
                          <a:latin typeface="Cambria Math" panose="02040503050406030204" pitchFamily="18" charset="0"/>
                          <a:ea typeface="Cambria Math" panose="02040503050406030204" pitchFamily="18" charset="0"/>
                        </a:rPr>
                        <m:t>𝑟</m:t>
                      </m:r>
                    </m:oMath>
                  </m:oMathPara>
                </a14:m>
                <a:endParaRPr kumimoji="1" lang="ja-JP" altLang="en-US" dirty="0"/>
              </a:p>
            </p:txBody>
          </p:sp>
        </mc:Choice>
        <mc:Fallback xmlns="">
          <p:sp>
            <p:nvSpPr>
              <p:cNvPr id="16" name="テキスト ボックス 15">
                <a:extLst>
                  <a:ext uri="{FF2B5EF4-FFF2-40B4-BE49-F238E27FC236}">
                    <a16:creationId xmlns:a16="http://schemas.microsoft.com/office/drawing/2014/main" id="{3F2DC220-F95D-1F36-DF5F-AC0C1775978B}"/>
                  </a:ext>
                </a:extLst>
              </p:cNvPr>
              <p:cNvSpPr txBox="1">
                <a:spLocks noRot="1" noChangeAspect="1" noMove="1" noResize="1" noEditPoints="1" noAdjustHandles="1" noChangeArrowheads="1" noChangeShapeType="1" noTextEdit="1"/>
              </p:cNvSpPr>
              <p:nvPr/>
            </p:nvSpPr>
            <p:spPr>
              <a:xfrm>
                <a:off x="4611316" y="1333971"/>
                <a:ext cx="4138863" cy="818879"/>
              </a:xfrm>
              <a:prstGeom prst="rect">
                <a:avLst/>
              </a:prstGeom>
              <a:blipFill>
                <a:blip r:embed="rId4"/>
                <a:stretch>
                  <a:fillRect/>
                </a:stretch>
              </a:blipFill>
            </p:spPr>
            <p:txBody>
              <a:bodyPr/>
              <a:lstStyle/>
              <a:p>
                <a:r>
                  <a:rPr lang="ja-JP" altLang="en-US">
                    <a:noFill/>
                  </a:rPr>
                  <a:t> </a:t>
                </a:r>
              </a:p>
            </p:txBody>
          </p:sp>
        </mc:Fallback>
      </mc:AlternateContent>
      <mc:AlternateContent xmlns:mc="http://schemas.openxmlformats.org/markup-compatibility/2006" xmlns:a14="http://schemas.microsoft.com/office/drawing/2010/main">
        <mc:Choice Requires="a14">
          <p:sp>
            <p:nvSpPr>
              <p:cNvPr id="17" name="テキスト ボックス 16">
                <a:extLst>
                  <a:ext uri="{FF2B5EF4-FFF2-40B4-BE49-F238E27FC236}">
                    <a16:creationId xmlns:a16="http://schemas.microsoft.com/office/drawing/2014/main" id="{EA3A835D-F6E9-FBB3-6DB7-33910E66C609}"/>
                  </a:ext>
                </a:extLst>
              </p:cNvPr>
              <p:cNvSpPr txBox="1"/>
              <p:nvPr/>
            </p:nvSpPr>
            <p:spPr>
              <a:xfrm>
                <a:off x="4715565" y="2404961"/>
                <a:ext cx="4138863" cy="647998"/>
              </a:xfrm>
              <a:prstGeom prst="rect">
                <a:avLst/>
              </a:prstGeom>
              <a:noFill/>
            </p:spPr>
            <p:txBody>
              <a:bodyPr wrap="square" rtlCol="0">
                <a:spAutoFit/>
              </a:bodyPr>
              <a:lstStyle/>
              <a:p>
                <a:pPr/>
                <a14:m>
                  <m:oMathPara xmlns:m="http://schemas.openxmlformats.org/officeDocument/2006/math">
                    <m:oMathParaPr>
                      <m:jc m:val="centerGroup"/>
                    </m:oMathParaPr>
                    <m:oMath xmlns:m="http://schemas.openxmlformats.org/officeDocument/2006/math">
                      <m:sSub>
                        <m:sSubPr>
                          <m:ctrlPr>
                            <a:rPr kumimoji="1" lang="en-US" altLang="ja-JP" i="1" smtClean="0">
                              <a:latin typeface="Cambria Math" panose="02040503050406030204" pitchFamily="18" charset="0"/>
                              <a:ea typeface="Cambria Math" panose="02040503050406030204" pitchFamily="18" charset="0"/>
                            </a:rPr>
                          </m:ctrlPr>
                        </m:sSubPr>
                        <m:e>
                          <m:r>
                            <a:rPr kumimoji="1" lang="ja-JP" altLang="en-US" i="1">
                              <a:latin typeface="Cambria Math" panose="02040503050406030204" pitchFamily="18" charset="0"/>
                              <a:ea typeface="Cambria Math" panose="02040503050406030204" pitchFamily="18" charset="0"/>
                            </a:rPr>
                            <m:t>𝜓</m:t>
                          </m:r>
                        </m:e>
                        <m:sub>
                          <m:r>
                            <a:rPr kumimoji="1" lang="ja-JP" altLang="en-US" i="1">
                              <a:latin typeface="Cambria Math" panose="02040503050406030204" pitchFamily="18" charset="0"/>
                              <a:ea typeface="Cambria Math" panose="02040503050406030204" pitchFamily="18" charset="0"/>
                            </a:rPr>
                            <m:t>𝛼</m:t>
                          </m:r>
                        </m:sub>
                      </m:sSub>
                      <m:d>
                        <m:dPr>
                          <m:ctrlPr>
                            <a:rPr kumimoji="1" lang="en-US" altLang="ja-JP" i="1">
                              <a:latin typeface="Cambria Math" panose="02040503050406030204" pitchFamily="18" charset="0"/>
                              <a:ea typeface="Cambria Math" panose="02040503050406030204" pitchFamily="18" charset="0"/>
                            </a:rPr>
                          </m:ctrlPr>
                        </m:dPr>
                        <m:e>
                          <m:r>
                            <a:rPr kumimoji="1" lang="en-US" altLang="ja-JP" i="1">
                              <a:latin typeface="Cambria Math" panose="02040503050406030204" pitchFamily="18" charset="0"/>
                              <a:ea typeface="Cambria Math" panose="02040503050406030204" pitchFamily="18" charset="0"/>
                            </a:rPr>
                            <m:t>𝑟</m:t>
                          </m:r>
                        </m:e>
                      </m:d>
                      <m:r>
                        <a:rPr kumimoji="1" lang="en-US" altLang="ja-JP" b="0" i="1" smtClean="0">
                          <a:latin typeface="Cambria Math" panose="02040503050406030204" pitchFamily="18" charset="0"/>
                          <a:ea typeface="Cambria Math" panose="02040503050406030204" pitchFamily="18" charset="0"/>
                        </a:rPr>
                        <m:t>=</m:t>
                      </m:r>
                      <m:r>
                        <a:rPr kumimoji="1" lang="en-US" altLang="ja-JP" b="0" i="1" smtClean="0">
                          <a:latin typeface="Cambria Math" panose="02040503050406030204" pitchFamily="18" charset="0"/>
                          <a:ea typeface="Cambria Math" panose="02040503050406030204" pitchFamily="18" charset="0"/>
                        </a:rPr>
                        <m:t>𝐶</m:t>
                      </m:r>
                      <m:sSup>
                        <m:sSupPr>
                          <m:ctrlPr>
                            <a:rPr kumimoji="1" lang="en-US" altLang="ja-JP" b="0" i="1" smtClean="0">
                              <a:latin typeface="Cambria Math" panose="02040503050406030204" pitchFamily="18" charset="0"/>
                              <a:ea typeface="Cambria Math" panose="02040503050406030204" pitchFamily="18" charset="0"/>
                            </a:rPr>
                          </m:ctrlPr>
                        </m:sSupPr>
                        <m:e>
                          <m:d>
                            <m:dPr>
                              <m:ctrlPr>
                                <a:rPr kumimoji="1" lang="en-US" altLang="ja-JP" b="0" i="1" smtClean="0">
                                  <a:latin typeface="Cambria Math" panose="02040503050406030204" pitchFamily="18" charset="0"/>
                                  <a:ea typeface="Cambria Math" panose="02040503050406030204" pitchFamily="18" charset="0"/>
                                </a:rPr>
                              </m:ctrlPr>
                            </m:dPr>
                            <m:e>
                              <m:f>
                                <m:fPr>
                                  <m:ctrlPr>
                                    <a:rPr kumimoji="1" lang="en-US" altLang="ja-JP" b="0" i="1" smtClean="0">
                                      <a:latin typeface="Cambria Math" panose="02040503050406030204" pitchFamily="18" charset="0"/>
                                      <a:ea typeface="Cambria Math" panose="02040503050406030204" pitchFamily="18" charset="0"/>
                                    </a:rPr>
                                  </m:ctrlPr>
                                </m:fPr>
                                <m:num>
                                  <m:r>
                                    <a:rPr kumimoji="1" lang="ja-JP" altLang="en-US" b="0" i="1" smtClean="0">
                                      <a:latin typeface="Cambria Math" panose="02040503050406030204" pitchFamily="18" charset="0"/>
                                      <a:ea typeface="Cambria Math" panose="02040503050406030204" pitchFamily="18" charset="0"/>
                                    </a:rPr>
                                    <m:t>𝛼</m:t>
                                  </m:r>
                                </m:num>
                                <m:den>
                                  <m:r>
                                    <a:rPr kumimoji="1" lang="en-US" altLang="ja-JP" b="0" i="1" smtClean="0">
                                      <a:latin typeface="Cambria Math" panose="02040503050406030204" pitchFamily="18" charset="0"/>
                                      <a:ea typeface="Cambria Math" panose="02040503050406030204" pitchFamily="18" charset="0"/>
                                    </a:rPr>
                                    <m:t>2</m:t>
                                  </m:r>
                                  <m:r>
                                    <a:rPr kumimoji="1" lang="ja-JP" altLang="en-US" b="0" i="1" smtClean="0">
                                      <a:latin typeface="Cambria Math" panose="02040503050406030204" pitchFamily="18" charset="0"/>
                                      <a:ea typeface="Cambria Math" panose="02040503050406030204" pitchFamily="18" charset="0"/>
                                    </a:rPr>
                                    <m:t>𝜋</m:t>
                                  </m:r>
                                </m:den>
                              </m:f>
                            </m:e>
                          </m:d>
                        </m:e>
                        <m:sup>
                          <m:r>
                            <a:rPr kumimoji="1" lang="en-US" altLang="ja-JP" b="0" i="1" smtClean="0">
                              <a:latin typeface="Cambria Math" panose="02040503050406030204" pitchFamily="18" charset="0"/>
                              <a:ea typeface="Cambria Math" panose="02040503050406030204" pitchFamily="18" charset="0"/>
                            </a:rPr>
                            <m:t>1/2</m:t>
                          </m:r>
                        </m:sup>
                      </m:sSup>
                      <m:f>
                        <m:fPr>
                          <m:ctrlPr>
                            <a:rPr kumimoji="1" lang="en-US" altLang="ja-JP" b="0" i="1" smtClean="0">
                              <a:latin typeface="Cambria Math" panose="02040503050406030204" pitchFamily="18" charset="0"/>
                              <a:ea typeface="Cambria Math" panose="02040503050406030204" pitchFamily="18" charset="0"/>
                            </a:rPr>
                          </m:ctrlPr>
                        </m:fPr>
                        <m:num>
                          <m:sSup>
                            <m:sSupPr>
                              <m:ctrlPr>
                                <a:rPr kumimoji="1" lang="en-US" altLang="ja-JP" b="0" i="1" smtClean="0">
                                  <a:latin typeface="Cambria Math" panose="02040503050406030204" pitchFamily="18" charset="0"/>
                                  <a:ea typeface="Cambria Math" panose="02040503050406030204" pitchFamily="18" charset="0"/>
                                </a:rPr>
                              </m:ctrlPr>
                            </m:sSupPr>
                            <m:e>
                              <m:r>
                                <a:rPr kumimoji="1" lang="en-US" altLang="ja-JP" b="0" i="1" smtClean="0">
                                  <a:latin typeface="Cambria Math" panose="02040503050406030204" pitchFamily="18" charset="0"/>
                                  <a:ea typeface="Cambria Math" panose="02040503050406030204" pitchFamily="18" charset="0"/>
                                </a:rPr>
                                <m:t>𝑒</m:t>
                              </m:r>
                            </m:e>
                            <m:sup>
                              <m:r>
                                <a:rPr kumimoji="1" lang="en-US" altLang="ja-JP" b="0" i="1" smtClean="0">
                                  <a:latin typeface="Cambria Math" panose="02040503050406030204" pitchFamily="18" charset="0"/>
                                  <a:ea typeface="Cambria Math" panose="02040503050406030204" pitchFamily="18" charset="0"/>
                                </a:rPr>
                                <m:t>−</m:t>
                              </m:r>
                              <m:r>
                                <a:rPr kumimoji="1" lang="ja-JP" altLang="en-US" b="0" i="1" smtClean="0">
                                  <a:latin typeface="Cambria Math" panose="02040503050406030204" pitchFamily="18" charset="0"/>
                                  <a:ea typeface="Cambria Math" panose="02040503050406030204" pitchFamily="18" charset="0"/>
                                </a:rPr>
                                <m:t>𝛼</m:t>
                              </m:r>
                              <m:r>
                                <a:rPr kumimoji="1" lang="en-US" altLang="ja-JP" b="0" i="1" smtClean="0">
                                  <a:latin typeface="Cambria Math" panose="02040503050406030204" pitchFamily="18" charset="0"/>
                                  <a:ea typeface="Cambria Math" panose="02040503050406030204" pitchFamily="18" charset="0"/>
                                </a:rPr>
                                <m:t>𝑟</m:t>
                              </m:r>
                            </m:sup>
                          </m:sSup>
                        </m:num>
                        <m:den>
                          <m:r>
                            <a:rPr kumimoji="1" lang="en-US" altLang="ja-JP" b="0" i="1" smtClean="0">
                              <a:latin typeface="Cambria Math" panose="02040503050406030204" pitchFamily="18" charset="0"/>
                              <a:ea typeface="Cambria Math" panose="02040503050406030204" pitchFamily="18" charset="0"/>
                            </a:rPr>
                            <m:t>𝑟</m:t>
                          </m:r>
                        </m:den>
                      </m:f>
                      <m:sSup>
                        <m:sSupPr>
                          <m:ctrlPr>
                            <a:rPr kumimoji="1" lang="en-US" altLang="ja-JP" b="0" i="1" smtClean="0">
                              <a:latin typeface="Cambria Math" panose="02040503050406030204" pitchFamily="18" charset="0"/>
                              <a:ea typeface="Cambria Math" panose="02040503050406030204" pitchFamily="18" charset="0"/>
                            </a:rPr>
                          </m:ctrlPr>
                        </m:sSupPr>
                        <m:e>
                          <m:d>
                            <m:dPr>
                              <m:ctrlPr>
                                <a:rPr kumimoji="1" lang="en-US" altLang="ja-JP" b="0" i="1" smtClean="0">
                                  <a:latin typeface="Cambria Math" panose="02040503050406030204" pitchFamily="18" charset="0"/>
                                  <a:ea typeface="Cambria Math" panose="02040503050406030204" pitchFamily="18" charset="0"/>
                                </a:rPr>
                              </m:ctrlPr>
                            </m:dPr>
                            <m:e>
                              <m:r>
                                <a:rPr kumimoji="1" lang="en-US" altLang="ja-JP" b="0" i="1" smtClean="0">
                                  <a:latin typeface="Cambria Math" panose="02040503050406030204" pitchFamily="18" charset="0"/>
                                  <a:ea typeface="Cambria Math" panose="02040503050406030204" pitchFamily="18" charset="0"/>
                                </a:rPr>
                                <m:t>1−</m:t>
                              </m:r>
                              <m:sSup>
                                <m:sSupPr>
                                  <m:ctrlPr>
                                    <a:rPr kumimoji="1" lang="en-US" altLang="ja-JP" b="0" i="1" smtClean="0">
                                      <a:latin typeface="Cambria Math" panose="02040503050406030204" pitchFamily="18" charset="0"/>
                                      <a:ea typeface="Cambria Math" panose="02040503050406030204" pitchFamily="18" charset="0"/>
                                    </a:rPr>
                                  </m:ctrlPr>
                                </m:sSupPr>
                                <m:e>
                                  <m:r>
                                    <a:rPr kumimoji="1" lang="en-US" altLang="ja-JP" b="0" i="1" smtClean="0">
                                      <a:latin typeface="Cambria Math" panose="02040503050406030204" pitchFamily="18" charset="0"/>
                                      <a:ea typeface="Cambria Math" panose="02040503050406030204" pitchFamily="18" charset="0"/>
                                    </a:rPr>
                                    <m:t>𝑒</m:t>
                                  </m:r>
                                </m:e>
                                <m:sup>
                                  <m:r>
                                    <a:rPr kumimoji="1" lang="en-US" altLang="ja-JP" b="0" i="1" smtClean="0">
                                      <a:latin typeface="Cambria Math" panose="02040503050406030204" pitchFamily="18" charset="0"/>
                                      <a:ea typeface="Cambria Math" panose="02040503050406030204" pitchFamily="18" charset="0"/>
                                    </a:rPr>
                                    <m:t>−</m:t>
                                  </m:r>
                                  <m:r>
                                    <a:rPr kumimoji="1" lang="ja-JP" altLang="en-US" b="0" i="1" smtClean="0">
                                      <a:latin typeface="Cambria Math" panose="02040503050406030204" pitchFamily="18" charset="0"/>
                                      <a:ea typeface="Cambria Math" panose="02040503050406030204" pitchFamily="18" charset="0"/>
                                    </a:rPr>
                                    <m:t>𝛽</m:t>
                                  </m:r>
                                  <m:r>
                                    <a:rPr kumimoji="1" lang="en-US" altLang="ja-JP" b="0" i="1" smtClean="0">
                                      <a:latin typeface="Cambria Math" panose="02040503050406030204" pitchFamily="18" charset="0"/>
                                      <a:ea typeface="Cambria Math" panose="02040503050406030204" pitchFamily="18" charset="0"/>
                                    </a:rPr>
                                    <m:t>𝑟</m:t>
                                  </m:r>
                                </m:sup>
                              </m:sSup>
                            </m:e>
                          </m:d>
                        </m:e>
                        <m:sup>
                          <m:r>
                            <a:rPr kumimoji="1" lang="en-US" altLang="ja-JP" b="0" i="1" smtClean="0">
                              <a:latin typeface="Cambria Math" panose="02040503050406030204" pitchFamily="18" charset="0"/>
                              <a:ea typeface="Cambria Math" panose="02040503050406030204" pitchFamily="18" charset="0"/>
                            </a:rPr>
                            <m:t>4</m:t>
                          </m:r>
                        </m:sup>
                      </m:sSup>
                    </m:oMath>
                  </m:oMathPara>
                </a14:m>
                <a:endParaRPr kumimoji="1" lang="ja-JP" altLang="en-US" dirty="0"/>
              </a:p>
            </p:txBody>
          </p:sp>
        </mc:Choice>
        <mc:Fallback xmlns="">
          <p:sp>
            <p:nvSpPr>
              <p:cNvPr id="17" name="テキスト ボックス 16">
                <a:extLst>
                  <a:ext uri="{FF2B5EF4-FFF2-40B4-BE49-F238E27FC236}">
                    <a16:creationId xmlns:a16="http://schemas.microsoft.com/office/drawing/2014/main" id="{EA3A835D-F6E9-FBB3-6DB7-33910E66C609}"/>
                  </a:ext>
                </a:extLst>
              </p:cNvPr>
              <p:cNvSpPr txBox="1">
                <a:spLocks noRot="1" noChangeAspect="1" noMove="1" noResize="1" noEditPoints="1" noAdjustHandles="1" noChangeArrowheads="1" noChangeShapeType="1" noTextEdit="1"/>
              </p:cNvSpPr>
              <p:nvPr/>
            </p:nvSpPr>
            <p:spPr>
              <a:xfrm>
                <a:off x="4715565" y="2404961"/>
                <a:ext cx="4138863" cy="647998"/>
              </a:xfrm>
              <a:prstGeom prst="rect">
                <a:avLst/>
              </a:prstGeom>
              <a:blipFill>
                <a:blip r:embed="rId5"/>
                <a:stretch>
                  <a:fillRect/>
                </a:stretch>
              </a:blipFill>
            </p:spPr>
            <p:txBody>
              <a:bodyPr/>
              <a:lstStyle/>
              <a:p>
                <a:r>
                  <a:rPr lang="ja-JP" altLang="en-US">
                    <a:noFill/>
                  </a:rPr>
                  <a:t> </a:t>
                </a:r>
              </a:p>
            </p:txBody>
          </p:sp>
        </mc:Fallback>
      </mc:AlternateContent>
      <p:sp>
        <p:nvSpPr>
          <p:cNvPr id="22" name="テキスト ボックス 21">
            <a:extLst>
              <a:ext uri="{FF2B5EF4-FFF2-40B4-BE49-F238E27FC236}">
                <a16:creationId xmlns:a16="http://schemas.microsoft.com/office/drawing/2014/main" id="{3F4BF63C-2E70-1CB1-F01F-8AC2E120B400}"/>
              </a:ext>
            </a:extLst>
          </p:cNvPr>
          <p:cNvSpPr txBox="1"/>
          <p:nvPr/>
        </p:nvSpPr>
        <p:spPr>
          <a:xfrm>
            <a:off x="5189423" y="4956678"/>
            <a:ext cx="3410859" cy="1631216"/>
          </a:xfrm>
          <a:prstGeom prst="rect">
            <a:avLst/>
          </a:prstGeom>
          <a:noFill/>
        </p:spPr>
        <p:txBody>
          <a:bodyPr wrap="square" rtlCol="0">
            <a:spAutoFit/>
          </a:bodyPr>
          <a:lstStyle/>
          <a:p>
            <a:r>
              <a:rPr kumimoji="1" lang="en-US" altLang="ja-JP" sz="2000" dirty="0">
                <a:latin typeface="Times New Roman" panose="02020603050405020304" pitchFamily="18" charset="0"/>
                <a:ea typeface="ＭＳ ゴシック" panose="020B0609070205080204" pitchFamily="49" charset="-128"/>
                <a:cs typeface="Times New Roman" panose="02020603050405020304" pitchFamily="18" charset="0"/>
              </a:rPr>
              <a:t>α</a:t>
            </a:r>
            <a:r>
              <a:rPr kumimoji="1" lang="ja-JP" altLang="en-US" sz="2000" dirty="0">
                <a:latin typeface="Times New Roman" panose="02020603050405020304" pitchFamily="18" charset="0"/>
                <a:ea typeface="ＭＳ ゴシック" panose="020B0609070205080204" pitchFamily="49" charset="-128"/>
                <a:cs typeface="Times New Roman" panose="02020603050405020304" pitchFamily="18" charset="0"/>
              </a:rPr>
              <a:t>粒子の入射運動と波動関数を基にした計算</a:t>
            </a:r>
            <a:endParaRPr kumimoji="1" lang="en-US" altLang="ja-JP" sz="2000" dirty="0">
              <a:latin typeface="Times New Roman" panose="02020603050405020304" pitchFamily="18" charset="0"/>
              <a:ea typeface="ＭＳ ゴシック" panose="020B0609070205080204" pitchFamily="49" charset="-128"/>
              <a:cs typeface="Times New Roman" panose="02020603050405020304" pitchFamily="18" charset="0"/>
            </a:endParaRPr>
          </a:p>
          <a:p>
            <a:r>
              <a:rPr kumimoji="1" lang="ja-JP" altLang="en-US" sz="2000" dirty="0">
                <a:latin typeface="Times New Roman" panose="02020603050405020304" pitchFamily="18" charset="0"/>
                <a:ea typeface="ＭＳ ゴシック" panose="020B0609070205080204" pitchFamily="49" charset="-128"/>
                <a:cs typeface="Times New Roman" panose="02020603050405020304" pitchFamily="18" charset="0"/>
              </a:rPr>
              <a:t>　↓</a:t>
            </a:r>
            <a:endParaRPr kumimoji="1" lang="en-US" altLang="ja-JP" sz="2000" dirty="0">
              <a:latin typeface="Times New Roman" panose="02020603050405020304" pitchFamily="18" charset="0"/>
              <a:ea typeface="ＭＳ ゴシック" panose="020B0609070205080204" pitchFamily="49" charset="-128"/>
              <a:cs typeface="Times New Roman" panose="02020603050405020304" pitchFamily="18" charset="0"/>
            </a:endParaRPr>
          </a:p>
          <a:p>
            <a:r>
              <a:rPr kumimoji="1" lang="en-US" altLang="ja-JP" sz="2000" dirty="0">
                <a:latin typeface="Times New Roman" panose="02020603050405020304" pitchFamily="18" charset="0"/>
                <a:ea typeface="ＭＳ ゴシック" panose="020B0609070205080204" pitchFamily="49" charset="-128"/>
                <a:cs typeface="Times New Roman" panose="02020603050405020304" pitchFamily="18" charset="0"/>
              </a:rPr>
              <a:t>α</a:t>
            </a:r>
            <a:r>
              <a:rPr kumimoji="1" lang="ja-JP" altLang="en-US" sz="2000" dirty="0">
                <a:latin typeface="Times New Roman" panose="02020603050405020304" pitchFamily="18" charset="0"/>
                <a:ea typeface="ＭＳ ゴシック" panose="020B0609070205080204" pitchFamily="49" charset="-128"/>
                <a:cs typeface="Times New Roman" panose="02020603050405020304" pitchFamily="18" charset="0"/>
              </a:rPr>
              <a:t>粒子の波動関数に従って</a:t>
            </a:r>
            <a:r>
              <a:rPr kumimoji="1" lang="en-US" altLang="ja-JP" sz="2000" dirty="0">
                <a:latin typeface="Times New Roman" panose="02020603050405020304" pitchFamily="18" charset="0"/>
                <a:ea typeface="ＭＳ ゴシック" panose="020B0609070205080204" pitchFamily="49" charset="-128"/>
                <a:cs typeface="Times New Roman" panose="02020603050405020304" pitchFamily="18" charset="0"/>
              </a:rPr>
              <a:t>break up</a:t>
            </a:r>
          </a:p>
        </p:txBody>
      </p:sp>
      <p:sp>
        <p:nvSpPr>
          <p:cNvPr id="23" name="テキスト ボックス 22">
            <a:extLst>
              <a:ext uri="{FF2B5EF4-FFF2-40B4-BE49-F238E27FC236}">
                <a16:creationId xmlns:a16="http://schemas.microsoft.com/office/drawing/2014/main" id="{042F2722-F4AB-EE50-DBEB-D3C2433B21ED}"/>
              </a:ext>
            </a:extLst>
          </p:cNvPr>
          <p:cNvSpPr txBox="1"/>
          <p:nvPr/>
        </p:nvSpPr>
        <p:spPr>
          <a:xfrm>
            <a:off x="4738129" y="3821225"/>
            <a:ext cx="4299991" cy="1015663"/>
          </a:xfrm>
          <a:prstGeom prst="rect">
            <a:avLst/>
          </a:prstGeom>
          <a:noFill/>
        </p:spPr>
        <p:txBody>
          <a:bodyPr wrap="square" rtlCol="0">
            <a:spAutoFit/>
          </a:bodyPr>
          <a:lstStyle/>
          <a:p>
            <a:pPr marL="182563" indent="-182563"/>
            <a:r>
              <a:rPr kumimoji="1" lang="en-US" altLang="ja-JP" sz="2000" dirty="0">
                <a:latin typeface="Times New Roman" panose="02020603050405020304" pitchFamily="18" charset="0"/>
                <a:cs typeface="Times New Roman" panose="02020603050405020304" pitchFamily="18" charset="0"/>
              </a:rPr>
              <a:t>※</a:t>
            </a:r>
            <a:r>
              <a:rPr kumimoji="1" lang="en-US" altLang="ja-JP" sz="2000" dirty="0" err="1">
                <a:latin typeface="Times New Roman" panose="02020603050405020304" pitchFamily="18" charset="0"/>
                <a:cs typeface="Times New Roman" panose="02020603050405020304" pitchFamily="18" charset="0"/>
              </a:rPr>
              <a:t>J.R.Wu</a:t>
            </a:r>
            <a:r>
              <a:rPr kumimoji="1" lang="en-US" altLang="ja-JP" sz="2000" dirty="0">
                <a:latin typeface="Times New Roman" panose="02020603050405020304" pitchFamily="18" charset="0"/>
                <a:cs typeface="Times New Roman" panose="02020603050405020304" pitchFamily="18" charset="0"/>
              </a:rPr>
              <a:t> , C. C. Chang , and H. D. Holmgren , Phys. Rev. Lett 40 (1978) 1013. </a:t>
            </a:r>
            <a:endParaRPr kumimoji="1" lang="ja-JP" altLang="en-US" sz="2000" dirty="0">
              <a:latin typeface="Times New Roman" panose="02020603050405020304" pitchFamily="18" charset="0"/>
              <a:cs typeface="Times New Roman" panose="02020603050405020304" pitchFamily="18" charset="0"/>
            </a:endParaRPr>
          </a:p>
        </p:txBody>
      </p:sp>
      <p:sp>
        <p:nvSpPr>
          <p:cNvPr id="28" name="テキスト ボックス 27">
            <a:extLst>
              <a:ext uri="{FF2B5EF4-FFF2-40B4-BE49-F238E27FC236}">
                <a16:creationId xmlns:a16="http://schemas.microsoft.com/office/drawing/2014/main" id="{7656ACF1-B76D-29ED-B190-802A0138B698}"/>
              </a:ext>
            </a:extLst>
          </p:cNvPr>
          <p:cNvSpPr txBox="1"/>
          <p:nvPr/>
        </p:nvSpPr>
        <p:spPr>
          <a:xfrm>
            <a:off x="4839024" y="2204574"/>
            <a:ext cx="2784184" cy="369332"/>
          </a:xfrm>
          <a:prstGeom prst="rect">
            <a:avLst/>
          </a:prstGeom>
          <a:noFill/>
        </p:spPr>
        <p:txBody>
          <a:bodyPr wrap="square" rtlCol="0">
            <a:spAutoFit/>
          </a:bodyPr>
          <a:lstStyle/>
          <a:p>
            <a:r>
              <a:rPr kumimoji="1" lang="en-US" altLang="ja-JP" dirty="0">
                <a:solidFill>
                  <a:srgbClr val="FF0000"/>
                </a:solidFill>
                <a:latin typeface="Times New Roman" panose="02020603050405020304" pitchFamily="18" charset="0"/>
                <a:ea typeface="ＭＳ ゴシック" panose="020B0609070205080204" pitchFamily="49" charset="-128"/>
                <a:cs typeface="Times New Roman" panose="02020603050405020304" pitchFamily="18" charset="0"/>
              </a:rPr>
              <a:t>α</a:t>
            </a:r>
            <a:r>
              <a:rPr kumimoji="1" lang="ja-JP" altLang="en-US" dirty="0">
                <a:solidFill>
                  <a:srgbClr val="FF0000"/>
                </a:solidFill>
                <a:latin typeface="Times New Roman" panose="02020603050405020304" pitchFamily="18" charset="0"/>
                <a:ea typeface="ＭＳ ゴシック" panose="020B0609070205080204" pitchFamily="49" charset="-128"/>
                <a:cs typeface="Times New Roman" panose="02020603050405020304" pitchFamily="18" charset="0"/>
              </a:rPr>
              <a:t>の波動関数</a:t>
            </a:r>
          </a:p>
        </p:txBody>
      </p:sp>
      <p:grpSp>
        <p:nvGrpSpPr>
          <p:cNvPr id="30" name="グループ化 29">
            <a:extLst>
              <a:ext uri="{FF2B5EF4-FFF2-40B4-BE49-F238E27FC236}">
                <a16:creationId xmlns:a16="http://schemas.microsoft.com/office/drawing/2014/main" id="{20BC6A4F-0791-BA18-D34D-3BC6084F5502}"/>
              </a:ext>
            </a:extLst>
          </p:cNvPr>
          <p:cNvGrpSpPr/>
          <p:nvPr/>
        </p:nvGrpSpPr>
        <p:grpSpPr>
          <a:xfrm>
            <a:off x="5018932" y="2956163"/>
            <a:ext cx="3544497" cy="696537"/>
            <a:chOff x="5018932" y="2614498"/>
            <a:chExt cx="3544497" cy="696537"/>
          </a:xfrm>
        </p:grpSpPr>
        <mc:AlternateContent xmlns:mc="http://schemas.openxmlformats.org/markup-compatibility/2006" xmlns:a14="http://schemas.microsoft.com/office/drawing/2010/main">
          <mc:Choice Requires="a14">
            <p:sp>
              <p:nvSpPr>
                <p:cNvPr id="18" name="テキスト ボックス 17">
                  <a:extLst>
                    <a:ext uri="{FF2B5EF4-FFF2-40B4-BE49-F238E27FC236}">
                      <a16:creationId xmlns:a16="http://schemas.microsoft.com/office/drawing/2014/main" id="{5478981B-BF19-9D2E-F1D6-517B54DA4EF0}"/>
                    </a:ext>
                  </a:extLst>
                </p:cNvPr>
                <p:cNvSpPr txBox="1"/>
                <p:nvPr/>
              </p:nvSpPr>
              <p:spPr>
                <a:xfrm>
                  <a:off x="5018932" y="2614498"/>
                  <a:ext cx="2085073" cy="696537"/>
                </a:xfrm>
                <a:prstGeom prst="rect">
                  <a:avLst/>
                </a:prstGeom>
                <a:noFill/>
              </p:spPr>
              <p:txBody>
                <a:bodyPr wrap="square" rtlCol="0">
                  <a:spAutoFit/>
                </a:bodyPr>
                <a:lstStyle/>
                <a:p>
                  <a:pPr/>
                  <a14:m>
                    <m:oMathPara xmlns:m="http://schemas.openxmlformats.org/officeDocument/2006/math">
                      <m:oMathParaPr>
                        <m:jc m:val="centerGroup"/>
                      </m:oMathParaPr>
                      <m:oMath xmlns:m="http://schemas.openxmlformats.org/officeDocument/2006/math">
                        <m:r>
                          <a:rPr kumimoji="1" lang="ja-JP" altLang="en-US" b="0" i="1" smtClean="0">
                            <a:latin typeface="Cambria Math" panose="02040503050406030204" pitchFamily="18" charset="0"/>
                            <a:ea typeface="Cambria Math" panose="02040503050406030204" pitchFamily="18" charset="0"/>
                          </a:rPr>
                          <m:t>𝛼</m:t>
                        </m:r>
                        <m:r>
                          <a:rPr kumimoji="1" lang="en-US" altLang="ja-JP" b="0" i="1" smtClean="0">
                            <a:latin typeface="Cambria Math" panose="02040503050406030204" pitchFamily="18" charset="0"/>
                            <a:ea typeface="Cambria Math" panose="02040503050406030204" pitchFamily="18" charset="0"/>
                          </a:rPr>
                          <m:t>=</m:t>
                        </m:r>
                        <m:f>
                          <m:fPr>
                            <m:ctrlPr>
                              <a:rPr kumimoji="1" lang="en-US" altLang="ja-JP" b="0" i="1" smtClean="0">
                                <a:latin typeface="Cambria Math" panose="02040503050406030204" pitchFamily="18" charset="0"/>
                                <a:ea typeface="Cambria Math" panose="02040503050406030204" pitchFamily="18" charset="0"/>
                              </a:rPr>
                            </m:ctrlPr>
                          </m:fPr>
                          <m:num>
                            <m:rad>
                              <m:radPr>
                                <m:degHide m:val="on"/>
                                <m:ctrlPr>
                                  <a:rPr kumimoji="1" lang="en-US" altLang="ja-JP" b="0" i="1" smtClean="0">
                                    <a:latin typeface="Cambria Math" panose="02040503050406030204" pitchFamily="18" charset="0"/>
                                    <a:ea typeface="Cambria Math" panose="02040503050406030204" pitchFamily="18" charset="0"/>
                                  </a:rPr>
                                </m:ctrlPr>
                              </m:radPr>
                              <m:deg/>
                              <m:e>
                                <m:r>
                                  <a:rPr kumimoji="1" lang="en-US" altLang="ja-JP" b="0" i="1" smtClean="0">
                                    <a:latin typeface="Cambria Math" panose="02040503050406030204" pitchFamily="18" charset="0"/>
                                    <a:ea typeface="Cambria Math" panose="02040503050406030204" pitchFamily="18" charset="0"/>
                                  </a:rPr>
                                  <m:t>2</m:t>
                                </m:r>
                                <m:r>
                                  <a:rPr kumimoji="1" lang="ja-JP" altLang="en-US" b="0" i="1" smtClean="0">
                                    <a:latin typeface="Cambria Math" panose="02040503050406030204" pitchFamily="18" charset="0"/>
                                    <a:ea typeface="Cambria Math" panose="02040503050406030204" pitchFamily="18" charset="0"/>
                                  </a:rPr>
                                  <m:t>𝜇</m:t>
                                </m:r>
                                <m:sSub>
                                  <m:sSubPr>
                                    <m:ctrlPr>
                                      <a:rPr kumimoji="1" lang="en-US" altLang="ja-JP" b="0" i="1" smtClean="0">
                                        <a:latin typeface="Cambria Math" panose="02040503050406030204" pitchFamily="18" charset="0"/>
                                        <a:ea typeface="Cambria Math" panose="02040503050406030204" pitchFamily="18" charset="0"/>
                                      </a:rPr>
                                    </m:ctrlPr>
                                  </m:sSubPr>
                                  <m:e>
                                    <m:r>
                                      <a:rPr kumimoji="1" lang="ja-JP" altLang="en-US" b="0" i="1" smtClean="0">
                                        <a:latin typeface="Cambria Math" panose="02040503050406030204" pitchFamily="18" charset="0"/>
                                        <a:ea typeface="Cambria Math" panose="02040503050406030204" pitchFamily="18" charset="0"/>
                                      </a:rPr>
                                      <m:t>𝜀</m:t>
                                    </m:r>
                                  </m:e>
                                  <m:sub>
                                    <m:r>
                                      <a:rPr kumimoji="1" lang="en-US" altLang="ja-JP" b="0" i="1" smtClean="0">
                                        <a:latin typeface="Cambria Math" panose="02040503050406030204" pitchFamily="18" charset="0"/>
                                        <a:ea typeface="Cambria Math" panose="02040503050406030204" pitchFamily="18" charset="0"/>
                                      </a:rPr>
                                      <m:t>𝑖</m:t>
                                    </m:r>
                                  </m:sub>
                                </m:sSub>
                              </m:e>
                            </m:rad>
                          </m:num>
                          <m:den>
                            <m:r>
                              <a:rPr kumimoji="1" lang="en-US" altLang="ja-JP" i="1">
                                <a:latin typeface="Cambria Math" panose="02040503050406030204" pitchFamily="18" charset="0"/>
                                <a:ea typeface="Cambria Math" panose="02040503050406030204" pitchFamily="18" charset="0"/>
                              </a:rPr>
                              <m:t>ℏ</m:t>
                            </m:r>
                          </m:den>
                        </m:f>
                      </m:oMath>
                    </m:oMathPara>
                  </a14:m>
                  <a:endParaRPr kumimoji="1" lang="ja-JP" altLang="en-US" dirty="0"/>
                </a:p>
              </p:txBody>
            </p:sp>
          </mc:Choice>
          <mc:Fallback xmlns="">
            <p:sp>
              <p:nvSpPr>
                <p:cNvPr id="18" name="テキスト ボックス 17">
                  <a:extLst>
                    <a:ext uri="{FF2B5EF4-FFF2-40B4-BE49-F238E27FC236}">
                      <a16:creationId xmlns:a16="http://schemas.microsoft.com/office/drawing/2014/main" id="{5478981B-BF19-9D2E-F1D6-517B54DA4EF0}"/>
                    </a:ext>
                  </a:extLst>
                </p:cNvPr>
                <p:cNvSpPr txBox="1">
                  <a:spLocks noRot="1" noChangeAspect="1" noMove="1" noResize="1" noEditPoints="1" noAdjustHandles="1" noChangeArrowheads="1" noChangeShapeType="1" noTextEdit="1"/>
                </p:cNvSpPr>
                <p:nvPr/>
              </p:nvSpPr>
              <p:spPr>
                <a:xfrm>
                  <a:off x="5018932" y="2614498"/>
                  <a:ext cx="2085073" cy="696537"/>
                </a:xfrm>
                <a:prstGeom prst="rect">
                  <a:avLst/>
                </a:prstGeom>
                <a:blipFill>
                  <a:blip r:embed="rId6"/>
                  <a:stretch>
                    <a:fillRect/>
                  </a:stretch>
                </a:blipFill>
              </p:spPr>
              <p:txBody>
                <a:bodyPr/>
                <a:lstStyle/>
                <a:p>
                  <a:r>
                    <a:rPr lang="ja-JP" altLang="en-US">
                      <a:noFill/>
                    </a:rPr>
                    <a:t> </a:t>
                  </a:r>
                </a:p>
              </p:txBody>
            </p:sp>
          </mc:Fallback>
        </mc:AlternateContent>
        <mc:AlternateContent xmlns:mc="http://schemas.openxmlformats.org/markup-compatibility/2006" xmlns:a14="http://schemas.microsoft.com/office/drawing/2010/main">
          <mc:Choice Requires="a14">
            <p:sp>
              <p:nvSpPr>
                <p:cNvPr id="29" name="テキスト ボックス 28">
                  <a:extLst>
                    <a:ext uri="{FF2B5EF4-FFF2-40B4-BE49-F238E27FC236}">
                      <a16:creationId xmlns:a16="http://schemas.microsoft.com/office/drawing/2014/main" id="{8731BD9D-0928-FC72-40FE-17D53D598C15}"/>
                    </a:ext>
                  </a:extLst>
                </p:cNvPr>
                <p:cNvSpPr txBox="1"/>
                <p:nvPr/>
              </p:nvSpPr>
              <p:spPr>
                <a:xfrm>
                  <a:off x="6478356" y="2845506"/>
                  <a:ext cx="2085073" cy="369332"/>
                </a:xfrm>
                <a:prstGeom prst="rect">
                  <a:avLst/>
                </a:prstGeom>
                <a:noFill/>
              </p:spPr>
              <p:txBody>
                <a:bodyPr wrap="square" rtlCol="0">
                  <a:spAutoFit/>
                </a:bodyPr>
                <a:lstStyle/>
                <a:p>
                  <a:pPr/>
                  <a14:m>
                    <m:oMathPara xmlns:m="http://schemas.openxmlformats.org/officeDocument/2006/math">
                      <m:oMathParaPr>
                        <m:jc m:val="centerGroup"/>
                      </m:oMathParaPr>
                      <m:oMath xmlns:m="http://schemas.openxmlformats.org/officeDocument/2006/math">
                        <m:r>
                          <a:rPr kumimoji="1" lang="ja-JP" altLang="en-US" b="0" i="1" smtClean="0">
                            <a:latin typeface="Cambria Math" panose="02040503050406030204" pitchFamily="18" charset="0"/>
                            <a:ea typeface="Cambria Math" panose="02040503050406030204" pitchFamily="18" charset="0"/>
                          </a:rPr>
                          <m:t>𝛽</m:t>
                        </m:r>
                        <m:r>
                          <a:rPr kumimoji="1" lang="en-US" altLang="ja-JP" b="0" i="1" smtClean="0">
                            <a:latin typeface="Cambria Math" panose="02040503050406030204" pitchFamily="18" charset="0"/>
                            <a:ea typeface="Cambria Math" panose="02040503050406030204" pitchFamily="18" charset="0"/>
                          </a:rPr>
                          <m:t>=1.2 </m:t>
                        </m:r>
                        <m:sSup>
                          <m:sSupPr>
                            <m:ctrlPr>
                              <a:rPr kumimoji="1" lang="en-US" altLang="ja-JP" b="0" i="1" smtClean="0">
                                <a:latin typeface="Cambria Math" panose="02040503050406030204" pitchFamily="18" charset="0"/>
                                <a:ea typeface="Cambria Math" panose="02040503050406030204" pitchFamily="18" charset="0"/>
                              </a:rPr>
                            </m:ctrlPr>
                          </m:sSupPr>
                          <m:e>
                            <m:r>
                              <m:rPr>
                                <m:sty m:val="p"/>
                              </m:rPr>
                              <a:rPr kumimoji="1" lang="en-US" altLang="ja-JP" b="0" i="0" smtClean="0">
                                <a:latin typeface="Cambria Math" panose="02040503050406030204" pitchFamily="18" charset="0"/>
                                <a:ea typeface="Cambria Math" panose="02040503050406030204" pitchFamily="18" charset="0"/>
                              </a:rPr>
                              <m:t>fm</m:t>
                            </m:r>
                          </m:e>
                          <m:sup>
                            <m:r>
                              <a:rPr kumimoji="1" lang="en-US" altLang="ja-JP" b="0" i="1" smtClean="0">
                                <a:latin typeface="Cambria Math" panose="02040503050406030204" pitchFamily="18" charset="0"/>
                                <a:ea typeface="Cambria Math" panose="02040503050406030204" pitchFamily="18" charset="0"/>
                              </a:rPr>
                              <m:t>−1</m:t>
                            </m:r>
                          </m:sup>
                        </m:sSup>
                      </m:oMath>
                    </m:oMathPara>
                  </a14:m>
                  <a:endParaRPr kumimoji="1" lang="ja-JP" altLang="en-US" dirty="0"/>
                </a:p>
              </p:txBody>
            </p:sp>
          </mc:Choice>
          <mc:Fallback xmlns="">
            <p:sp>
              <p:nvSpPr>
                <p:cNvPr id="29" name="テキスト ボックス 28">
                  <a:extLst>
                    <a:ext uri="{FF2B5EF4-FFF2-40B4-BE49-F238E27FC236}">
                      <a16:creationId xmlns:a16="http://schemas.microsoft.com/office/drawing/2014/main" id="{8731BD9D-0928-FC72-40FE-17D53D598C15}"/>
                    </a:ext>
                  </a:extLst>
                </p:cNvPr>
                <p:cNvSpPr txBox="1">
                  <a:spLocks noRot="1" noChangeAspect="1" noMove="1" noResize="1" noEditPoints="1" noAdjustHandles="1" noChangeArrowheads="1" noChangeShapeType="1" noTextEdit="1"/>
                </p:cNvSpPr>
                <p:nvPr/>
              </p:nvSpPr>
              <p:spPr>
                <a:xfrm>
                  <a:off x="6478356" y="2845506"/>
                  <a:ext cx="2085073" cy="369332"/>
                </a:xfrm>
                <a:prstGeom prst="rect">
                  <a:avLst/>
                </a:prstGeom>
                <a:blipFill>
                  <a:blip r:embed="rId7"/>
                  <a:stretch>
                    <a:fillRect b="-13333"/>
                  </a:stretch>
                </a:blipFill>
              </p:spPr>
              <p:txBody>
                <a:bodyPr/>
                <a:lstStyle/>
                <a:p>
                  <a:r>
                    <a:rPr lang="ja-JP" altLang="en-US">
                      <a:noFill/>
                    </a:rPr>
                    <a:t> </a:t>
                  </a:r>
                </a:p>
              </p:txBody>
            </p:sp>
          </mc:Fallback>
        </mc:AlternateContent>
      </p:grpSp>
      <p:sp>
        <p:nvSpPr>
          <p:cNvPr id="5" name="スライド番号プレースホルダー 4">
            <a:extLst>
              <a:ext uri="{FF2B5EF4-FFF2-40B4-BE49-F238E27FC236}">
                <a16:creationId xmlns:a16="http://schemas.microsoft.com/office/drawing/2014/main" id="{1FD503B0-6C60-39F2-3855-82D1CB9D8C2E}"/>
              </a:ext>
            </a:extLst>
          </p:cNvPr>
          <p:cNvSpPr>
            <a:spLocks noGrp="1"/>
          </p:cNvSpPr>
          <p:nvPr>
            <p:ph type="sldNum" sz="quarter" idx="11"/>
          </p:nvPr>
        </p:nvSpPr>
        <p:spPr/>
        <p:txBody>
          <a:bodyPr/>
          <a:lstStyle/>
          <a:p>
            <a:fld id="{2211DAF9-AAB5-44DD-A5E4-C4C1DB5B2C1E}" type="slidenum">
              <a:rPr kumimoji="1" lang="ja-JP" altLang="en-US" smtClean="0"/>
              <a:t>72</a:t>
            </a:fld>
            <a:endParaRPr kumimoji="1" lang="ja-JP" altLang="en-US"/>
          </a:p>
        </p:txBody>
      </p:sp>
    </p:spTree>
    <p:extLst>
      <p:ext uri="{BB962C8B-B14F-4D97-AF65-F5344CB8AC3E}">
        <p14:creationId xmlns:p14="http://schemas.microsoft.com/office/powerpoint/2010/main" val="2156296448"/>
      </p:ext>
    </p:extLst>
  </p:cSld>
  <p:clrMapOvr>
    <a:masterClrMapping/>
  </p:clrMapOvr>
</p:sld>
</file>

<file path=ppt/theme/theme1.xml><?xml version="1.0" encoding="utf-8"?>
<a:theme xmlns:a="http://schemas.openxmlformats.org/drawingml/2006/main" name="テーマ2">
  <a:themeElements>
    <a:clrScheme name="新しいプレゼンテーション 1">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fontScheme name="Office">
      <a:majorFont>
        <a:latin typeface="游ゴシック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游ゴシック"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extraClrScheme>
      <a:clrScheme name="新しいプレゼンテーション 1">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clrMap bg1="lt1" tx1="dk1" bg2="lt2" tx2="dk2" accent1="accent1" accent2="accent2" accent3="accent3" accent4="accent4" accent5="accent5" accent6="accent6" hlink="hlink" folHlink="folHlink"/>
    </a:extraClrScheme>
    <a:extraClrScheme>
      <a:clrScheme name="新しいプレゼンテーション 2">
        <a:dk1>
          <a:srgbClr val="000000"/>
        </a:dk1>
        <a:lt1>
          <a:srgbClr val="FFFFFF"/>
        </a:lt1>
        <a:dk2>
          <a:srgbClr val="000000"/>
        </a:dk2>
        <a:lt2>
          <a:srgbClr val="969696"/>
        </a:lt2>
        <a:accent1>
          <a:srgbClr val="FBDF53"/>
        </a:accent1>
        <a:accent2>
          <a:srgbClr val="FF9966"/>
        </a:accent2>
        <a:accent3>
          <a:srgbClr val="FFFFFF"/>
        </a:accent3>
        <a:accent4>
          <a:srgbClr val="000000"/>
        </a:accent4>
        <a:accent5>
          <a:srgbClr val="FDECB3"/>
        </a:accent5>
        <a:accent6>
          <a:srgbClr val="E78A5C"/>
        </a:accent6>
        <a:hlink>
          <a:srgbClr val="CC3300"/>
        </a:hlink>
        <a:folHlink>
          <a:srgbClr val="996600"/>
        </a:folHlink>
      </a:clrScheme>
      <a:clrMap bg1="lt1" tx1="dk1" bg2="lt2" tx2="dk2" accent1="accent1" accent2="accent2" accent3="accent3" accent4="accent4" accent5="accent5" accent6="accent6" hlink="hlink" folHlink="folHlink"/>
    </a:extraClrScheme>
    <a:extraClrScheme>
      <a:clrScheme name="新しいプレゼンテーション 3">
        <a:dk1>
          <a:srgbClr val="000000"/>
        </a:dk1>
        <a:lt1>
          <a:srgbClr val="FFFFFF"/>
        </a:lt1>
        <a:dk2>
          <a:srgbClr val="000000"/>
        </a:dk2>
        <a:lt2>
          <a:srgbClr val="808080"/>
        </a:lt2>
        <a:accent1>
          <a:srgbClr val="99CCFF"/>
        </a:accent1>
        <a:accent2>
          <a:srgbClr val="CCCCFF"/>
        </a:accent2>
        <a:accent3>
          <a:srgbClr val="FFFFFF"/>
        </a:accent3>
        <a:accent4>
          <a:srgbClr val="000000"/>
        </a:accent4>
        <a:accent5>
          <a:srgbClr val="CAE2FF"/>
        </a:accent5>
        <a:accent6>
          <a:srgbClr val="B9B9E7"/>
        </a:accent6>
        <a:hlink>
          <a:srgbClr val="3333CC"/>
        </a:hlink>
        <a:folHlink>
          <a:srgbClr val="AF67FF"/>
        </a:folHlink>
      </a:clrScheme>
      <a:clrMap bg1="lt1" tx1="dk1" bg2="lt2" tx2="dk2" accent1="accent1" accent2="accent2" accent3="accent3" accent4="accent4" accent5="accent5" accent6="accent6" hlink="hlink" folHlink="folHlink"/>
    </a:extraClrScheme>
    <a:extraClrScheme>
      <a:clrScheme name="新しいプレゼンテーション 4">
        <a:dk1>
          <a:srgbClr val="000000"/>
        </a:dk1>
        <a:lt1>
          <a:srgbClr val="DEF6F1"/>
        </a:lt1>
        <a:dk2>
          <a:srgbClr val="000000"/>
        </a:dk2>
        <a:lt2>
          <a:srgbClr val="969696"/>
        </a:lt2>
        <a:accent1>
          <a:srgbClr val="FFFFFF"/>
        </a:accent1>
        <a:accent2>
          <a:srgbClr val="8DC6FF"/>
        </a:accent2>
        <a:accent3>
          <a:srgbClr val="ECFAF7"/>
        </a:accent3>
        <a:accent4>
          <a:srgbClr val="000000"/>
        </a:accent4>
        <a:accent5>
          <a:srgbClr val="FFFFFF"/>
        </a:accent5>
        <a:accent6>
          <a:srgbClr val="7FB3E7"/>
        </a:accent6>
        <a:hlink>
          <a:srgbClr val="0066CC"/>
        </a:hlink>
        <a:folHlink>
          <a:srgbClr val="00A800"/>
        </a:folHlink>
      </a:clrScheme>
      <a:clrMap bg1="lt1" tx1="dk1" bg2="lt2" tx2="dk2" accent1="accent1" accent2="accent2" accent3="accent3" accent4="accent4" accent5="accent5" accent6="accent6" hlink="hlink" folHlink="folHlink"/>
    </a:extraClrScheme>
    <a:extraClrScheme>
      <a:clrScheme name="新しいプレゼンテーション 5">
        <a:dk1>
          <a:srgbClr val="000000"/>
        </a:dk1>
        <a:lt1>
          <a:srgbClr val="FFFFD9"/>
        </a:lt1>
        <a:dk2>
          <a:srgbClr val="000000"/>
        </a:dk2>
        <a:lt2>
          <a:srgbClr val="777777"/>
        </a:lt2>
        <a:accent1>
          <a:srgbClr val="FFFFF7"/>
        </a:accent1>
        <a:accent2>
          <a:srgbClr val="33CCCC"/>
        </a:accent2>
        <a:accent3>
          <a:srgbClr val="FFFFE9"/>
        </a:accent3>
        <a:accent4>
          <a:srgbClr val="000000"/>
        </a:accent4>
        <a:accent5>
          <a:srgbClr val="FFFFFA"/>
        </a:accent5>
        <a:accent6>
          <a:srgbClr val="2DB9B9"/>
        </a:accent6>
        <a:hlink>
          <a:srgbClr val="FF5050"/>
        </a:hlink>
        <a:folHlink>
          <a:srgbClr val="FF9900"/>
        </a:folHlink>
      </a:clrScheme>
      <a:clrMap bg1="lt1" tx1="dk1" bg2="lt2" tx2="dk2" accent1="accent1" accent2="accent2" accent3="accent3" accent4="accent4" accent5="accent5" accent6="accent6" hlink="hlink" folHlink="folHlink"/>
    </a:extraClrScheme>
    <a:extraClrScheme>
      <a:clrScheme name="新しいプレゼンテーション 6">
        <a:dk1>
          <a:srgbClr val="005A58"/>
        </a:dk1>
        <a:lt1>
          <a:srgbClr val="FFFFFF"/>
        </a:lt1>
        <a:dk2>
          <a:srgbClr val="008080"/>
        </a:dk2>
        <a:lt2>
          <a:srgbClr val="FFFF99"/>
        </a:lt2>
        <a:accent1>
          <a:srgbClr val="006462"/>
        </a:accent1>
        <a:accent2>
          <a:srgbClr val="6D6FC7"/>
        </a:accent2>
        <a:accent3>
          <a:srgbClr val="AAC0C0"/>
        </a:accent3>
        <a:accent4>
          <a:srgbClr val="DADADA"/>
        </a:accent4>
        <a:accent5>
          <a:srgbClr val="AAB8B7"/>
        </a:accent5>
        <a:accent6>
          <a:srgbClr val="6264B4"/>
        </a:accent6>
        <a:hlink>
          <a:srgbClr val="00FFFF"/>
        </a:hlink>
        <a:folHlink>
          <a:srgbClr val="00FF00"/>
        </a:folHlink>
      </a:clrScheme>
      <a:clrMap bg1="dk2" tx1="lt1" bg2="dk1" tx2="lt2" accent1="accent1" accent2="accent2" accent3="accent3" accent4="accent4" accent5="accent5" accent6="accent6" hlink="hlink" folHlink="folHlink"/>
    </a:extraClrScheme>
    <a:extraClrScheme>
      <a:clrScheme name="新しいプレゼンテーション 7">
        <a:dk1>
          <a:srgbClr val="5C1F00"/>
        </a:dk1>
        <a:lt1>
          <a:srgbClr val="FFFFFF"/>
        </a:lt1>
        <a:dk2>
          <a:srgbClr val="800000"/>
        </a:dk2>
        <a:lt2>
          <a:srgbClr val="DFD293"/>
        </a:lt2>
        <a:accent1>
          <a:srgbClr val="713E39"/>
        </a:accent1>
        <a:accent2>
          <a:srgbClr val="BE7960"/>
        </a:accent2>
        <a:accent3>
          <a:srgbClr val="C0AAAA"/>
        </a:accent3>
        <a:accent4>
          <a:srgbClr val="DADADA"/>
        </a:accent4>
        <a:accent5>
          <a:srgbClr val="BBAFAE"/>
        </a:accent5>
        <a:accent6>
          <a:srgbClr val="AC6D56"/>
        </a:accent6>
        <a:hlink>
          <a:srgbClr val="FFFF99"/>
        </a:hlink>
        <a:folHlink>
          <a:srgbClr val="D3A219"/>
        </a:folHlink>
      </a:clrScheme>
      <a:clrMap bg1="dk2" tx1="lt1" bg2="dk1" tx2="lt2" accent1="accent1" accent2="accent2" accent3="accent3" accent4="accent4" accent5="accent5" accent6="accent6" hlink="hlink" folHlink="folHlink"/>
    </a:extraClrScheme>
    <a:extraClrScheme>
      <a:clrScheme name="新しいプレゼンテーション 8">
        <a:dk1>
          <a:srgbClr val="003366"/>
        </a:dk1>
        <a:lt1>
          <a:srgbClr val="FFFFFF"/>
        </a:lt1>
        <a:dk2>
          <a:srgbClr val="000099"/>
        </a:dk2>
        <a:lt2>
          <a:srgbClr val="CCFFFF"/>
        </a:lt2>
        <a:accent1>
          <a:srgbClr val="3366CC"/>
        </a:accent1>
        <a:accent2>
          <a:srgbClr val="00B000"/>
        </a:accent2>
        <a:accent3>
          <a:srgbClr val="AAAACA"/>
        </a:accent3>
        <a:accent4>
          <a:srgbClr val="DADADA"/>
        </a:accent4>
        <a:accent5>
          <a:srgbClr val="ADB8E2"/>
        </a:accent5>
        <a:accent6>
          <a:srgbClr val="009F00"/>
        </a:accent6>
        <a:hlink>
          <a:srgbClr val="66CCFF"/>
        </a:hlink>
        <a:folHlink>
          <a:srgbClr val="FFE701"/>
        </a:folHlink>
      </a:clrScheme>
      <a:clrMap bg1="dk2" tx1="lt1" bg2="dk1" tx2="lt2" accent1="accent1" accent2="accent2" accent3="accent3" accent4="accent4" accent5="accent5" accent6="accent6" hlink="hlink" folHlink="folHlink"/>
    </a:extraClrScheme>
    <a:extraClrScheme>
      <a:clrScheme name="新しいプレゼンテーション 9">
        <a:dk1>
          <a:srgbClr val="336699"/>
        </a:dk1>
        <a:lt1>
          <a:srgbClr val="FFFFFF"/>
        </a:lt1>
        <a:dk2>
          <a:srgbClr val="000000"/>
        </a:dk2>
        <a:lt2>
          <a:srgbClr val="E3EBF1"/>
        </a:lt2>
        <a:accent1>
          <a:srgbClr val="003399"/>
        </a:accent1>
        <a:accent2>
          <a:srgbClr val="468A4B"/>
        </a:accent2>
        <a:accent3>
          <a:srgbClr val="AAAAAA"/>
        </a:accent3>
        <a:accent4>
          <a:srgbClr val="DADADA"/>
        </a:accent4>
        <a:accent5>
          <a:srgbClr val="AAADCA"/>
        </a:accent5>
        <a:accent6>
          <a:srgbClr val="3F7D43"/>
        </a:accent6>
        <a:hlink>
          <a:srgbClr val="66CCFF"/>
        </a:hlink>
        <a:folHlink>
          <a:srgbClr val="F0E500"/>
        </a:folHlink>
      </a:clrScheme>
      <a:clrMap bg1="dk2" tx1="lt1" bg2="dk1" tx2="lt2" accent1="accent1" accent2="accent2" accent3="accent3" accent4="accent4" accent5="accent5" accent6="accent6" hlink="hlink" folHlink="folHlink"/>
    </a:extraClrScheme>
    <a:extraClrScheme>
      <a:clrScheme name="新しいプレゼンテーション 10">
        <a:dk1>
          <a:srgbClr val="777777"/>
        </a:dk1>
        <a:lt1>
          <a:srgbClr val="FFFFFF"/>
        </a:lt1>
        <a:dk2>
          <a:srgbClr val="686B5D"/>
        </a:dk2>
        <a:lt2>
          <a:srgbClr val="D1D1CB"/>
        </a:lt2>
        <a:accent1>
          <a:srgbClr val="909082"/>
        </a:accent1>
        <a:accent2>
          <a:srgbClr val="809EA8"/>
        </a:accent2>
        <a:accent3>
          <a:srgbClr val="B9BAB6"/>
        </a:accent3>
        <a:accent4>
          <a:srgbClr val="DADADA"/>
        </a:accent4>
        <a:accent5>
          <a:srgbClr val="C6C6C1"/>
        </a:accent5>
        <a:accent6>
          <a:srgbClr val="738F98"/>
        </a:accent6>
        <a:hlink>
          <a:srgbClr val="FFCC66"/>
        </a:hlink>
        <a:folHlink>
          <a:srgbClr val="E9DCB9"/>
        </a:folHlink>
      </a:clrScheme>
      <a:clrMap bg1="dk2" tx1="lt1" bg2="dk1" tx2="lt2" accent1="accent1" accent2="accent2" accent3="accent3" accent4="accent4" accent5="accent5" accent6="accent6" hlink="hlink" folHlink="folHlink"/>
    </a:extraClrScheme>
    <a:extraClrScheme>
      <a:clrScheme name="新しいプレゼンテーション 11">
        <a:dk1>
          <a:srgbClr val="3E3E5C"/>
        </a:dk1>
        <a:lt1>
          <a:srgbClr val="FFFFFF"/>
        </a:lt1>
        <a:dk2>
          <a:srgbClr val="666699"/>
        </a:dk2>
        <a:lt2>
          <a:srgbClr val="FFFFFF"/>
        </a:lt2>
        <a:accent1>
          <a:srgbClr val="60597B"/>
        </a:accent1>
        <a:accent2>
          <a:srgbClr val="6666FF"/>
        </a:accent2>
        <a:accent3>
          <a:srgbClr val="B8B8CA"/>
        </a:accent3>
        <a:accent4>
          <a:srgbClr val="DADADA"/>
        </a:accent4>
        <a:accent5>
          <a:srgbClr val="B6B5BF"/>
        </a:accent5>
        <a:accent6>
          <a:srgbClr val="5C5CE7"/>
        </a:accent6>
        <a:hlink>
          <a:srgbClr val="99CCFF"/>
        </a:hlink>
        <a:folHlink>
          <a:srgbClr val="FFFF99"/>
        </a:folHlink>
      </a:clrScheme>
      <a:clrMap bg1="dk2" tx1="lt1" bg2="dk1" tx2="lt2" accent1="accent1" accent2="accent2" accent3="accent3" accent4="accent4" accent5="accent5" accent6="accent6" hlink="hlink" folHlink="folHlink"/>
    </a:extraClrScheme>
    <a:extraClrScheme>
      <a:clrScheme name="新しいプレゼンテーション 12">
        <a:dk1>
          <a:srgbClr val="2D2015"/>
        </a:dk1>
        <a:lt1>
          <a:srgbClr val="FFFFFF"/>
        </a:lt1>
        <a:dk2>
          <a:srgbClr val="523E26"/>
        </a:dk2>
        <a:lt2>
          <a:srgbClr val="DFC08D"/>
        </a:lt2>
        <a:accent1>
          <a:srgbClr val="8C7B70"/>
        </a:accent1>
        <a:accent2>
          <a:srgbClr val="8F5F2F"/>
        </a:accent2>
        <a:accent3>
          <a:srgbClr val="B3AFAC"/>
        </a:accent3>
        <a:accent4>
          <a:srgbClr val="DADADA"/>
        </a:accent4>
        <a:accent5>
          <a:srgbClr val="C5BFBB"/>
        </a:accent5>
        <a:accent6>
          <a:srgbClr val="81552A"/>
        </a:accent6>
        <a:hlink>
          <a:srgbClr val="CCB400"/>
        </a:hlink>
        <a:folHlink>
          <a:srgbClr val="8C9EA0"/>
        </a:folHlink>
      </a:clrScheme>
      <a:clrMap bg1="dk2" tx1="lt1" bg2="dk1" tx2="lt2" accent1="accent1" accent2="accent2" accent3="accent3" accent4="accent4" accent5="accent5" accent6="accent6" hlink="hlink" folHlink="folHlink"/>
    </a:extraClrScheme>
  </a:extraClrSchemeLst>
  <a:extLst>
    <a:ext uri="{05A4C25C-085E-4340-85A3-A5531E510DB2}">
      <thm15:themeFamily xmlns:thm15="http://schemas.microsoft.com/office/thememl/2012/main" name="テーマ2" id="{22858ACC-F86C-401E-B814-8E9DAD6401A3}" vid="{070E2BD9-78C2-4557-B358-D65B8F55E8D8}"/>
    </a:ext>
  </a:extLst>
</a:theme>
</file>

<file path=ppt/theme/theme2.xml><?xml version="1.0" encoding="utf-8"?>
<a:theme xmlns:a="http://schemas.openxmlformats.org/drawingml/2006/main" name="Office テーマ">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游ゴシック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游ゴシック"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emplate>テーマ2</Template>
  <TotalTime>69782</TotalTime>
  <Words>3971</Words>
  <Application>Microsoft Office PowerPoint</Application>
  <PresentationFormat>画面に合わせる (4:3)</PresentationFormat>
  <Paragraphs>735</Paragraphs>
  <Slides>73</Slides>
  <Notes>1</Notes>
  <HiddenSlides>0</HiddenSlides>
  <MMClips>0</MMClips>
  <ScaleCrop>false</ScaleCrop>
  <HeadingPairs>
    <vt:vector size="6" baseType="variant">
      <vt:variant>
        <vt:lpstr>使用されているフォント</vt:lpstr>
      </vt:variant>
      <vt:variant>
        <vt:i4>10</vt:i4>
      </vt:variant>
      <vt:variant>
        <vt:lpstr>テーマ</vt:lpstr>
      </vt:variant>
      <vt:variant>
        <vt:i4>1</vt:i4>
      </vt:variant>
      <vt:variant>
        <vt:lpstr>スライド タイトル</vt:lpstr>
      </vt:variant>
      <vt:variant>
        <vt:i4>73</vt:i4>
      </vt:variant>
    </vt:vector>
  </HeadingPairs>
  <TitlesOfParts>
    <vt:vector size="84" baseType="lpstr">
      <vt:lpstr>ＭＳ Ｐゴシック</vt:lpstr>
      <vt:lpstr>ＭＳ ゴシック</vt:lpstr>
      <vt:lpstr>ＭＳ 明朝</vt:lpstr>
      <vt:lpstr>游ゴシック</vt:lpstr>
      <vt:lpstr>游ゴシック Light</vt:lpstr>
      <vt:lpstr>游明朝</vt:lpstr>
      <vt:lpstr>Arial</vt:lpstr>
      <vt:lpstr>Cambria Math</vt:lpstr>
      <vt:lpstr>Century</vt:lpstr>
      <vt:lpstr>Times New Roman</vt:lpstr>
      <vt:lpstr>テーマ2</vt:lpstr>
      <vt:lpstr> INC-ELFモデルによる α粒子入射反応計算の現状</vt:lpstr>
      <vt:lpstr>PowerPoint プレゼンテーション</vt:lpstr>
      <vt:lpstr>PowerPoint プレゼンテーション</vt:lpstr>
      <vt:lpstr>PowerPoint プレゼンテーション</vt:lpstr>
      <vt:lpstr>PowerPoint プレゼンテーション</vt:lpstr>
      <vt:lpstr>PowerPoint プレゼンテーション</vt:lpstr>
      <vt:lpstr>標的核内複合粒子のノックアウト</vt:lpstr>
      <vt:lpstr>PowerPoint プレゼンテーション</vt:lpstr>
      <vt:lpstr>PowerPoint プレゼンテーション</vt:lpstr>
      <vt:lpstr>PowerPoint プレゼンテーション</vt:lpstr>
      <vt:lpstr>PowerPoint プレゼンテーション</vt:lpstr>
      <vt:lpstr>PowerPoint プレゼンテーション</vt:lpstr>
      <vt:lpstr>PowerPoint プレゼンテーション</vt:lpstr>
      <vt:lpstr>PowerPoint プレゼンテーション</vt:lpstr>
      <vt:lpstr>PowerPoint プレゼンテーション</vt:lpstr>
      <vt:lpstr>PowerPoint プレゼンテーション</vt:lpstr>
      <vt:lpstr>PowerPoint プレゼンテーション</vt:lpstr>
      <vt:lpstr>PowerPoint プレゼンテーション</vt:lpstr>
      <vt:lpstr>PowerPoint プレゼンテーション</vt:lpstr>
      <vt:lpstr>PowerPoint プレゼンテーション</vt:lpstr>
      <vt:lpstr>計算結果 Al(α,x) 230 MeV/u, θ = 15˚</vt:lpstr>
      <vt:lpstr>計算結果 Al(α,x) 230 MeV/u, θ = 40˚</vt:lpstr>
      <vt:lpstr>計算結果 Al(α,x) 230 MeV/u, θ = 60˚</vt:lpstr>
      <vt:lpstr>計算結果 Al(α,x) 100 MeV/u, θ = 30˚</vt:lpstr>
      <vt:lpstr>まとめ</vt:lpstr>
      <vt:lpstr>α粒子の基底状態</vt:lpstr>
      <vt:lpstr>PowerPoint プレゼンテーション</vt:lpstr>
      <vt:lpstr>考察</vt:lpstr>
      <vt:lpstr>考察</vt:lpstr>
      <vt:lpstr>PowerPoint プレゼンテーション</vt:lpstr>
      <vt:lpstr>PowerPoint プレゼンテーション</vt:lpstr>
      <vt:lpstr>PowerPoint プレゼンテーション</vt:lpstr>
      <vt:lpstr>背景</vt:lpstr>
      <vt:lpstr>230MeV/u α粒子入射,標的核AlのDDX</vt:lpstr>
      <vt:lpstr>230MeV/u α粒子入射,標的核AlのDDX</vt:lpstr>
      <vt:lpstr>230MeV/u α粒子入射,標的核AlのDDX</vt:lpstr>
      <vt:lpstr>実験</vt:lpstr>
      <vt:lpstr>実験体系</vt:lpstr>
      <vt:lpstr>検出器</vt:lpstr>
      <vt:lpstr>結果 重陽子</vt:lpstr>
      <vt:lpstr>結果 三重陽子</vt:lpstr>
      <vt:lpstr>結果 3He</vt:lpstr>
      <vt:lpstr>標的核による違い 15˚</vt:lpstr>
      <vt:lpstr>結果・考察</vt:lpstr>
      <vt:lpstr>結果・考察</vt:lpstr>
      <vt:lpstr>まとめ</vt:lpstr>
      <vt:lpstr>結果 陽子</vt:lpstr>
      <vt:lpstr>結果 alpha</vt:lpstr>
      <vt:lpstr>PowerPoint プレゼンテーション</vt:lpstr>
      <vt:lpstr>解析　ΔE-E測定法</vt:lpstr>
      <vt:lpstr>解析　収量計算</vt:lpstr>
      <vt:lpstr>標的核C　検出角度40˚　放出エネルギー 100 MeV</vt:lpstr>
      <vt:lpstr>解析　DDXの算出</vt:lpstr>
      <vt:lpstr>DXの質量数依存性</vt:lpstr>
      <vt:lpstr>DXの質量数依存性</vt:lpstr>
      <vt:lpstr>収量比</vt:lpstr>
      <vt:lpstr>収量比</vt:lpstr>
      <vt:lpstr>DXの質量数依存性</vt:lpstr>
      <vt:lpstr>DXの質量数依存性</vt:lpstr>
      <vt:lpstr>実験データの比較 Montarou et al.</vt:lpstr>
      <vt:lpstr>実験データの比較　L.Heilbronn et al.</vt:lpstr>
      <vt:lpstr>実験データの比較　Montarou et al.</vt:lpstr>
      <vt:lpstr>PowerPoint プレゼンテーション</vt:lpstr>
      <vt:lpstr>PowerPoint プレゼンテーション</vt:lpstr>
      <vt:lpstr>PowerPoint プレゼンテーション</vt:lpstr>
      <vt:lpstr>PowerPoint プレゼンテーション</vt:lpstr>
      <vt:lpstr>誤差</vt:lpstr>
      <vt:lpstr>PowerPoint プレゼンテーション</vt:lpstr>
      <vt:lpstr>PowerPoint プレゼンテーション</vt:lpstr>
      <vt:lpstr>PowerPoint プレゼンテーション</vt:lpstr>
      <vt:lpstr>Moving-Source Parameterzation </vt:lpstr>
      <vt:lpstr>Kalbachのabsorptive breakup model</vt:lpstr>
      <vt:lpstr>J.R.Wuのbreakup model</vt:lpstr>
    </vt:vector>
  </TitlesOfParts>
  <Company>Toshiba</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プレゼンテーション</dc:title>
  <dc:creator>平岡良章</dc:creator>
  <cp:lastModifiedBy>furuta toshimasa</cp:lastModifiedBy>
  <cp:revision>169</cp:revision>
  <dcterms:created xsi:type="dcterms:W3CDTF">2023-08-31T06:32:01Z</dcterms:created>
  <dcterms:modified xsi:type="dcterms:W3CDTF">2025-05-15T13:04:53Z</dcterms:modified>
</cp:coreProperties>
</file>