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9" r:id="rId3"/>
    <p:sldId id="260" r:id="rId4"/>
    <p:sldId id="261" r:id="rId5"/>
    <p:sldId id="270" r:id="rId6"/>
    <p:sldId id="257" r:id="rId7"/>
    <p:sldId id="264" r:id="rId8"/>
    <p:sldId id="263" r:id="rId9"/>
    <p:sldId id="265" r:id="rId10"/>
    <p:sldId id="269" r:id="rId11"/>
    <p:sldId id="266" r:id="rId12"/>
    <p:sldId id="267" r:id="rId1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0" autoAdjust="0"/>
    <p:restoredTop sz="94660"/>
  </p:normalViewPr>
  <p:slideViewPr>
    <p:cSldViewPr snapToGrid="0">
      <p:cViewPr varScale="1">
        <p:scale>
          <a:sx n="166" d="100"/>
          <a:sy n="166" d="100"/>
        </p:scale>
        <p:origin x="1552" y="1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EF10EE-84E6-4CFC-845F-E05AB3E45949}" type="datetimeFigureOut">
              <a:rPr kumimoji="1" lang="ja-JP" altLang="en-US" smtClean="0"/>
              <a:t>2019/8/2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C6B7BE-1B6D-4860-870A-21B2364520C0}" type="slidenum">
              <a:rPr kumimoji="1" lang="ja-JP" altLang="en-US" smtClean="0"/>
              <a:t>‹#›</a:t>
            </a:fld>
            <a:endParaRPr kumimoji="1" lang="ja-JP" altLang="en-US"/>
          </a:p>
        </p:txBody>
      </p:sp>
    </p:spTree>
    <p:extLst>
      <p:ext uri="{BB962C8B-B14F-4D97-AF65-F5344CB8AC3E}">
        <p14:creationId xmlns:p14="http://schemas.microsoft.com/office/powerpoint/2010/main" val="2240289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eaLnBrk="1" hangingPunct="1">
              <a:spcBef>
                <a:spcPct val="20000"/>
              </a:spcBef>
            </a:pPr>
            <a:fld id="{E7DFD7B5-3854-4067-BF2D-1D444E4AF3A4}" type="slidenum">
              <a:rPr lang="en-US" altLang="ja-JP">
                <a:ea typeface="ＭＳ Ｐゴシック" panose="020B0600070205080204" pitchFamily="50" charset="-128"/>
              </a:rPr>
              <a:pPr eaLnBrk="1" hangingPunct="1">
                <a:spcBef>
                  <a:spcPct val="20000"/>
                </a:spcBef>
              </a:pPr>
              <a:t>2</a:t>
            </a:fld>
            <a:endParaRPr lang="en-US" altLang="ja-JP">
              <a:ea typeface="ＭＳ Ｐゴシック" panose="020B0600070205080204" pitchFamily="50" charset="-128"/>
            </a:endParaRPr>
          </a:p>
        </p:txBody>
      </p:sp>
      <p:sp>
        <p:nvSpPr>
          <p:cNvPr id="52227" name="Rectangle 2"/>
          <p:cNvSpPr>
            <a:spLocks noGrp="1" noRot="1" noChangeAspect="1" noChangeArrowheads="1" noTextEdit="1"/>
          </p:cNvSpPr>
          <p:nvPr>
            <p:ph type="sldImg"/>
          </p:nvPr>
        </p:nvSpPr>
        <p:spPr>
          <a:xfrm>
            <a:off x="865188" y="762000"/>
            <a:ext cx="4978400" cy="3733800"/>
          </a:xfrm>
          <a:ln/>
        </p:spPr>
      </p:sp>
      <p:sp>
        <p:nvSpPr>
          <p:cNvPr id="52228" name="Rectangle 3"/>
          <p:cNvSpPr>
            <a:spLocks noGrp="1" noChangeArrowheads="1"/>
          </p:cNvSpPr>
          <p:nvPr>
            <p:ph type="body" idx="1"/>
          </p:nvPr>
        </p:nvSpPr>
        <p:spPr>
          <a:xfrm>
            <a:off x="914400" y="4725988"/>
            <a:ext cx="4876800" cy="4418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panose="02020600040205080304" pitchFamily="18" charset="-128"/>
            </a:endParaRPr>
          </a:p>
        </p:txBody>
      </p:sp>
    </p:spTree>
    <p:extLst>
      <p:ext uri="{BB962C8B-B14F-4D97-AF65-F5344CB8AC3E}">
        <p14:creationId xmlns:p14="http://schemas.microsoft.com/office/powerpoint/2010/main" val="1440535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eaLnBrk="1" hangingPunct="1">
              <a:spcBef>
                <a:spcPct val="20000"/>
              </a:spcBef>
            </a:pPr>
            <a:fld id="{3D61895B-BEC1-4005-B1A9-58886E9EC9F7}" type="slidenum">
              <a:rPr lang="en-US" altLang="ja-JP">
                <a:ea typeface="ＭＳ Ｐゴシック" panose="020B0600070205080204" pitchFamily="50" charset="-128"/>
              </a:rPr>
              <a:pPr eaLnBrk="1" hangingPunct="1">
                <a:spcBef>
                  <a:spcPct val="20000"/>
                </a:spcBef>
              </a:pPr>
              <a:t>3</a:t>
            </a:fld>
            <a:endParaRPr lang="en-US" altLang="ja-JP">
              <a:ea typeface="ＭＳ Ｐゴシック" panose="020B0600070205080204" pitchFamily="50" charset="-128"/>
            </a:endParaRPr>
          </a:p>
        </p:txBody>
      </p:sp>
      <p:sp>
        <p:nvSpPr>
          <p:cNvPr id="53251" name="Rectangle 2"/>
          <p:cNvSpPr>
            <a:spLocks noGrp="1" noRot="1" noChangeAspect="1" noChangeArrowheads="1" noTextEdit="1"/>
          </p:cNvSpPr>
          <p:nvPr>
            <p:ph type="sldImg"/>
          </p:nvPr>
        </p:nvSpPr>
        <p:spPr>
          <a:xfrm>
            <a:off x="865188" y="762000"/>
            <a:ext cx="4978400" cy="3733800"/>
          </a:xfrm>
          <a:ln/>
        </p:spPr>
      </p:sp>
      <p:sp>
        <p:nvSpPr>
          <p:cNvPr id="53252" name="Rectangle 3"/>
          <p:cNvSpPr>
            <a:spLocks noGrp="1" noChangeArrowheads="1"/>
          </p:cNvSpPr>
          <p:nvPr>
            <p:ph type="body" idx="1"/>
          </p:nvPr>
        </p:nvSpPr>
        <p:spPr>
          <a:xfrm>
            <a:off x="914400" y="4725988"/>
            <a:ext cx="4876800" cy="4418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panose="02020600040205080304" pitchFamily="18" charset="-128"/>
            </a:endParaRPr>
          </a:p>
        </p:txBody>
      </p:sp>
    </p:spTree>
    <p:extLst>
      <p:ext uri="{BB962C8B-B14F-4D97-AF65-F5344CB8AC3E}">
        <p14:creationId xmlns:p14="http://schemas.microsoft.com/office/powerpoint/2010/main" val="1686700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eaLnBrk="1" hangingPunct="1">
              <a:spcBef>
                <a:spcPct val="20000"/>
              </a:spcBef>
            </a:pPr>
            <a:fld id="{77A29D6F-BD79-4278-BF21-F67F3CF7DC5C}" type="slidenum">
              <a:rPr lang="en-US" altLang="ja-JP">
                <a:ea typeface="ＭＳ Ｐゴシック" panose="020B0600070205080204" pitchFamily="50" charset="-128"/>
              </a:rPr>
              <a:pPr eaLnBrk="1" hangingPunct="1">
                <a:spcBef>
                  <a:spcPct val="20000"/>
                </a:spcBef>
              </a:pPr>
              <a:t>4</a:t>
            </a:fld>
            <a:endParaRPr lang="en-US" altLang="ja-JP">
              <a:ea typeface="ＭＳ Ｐゴシック" panose="020B0600070205080204" pitchFamily="50" charset="-128"/>
            </a:endParaRPr>
          </a:p>
        </p:txBody>
      </p:sp>
      <p:sp>
        <p:nvSpPr>
          <p:cNvPr id="54275" name="Rectangle 2"/>
          <p:cNvSpPr>
            <a:spLocks noGrp="1" noRot="1" noChangeAspect="1" noChangeArrowheads="1" noTextEdit="1"/>
          </p:cNvSpPr>
          <p:nvPr>
            <p:ph type="sldImg"/>
          </p:nvPr>
        </p:nvSpPr>
        <p:spPr>
          <a:xfrm>
            <a:off x="865188" y="762000"/>
            <a:ext cx="4978400" cy="3733800"/>
          </a:xfrm>
          <a:ln/>
        </p:spPr>
      </p:sp>
      <p:sp>
        <p:nvSpPr>
          <p:cNvPr id="54276" name="Rectangle 3"/>
          <p:cNvSpPr>
            <a:spLocks noGrp="1" noChangeArrowheads="1"/>
          </p:cNvSpPr>
          <p:nvPr>
            <p:ph type="body" idx="1"/>
          </p:nvPr>
        </p:nvSpPr>
        <p:spPr>
          <a:xfrm>
            <a:off x="914400" y="4725988"/>
            <a:ext cx="4876800" cy="4418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panose="02020600040205080304" pitchFamily="18" charset="-128"/>
            </a:endParaRPr>
          </a:p>
        </p:txBody>
      </p:sp>
    </p:spTree>
    <p:extLst>
      <p:ext uri="{BB962C8B-B14F-4D97-AF65-F5344CB8AC3E}">
        <p14:creationId xmlns:p14="http://schemas.microsoft.com/office/powerpoint/2010/main" val="2369069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eaLnBrk="1" hangingPunct="1">
              <a:spcBef>
                <a:spcPct val="20000"/>
              </a:spcBef>
            </a:pPr>
            <a:fld id="{E7DFD7B5-3854-4067-BF2D-1D444E4AF3A4}" type="slidenum">
              <a:rPr lang="en-US" altLang="ja-JP">
                <a:ea typeface="ＭＳ Ｐゴシック" panose="020B0600070205080204" pitchFamily="50" charset="-128"/>
              </a:rPr>
              <a:pPr eaLnBrk="1" hangingPunct="1">
                <a:spcBef>
                  <a:spcPct val="20000"/>
                </a:spcBef>
              </a:pPr>
              <a:t>7</a:t>
            </a:fld>
            <a:endParaRPr lang="en-US" altLang="ja-JP">
              <a:ea typeface="ＭＳ Ｐゴシック" panose="020B0600070205080204" pitchFamily="50" charset="-128"/>
            </a:endParaRPr>
          </a:p>
        </p:txBody>
      </p:sp>
      <p:sp>
        <p:nvSpPr>
          <p:cNvPr id="52227" name="Rectangle 2"/>
          <p:cNvSpPr>
            <a:spLocks noGrp="1" noRot="1" noChangeAspect="1" noChangeArrowheads="1" noTextEdit="1"/>
          </p:cNvSpPr>
          <p:nvPr>
            <p:ph type="sldImg"/>
          </p:nvPr>
        </p:nvSpPr>
        <p:spPr>
          <a:xfrm>
            <a:off x="865188" y="762000"/>
            <a:ext cx="4978400" cy="3733800"/>
          </a:xfrm>
          <a:ln/>
        </p:spPr>
      </p:sp>
      <p:sp>
        <p:nvSpPr>
          <p:cNvPr id="52228" name="Rectangle 3"/>
          <p:cNvSpPr>
            <a:spLocks noGrp="1" noChangeArrowheads="1"/>
          </p:cNvSpPr>
          <p:nvPr>
            <p:ph type="body" idx="1"/>
          </p:nvPr>
        </p:nvSpPr>
        <p:spPr>
          <a:xfrm>
            <a:off x="914400" y="4725988"/>
            <a:ext cx="4876800" cy="4418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panose="02020600040205080304" pitchFamily="18" charset="-128"/>
            </a:endParaRPr>
          </a:p>
        </p:txBody>
      </p:sp>
    </p:spTree>
    <p:extLst>
      <p:ext uri="{BB962C8B-B14F-4D97-AF65-F5344CB8AC3E}">
        <p14:creationId xmlns:p14="http://schemas.microsoft.com/office/powerpoint/2010/main" val="4258462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eaLnBrk="1" hangingPunct="1">
              <a:spcBef>
                <a:spcPct val="20000"/>
              </a:spcBef>
            </a:pPr>
            <a:fld id="{E7DFD7B5-3854-4067-BF2D-1D444E4AF3A4}" type="slidenum">
              <a:rPr lang="en-US" altLang="ja-JP">
                <a:ea typeface="ＭＳ Ｐゴシック" panose="020B0600070205080204" pitchFamily="50" charset="-128"/>
              </a:rPr>
              <a:pPr eaLnBrk="1" hangingPunct="1">
                <a:spcBef>
                  <a:spcPct val="20000"/>
                </a:spcBef>
              </a:pPr>
              <a:t>8</a:t>
            </a:fld>
            <a:endParaRPr lang="en-US" altLang="ja-JP">
              <a:ea typeface="ＭＳ Ｐゴシック" panose="020B0600070205080204" pitchFamily="50" charset="-128"/>
            </a:endParaRPr>
          </a:p>
        </p:txBody>
      </p:sp>
      <p:sp>
        <p:nvSpPr>
          <p:cNvPr id="52227" name="Rectangle 2"/>
          <p:cNvSpPr>
            <a:spLocks noGrp="1" noRot="1" noChangeAspect="1" noChangeArrowheads="1" noTextEdit="1"/>
          </p:cNvSpPr>
          <p:nvPr>
            <p:ph type="sldImg"/>
          </p:nvPr>
        </p:nvSpPr>
        <p:spPr>
          <a:xfrm>
            <a:off x="865188" y="762000"/>
            <a:ext cx="4978400" cy="3733800"/>
          </a:xfrm>
          <a:ln/>
        </p:spPr>
      </p:sp>
      <p:sp>
        <p:nvSpPr>
          <p:cNvPr id="52228" name="Rectangle 3"/>
          <p:cNvSpPr>
            <a:spLocks noGrp="1" noChangeArrowheads="1"/>
          </p:cNvSpPr>
          <p:nvPr>
            <p:ph type="body" idx="1"/>
          </p:nvPr>
        </p:nvSpPr>
        <p:spPr>
          <a:xfrm>
            <a:off x="914400" y="4725988"/>
            <a:ext cx="4876800" cy="4418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panose="02020600040205080304" pitchFamily="18" charset="-128"/>
            </a:endParaRPr>
          </a:p>
        </p:txBody>
      </p:sp>
    </p:spTree>
    <p:extLst>
      <p:ext uri="{BB962C8B-B14F-4D97-AF65-F5344CB8AC3E}">
        <p14:creationId xmlns:p14="http://schemas.microsoft.com/office/powerpoint/2010/main" val="4272699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C4AD1DC-4366-4796-B530-9014F5B4002E}" type="datetimeFigureOut">
              <a:rPr kumimoji="1" lang="ja-JP" altLang="en-US" smtClean="0"/>
              <a:t>2019/8/2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D6A6AE0-C94E-4E1E-B49C-942690F700C2}" type="slidenum">
              <a:rPr kumimoji="1" lang="ja-JP" altLang="en-US" smtClean="0"/>
              <a:t>‹#›</a:t>
            </a:fld>
            <a:endParaRPr kumimoji="1" lang="ja-JP" altLang="en-US"/>
          </a:p>
        </p:txBody>
      </p:sp>
    </p:spTree>
    <p:extLst>
      <p:ext uri="{BB962C8B-B14F-4D97-AF65-F5344CB8AC3E}">
        <p14:creationId xmlns:p14="http://schemas.microsoft.com/office/powerpoint/2010/main" val="2996102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C4AD1DC-4366-4796-B530-9014F5B4002E}" type="datetimeFigureOut">
              <a:rPr kumimoji="1" lang="ja-JP" altLang="en-US" smtClean="0"/>
              <a:t>2019/8/2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D6A6AE0-C94E-4E1E-B49C-942690F700C2}" type="slidenum">
              <a:rPr kumimoji="1" lang="ja-JP" altLang="en-US" smtClean="0"/>
              <a:t>‹#›</a:t>
            </a:fld>
            <a:endParaRPr kumimoji="1" lang="ja-JP" altLang="en-US"/>
          </a:p>
        </p:txBody>
      </p:sp>
    </p:spTree>
    <p:extLst>
      <p:ext uri="{BB962C8B-B14F-4D97-AF65-F5344CB8AC3E}">
        <p14:creationId xmlns:p14="http://schemas.microsoft.com/office/powerpoint/2010/main" val="3740985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C4AD1DC-4366-4796-B530-9014F5B4002E}" type="datetimeFigureOut">
              <a:rPr kumimoji="1" lang="ja-JP" altLang="en-US" smtClean="0"/>
              <a:t>2019/8/2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D6A6AE0-C94E-4E1E-B49C-942690F700C2}" type="slidenum">
              <a:rPr kumimoji="1" lang="ja-JP" altLang="en-US" smtClean="0"/>
              <a:t>‹#›</a:t>
            </a:fld>
            <a:endParaRPr kumimoji="1" lang="ja-JP" altLang="en-US"/>
          </a:p>
        </p:txBody>
      </p:sp>
    </p:spTree>
    <p:extLst>
      <p:ext uri="{BB962C8B-B14F-4D97-AF65-F5344CB8AC3E}">
        <p14:creationId xmlns:p14="http://schemas.microsoft.com/office/powerpoint/2010/main" val="2968385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C4AD1DC-4366-4796-B530-9014F5B4002E}" type="datetimeFigureOut">
              <a:rPr kumimoji="1" lang="ja-JP" altLang="en-US" smtClean="0"/>
              <a:t>2019/8/2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D6A6AE0-C94E-4E1E-B49C-942690F700C2}" type="slidenum">
              <a:rPr kumimoji="1" lang="ja-JP" altLang="en-US" smtClean="0"/>
              <a:t>‹#›</a:t>
            </a:fld>
            <a:endParaRPr kumimoji="1" lang="ja-JP" altLang="en-US"/>
          </a:p>
        </p:txBody>
      </p:sp>
    </p:spTree>
    <p:extLst>
      <p:ext uri="{BB962C8B-B14F-4D97-AF65-F5344CB8AC3E}">
        <p14:creationId xmlns:p14="http://schemas.microsoft.com/office/powerpoint/2010/main" val="800825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C4AD1DC-4366-4796-B530-9014F5B4002E}" type="datetimeFigureOut">
              <a:rPr kumimoji="1" lang="ja-JP" altLang="en-US" smtClean="0"/>
              <a:t>2019/8/2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D6A6AE0-C94E-4E1E-B49C-942690F700C2}" type="slidenum">
              <a:rPr kumimoji="1" lang="ja-JP" altLang="en-US" smtClean="0"/>
              <a:t>‹#›</a:t>
            </a:fld>
            <a:endParaRPr kumimoji="1" lang="ja-JP" altLang="en-US"/>
          </a:p>
        </p:txBody>
      </p:sp>
    </p:spTree>
    <p:extLst>
      <p:ext uri="{BB962C8B-B14F-4D97-AF65-F5344CB8AC3E}">
        <p14:creationId xmlns:p14="http://schemas.microsoft.com/office/powerpoint/2010/main" val="199937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C4AD1DC-4366-4796-B530-9014F5B4002E}" type="datetimeFigureOut">
              <a:rPr kumimoji="1" lang="ja-JP" altLang="en-US" smtClean="0"/>
              <a:t>2019/8/2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D6A6AE0-C94E-4E1E-B49C-942690F700C2}" type="slidenum">
              <a:rPr kumimoji="1" lang="ja-JP" altLang="en-US" smtClean="0"/>
              <a:t>‹#›</a:t>
            </a:fld>
            <a:endParaRPr kumimoji="1" lang="ja-JP" altLang="en-US"/>
          </a:p>
        </p:txBody>
      </p:sp>
    </p:spTree>
    <p:extLst>
      <p:ext uri="{BB962C8B-B14F-4D97-AF65-F5344CB8AC3E}">
        <p14:creationId xmlns:p14="http://schemas.microsoft.com/office/powerpoint/2010/main" val="2051163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C4AD1DC-4366-4796-B530-9014F5B4002E}" type="datetimeFigureOut">
              <a:rPr kumimoji="1" lang="ja-JP" altLang="en-US" smtClean="0"/>
              <a:t>2019/8/2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D6A6AE0-C94E-4E1E-B49C-942690F700C2}" type="slidenum">
              <a:rPr kumimoji="1" lang="ja-JP" altLang="en-US" smtClean="0"/>
              <a:t>‹#›</a:t>
            </a:fld>
            <a:endParaRPr kumimoji="1" lang="ja-JP" altLang="en-US"/>
          </a:p>
        </p:txBody>
      </p:sp>
    </p:spTree>
    <p:extLst>
      <p:ext uri="{BB962C8B-B14F-4D97-AF65-F5344CB8AC3E}">
        <p14:creationId xmlns:p14="http://schemas.microsoft.com/office/powerpoint/2010/main" val="1016316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C4AD1DC-4366-4796-B530-9014F5B4002E}" type="datetimeFigureOut">
              <a:rPr kumimoji="1" lang="ja-JP" altLang="en-US" smtClean="0"/>
              <a:t>2019/8/2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D6A6AE0-C94E-4E1E-B49C-942690F700C2}" type="slidenum">
              <a:rPr kumimoji="1" lang="ja-JP" altLang="en-US" smtClean="0"/>
              <a:t>‹#›</a:t>
            </a:fld>
            <a:endParaRPr kumimoji="1" lang="ja-JP" altLang="en-US"/>
          </a:p>
        </p:txBody>
      </p:sp>
    </p:spTree>
    <p:extLst>
      <p:ext uri="{BB962C8B-B14F-4D97-AF65-F5344CB8AC3E}">
        <p14:creationId xmlns:p14="http://schemas.microsoft.com/office/powerpoint/2010/main" val="3049589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C4AD1DC-4366-4796-B530-9014F5B4002E}" type="datetimeFigureOut">
              <a:rPr kumimoji="1" lang="ja-JP" altLang="en-US" smtClean="0"/>
              <a:t>2019/8/2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D6A6AE0-C94E-4E1E-B49C-942690F700C2}" type="slidenum">
              <a:rPr kumimoji="1" lang="ja-JP" altLang="en-US" smtClean="0"/>
              <a:t>‹#›</a:t>
            </a:fld>
            <a:endParaRPr kumimoji="1" lang="ja-JP" altLang="en-US"/>
          </a:p>
        </p:txBody>
      </p:sp>
    </p:spTree>
    <p:extLst>
      <p:ext uri="{BB962C8B-B14F-4D97-AF65-F5344CB8AC3E}">
        <p14:creationId xmlns:p14="http://schemas.microsoft.com/office/powerpoint/2010/main" val="335672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C4AD1DC-4366-4796-B530-9014F5B4002E}" type="datetimeFigureOut">
              <a:rPr kumimoji="1" lang="ja-JP" altLang="en-US" smtClean="0"/>
              <a:t>2019/8/2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D6A6AE0-C94E-4E1E-B49C-942690F700C2}" type="slidenum">
              <a:rPr kumimoji="1" lang="ja-JP" altLang="en-US" smtClean="0"/>
              <a:t>‹#›</a:t>
            </a:fld>
            <a:endParaRPr kumimoji="1" lang="ja-JP" altLang="en-US"/>
          </a:p>
        </p:txBody>
      </p:sp>
    </p:spTree>
    <p:extLst>
      <p:ext uri="{BB962C8B-B14F-4D97-AF65-F5344CB8AC3E}">
        <p14:creationId xmlns:p14="http://schemas.microsoft.com/office/powerpoint/2010/main" val="552582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C4AD1DC-4366-4796-B530-9014F5B4002E}" type="datetimeFigureOut">
              <a:rPr kumimoji="1" lang="ja-JP" altLang="en-US" smtClean="0"/>
              <a:t>2019/8/2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D6A6AE0-C94E-4E1E-B49C-942690F700C2}" type="slidenum">
              <a:rPr kumimoji="1" lang="ja-JP" altLang="en-US" smtClean="0"/>
              <a:t>‹#›</a:t>
            </a:fld>
            <a:endParaRPr kumimoji="1" lang="ja-JP" altLang="en-US"/>
          </a:p>
        </p:txBody>
      </p:sp>
    </p:spTree>
    <p:extLst>
      <p:ext uri="{BB962C8B-B14F-4D97-AF65-F5344CB8AC3E}">
        <p14:creationId xmlns:p14="http://schemas.microsoft.com/office/powerpoint/2010/main" val="3772937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AD1DC-4366-4796-B530-9014F5B4002E}" type="datetimeFigureOut">
              <a:rPr kumimoji="1" lang="ja-JP" altLang="en-US" smtClean="0"/>
              <a:t>2019/8/2</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A6AE0-C94E-4E1E-B49C-942690F700C2}" type="slidenum">
              <a:rPr kumimoji="1" lang="ja-JP" altLang="en-US" smtClean="0"/>
              <a:t>‹#›</a:t>
            </a:fld>
            <a:endParaRPr kumimoji="1" lang="ja-JP" altLang="en-US"/>
          </a:p>
        </p:txBody>
      </p:sp>
    </p:spTree>
    <p:extLst>
      <p:ext uri="{BB962C8B-B14F-4D97-AF65-F5344CB8AC3E}">
        <p14:creationId xmlns:p14="http://schemas.microsoft.com/office/powerpoint/2010/main" val="2813688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05183" y="1122363"/>
            <a:ext cx="8492422" cy="2387600"/>
          </a:xfrm>
        </p:spPr>
        <p:txBody>
          <a:bodyPr>
            <a:normAutofit fontScale="90000"/>
          </a:bodyPr>
          <a:lstStyle/>
          <a:p>
            <a:r>
              <a:rPr kumimoji="1" lang="en-US" altLang="ja-JP" dirty="0" smtClean="0">
                <a:latin typeface="Times New Roman" panose="02020603050405020304" pitchFamily="18" charset="0"/>
                <a:cs typeface="Times New Roman" panose="02020603050405020304" pitchFamily="18" charset="0"/>
              </a:rPr>
              <a:t>ICRU Report 90</a:t>
            </a:r>
            <a:r>
              <a:rPr kumimoji="1" lang="ja-JP" altLang="en-US" dirty="0" smtClean="0">
                <a:latin typeface="Times New Roman" panose="02020603050405020304" pitchFamily="18" charset="0"/>
                <a:cs typeface="Times New Roman" panose="02020603050405020304" pitchFamily="18" charset="0"/>
              </a:rPr>
              <a:t>の密度効果パラメータの使用について</a:t>
            </a:r>
            <a:r>
              <a:rPr kumimoji="1" lang="en-US" altLang="ja-JP" dirty="0" smtClean="0">
                <a:latin typeface="Times New Roman" panose="02020603050405020304" pitchFamily="18" charset="0"/>
                <a:cs typeface="Times New Roman" panose="02020603050405020304" pitchFamily="18" charset="0"/>
              </a:rPr>
              <a:t/>
            </a:r>
            <a:br>
              <a:rPr kumimoji="1" lang="en-US" altLang="ja-JP" dirty="0" smtClean="0">
                <a:latin typeface="Times New Roman" panose="02020603050405020304" pitchFamily="18" charset="0"/>
                <a:cs typeface="Times New Roman" panose="02020603050405020304" pitchFamily="18" charset="0"/>
              </a:rPr>
            </a:br>
            <a:r>
              <a:rPr lang="en-US" altLang="ja-JP" dirty="0" smtClean="0">
                <a:latin typeface="Times New Roman" panose="02020603050405020304" pitchFamily="18" charset="0"/>
                <a:cs typeface="Times New Roman" panose="02020603050405020304" pitchFamily="18" charset="0"/>
              </a:rPr>
              <a:t>(Short talk)</a:t>
            </a:r>
            <a:endParaRPr kumimoji="1" lang="ja-JP" altLang="en-US" dirty="0">
              <a:latin typeface="Times New Roman" panose="02020603050405020304" pitchFamily="18" charset="0"/>
              <a:cs typeface="Times New Roman" panose="02020603050405020304" pitchFamily="18" charset="0"/>
            </a:endParaRPr>
          </a:p>
        </p:txBody>
      </p:sp>
      <p:sp>
        <p:nvSpPr>
          <p:cNvPr id="3" name="サブタイトル 2"/>
          <p:cNvSpPr>
            <a:spLocks noGrp="1"/>
          </p:cNvSpPr>
          <p:nvPr>
            <p:ph type="subTitle" idx="1"/>
          </p:nvPr>
        </p:nvSpPr>
        <p:spPr>
          <a:xfrm>
            <a:off x="1137525" y="4576668"/>
            <a:ext cx="6858000" cy="1655762"/>
          </a:xfrm>
        </p:spPr>
        <p:txBody>
          <a:bodyPr/>
          <a:lstStyle/>
          <a:p>
            <a:r>
              <a:rPr kumimoji="1" lang="en-US" altLang="ja-JP" dirty="0" smtClean="0"/>
              <a:t>KEK </a:t>
            </a:r>
            <a:r>
              <a:rPr lang="ja-JP" altLang="en-US" dirty="0"/>
              <a:t>波</a:t>
            </a:r>
            <a:r>
              <a:rPr lang="ja-JP" altLang="en-US" dirty="0" smtClean="0"/>
              <a:t>戸</a:t>
            </a:r>
            <a:r>
              <a:rPr lang="ja-JP" altLang="en-US" dirty="0"/>
              <a:t> 芳</a:t>
            </a:r>
            <a:r>
              <a:rPr lang="ja-JP" altLang="en-US" dirty="0" smtClean="0"/>
              <a:t>仁</a:t>
            </a:r>
            <a:r>
              <a:rPr lang="en-US" altLang="ja-JP" dirty="0" smtClean="0"/>
              <a:t>, </a:t>
            </a:r>
            <a:r>
              <a:rPr lang="ja-JP" altLang="en-US" dirty="0" smtClean="0"/>
              <a:t>平山 英夫</a:t>
            </a:r>
            <a:r>
              <a:rPr kumimoji="1" lang="en-US" altLang="ja-JP" dirty="0" smtClean="0"/>
              <a:t>, </a:t>
            </a:r>
            <a:r>
              <a:rPr lang="en-US" altLang="ja-JP" dirty="0" smtClean="0"/>
              <a:t>AIST </a:t>
            </a:r>
            <a:r>
              <a:rPr lang="ja-JP" altLang="en-US" dirty="0" smtClean="0"/>
              <a:t>清水 森人</a:t>
            </a:r>
            <a:endParaRPr kumimoji="1" lang="ja-JP" altLang="en-US" dirty="0"/>
          </a:p>
        </p:txBody>
      </p:sp>
      <p:sp>
        <p:nvSpPr>
          <p:cNvPr id="4" name="テキスト ボックス 3"/>
          <p:cNvSpPr txBox="1"/>
          <p:nvPr/>
        </p:nvSpPr>
        <p:spPr>
          <a:xfrm>
            <a:off x="2189913" y="55658"/>
            <a:ext cx="4753224" cy="369332"/>
          </a:xfrm>
          <a:prstGeom prst="rect">
            <a:avLst/>
          </a:prstGeom>
          <a:noFill/>
        </p:spPr>
        <p:txBody>
          <a:bodyPr wrap="none" rtlCol="0">
            <a:spAutoFit/>
          </a:bodyPr>
          <a:lstStyle/>
          <a:p>
            <a:r>
              <a:rPr kumimoji="1" lang="ja-JP" altLang="en-US" dirty="0" smtClean="0"/>
              <a:t>第</a:t>
            </a:r>
            <a:r>
              <a:rPr kumimoji="1" lang="en-US" altLang="ja-JP" dirty="0" smtClean="0"/>
              <a:t>26</a:t>
            </a:r>
            <a:r>
              <a:rPr kumimoji="1" lang="ja-JP" altLang="en-US" dirty="0" smtClean="0"/>
              <a:t>回 </a:t>
            </a:r>
            <a:r>
              <a:rPr kumimoji="1" lang="en-US" altLang="ja-JP" dirty="0" smtClean="0"/>
              <a:t>EGS</a:t>
            </a:r>
            <a:r>
              <a:rPr kumimoji="1" lang="ja-JP" altLang="en-US" dirty="0" smtClean="0"/>
              <a:t>研究会 </a:t>
            </a:r>
            <a:r>
              <a:rPr kumimoji="1" lang="en-US" altLang="ja-JP" dirty="0" smtClean="0"/>
              <a:t>2019.8.6 KEK</a:t>
            </a:r>
            <a:r>
              <a:rPr kumimoji="1" lang="ja-JP" altLang="en-US" dirty="0" smtClean="0"/>
              <a:t>小林ハール</a:t>
            </a:r>
            <a:endParaRPr kumimoji="1" lang="ja-JP" altLang="en-US" dirty="0"/>
          </a:p>
        </p:txBody>
      </p:sp>
    </p:spTree>
    <p:extLst>
      <p:ext uri="{BB962C8B-B14F-4D97-AF65-F5344CB8AC3E}">
        <p14:creationId xmlns:p14="http://schemas.microsoft.com/office/powerpoint/2010/main" val="1812617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88C704E-A358-E24B-A32E-84F8745A7E08}"/>
              </a:ext>
            </a:extLst>
          </p:cNvPr>
          <p:cNvPicPr>
            <a:picLocks noChangeAspect="1"/>
          </p:cNvPicPr>
          <p:nvPr/>
        </p:nvPicPr>
        <p:blipFill>
          <a:blip r:embed="rId2"/>
          <a:stretch>
            <a:fillRect/>
          </a:stretch>
        </p:blipFill>
        <p:spPr>
          <a:xfrm>
            <a:off x="2595563" y="1851026"/>
            <a:ext cx="3952875" cy="590550"/>
          </a:xfrm>
          <a:prstGeom prst="rect">
            <a:avLst/>
          </a:prstGeom>
        </p:spPr>
      </p:pic>
      <p:sp>
        <p:nvSpPr>
          <p:cNvPr id="6" name="テキスト ボックス 5">
            <a:extLst>
              <a:ext uri="{FF2B5EF4-FFF2-40B4-BE49-F238E27FC236}">
                <a16:creationId xmlns:a16="http://schemas.microsoft.com/office/drawing/2014/main" id="{1D338451-F3BB-3A4C-8BEA-CBA322483B04}"/>
              </a:ext>
            </a:extLst>
          </p:cNvPr>
          <p:cNvSpPr txBox="1"/>
          <p:nvPr/>
        </p:nvSpPr>
        <p:spPr>
          <a:xfrm>
            <a:off x="1041400" y="1289050"/>
            <a:ext cx="5262979" cy="369332"/>
          </a:xfrm>
          <a:prstGeom prst="rect">
            <a:avLst/>
          </a:prstGeom>
          <a:noFill/>
        </p:spPr>
        <p:txBody>
          <a:bodyPr wrap="none" rtlCol="0">
            <a:spAutoFit/>
          </a:bodyPr>
          <a:lstStyle/>
          <a:p>
            <a:r>
              <a:rPr lang="ja-JP" altLang="en-US"/>
              <a:t>阻止断面積を計算するベーテブロッホの式で確認</a:t>
            </a:r>
          </a:p>
        </p:txBody>
      </p:sp>
      <p:sp>
        <p:nvSpPr>
          <p:cNvPr id="7" name="テキスト ボックス 6">
            <a:extLst>
              <a:ext uri="{FF2B5EF4-FFF2-40B4-BE49-F238E27FC236}">
                <a16:creationId xmlns:a16="http://schemas.microsoft.com/office/drawing/2014/main" id="{2157DE6A-0CE7-FD40-ADF0-F7B9F96FFBA8}"/>
              </a:ext>
            </a:extLst>
          </p:cNvPr>
          <p:cNvSpPr txBox="1"/>
          <p:nvPr/>
        </p:nvSpPr>
        <p:spPr>
          <a:xfrm>
            <a:off x="749300" y="3080564"/>
            <a:ext cx="3647152" cy="369332"/>
          </a:xfrm>
          <a:prstGeom prst="rect">
            <a:avLst/>
          </a:prstGeom>
          <a:noFill/>
        </p:spPr>
        <p:txBody>
          <a:bodyPr wrap="none" rtlCol="0">
            <a:spAutoFit/>
          </a:bodyPr>
          <a:lstStyle/>
          <a:p>
            <a:r>
              <a:rPr lang="ja-JP" altLang="en-US"/>
              <a:t>実際のグラファイトの密度で計算</a:t>
            </a:r>
            <a:endParaRPr lang="en-US" altLang="ja-JP" dirty="0"/>
          </a:p>
        </p:txBody>
      </p:sp>
      <p:sp>
        <p:nvSpPr>
          <p:cNvPr id="8" name="テキスト ボックス 7">
            <a:extLst>
              <a:ext uri="{FF2B5EF4-FFF2-40B4-BE49-F238E27FC236}">
                <a16:creationId xmlns:a16="http://schemas.microsoft.com/office/drawing/2014/main" id="{2A0BE84B-D594-1B4D-8266-5450E4C7B2FD}"/>
              </a:ext>
            </a:extLst>
          </p:cNvPr>
          <p:cNvSpPr txBox="1"/>
          <p:nvPr/>
        </p:nvSpPr>
        <p:spPr>
          <a:xfrm>
            <a:off x="5267942" y="3081245"/>
            <a:ext cx="3647152" cy="369332"/>
          </a:xfrm>
          <a:prstGeom prst="rect">
            <a:avLst/>
          </a:prstGeom>
          <a:noFill/>
        </p:spPr>
        <p:txBody>
          <a:bodyPr wrap="none" rtlCol="0">
            <a:spAutoFit/>
          </a:bodyPr>
          <a:lstStyle/>
          <a:p>
            <a:r>
              <a:rPr lang="ja-JP" altLang="en-US" dirty="0"/>
              <a:t>密度効果は結晶部分の密度で計算</a:t>
            </a:r>
          </a:p>
        </p:txBody>
      </p:sp>
      <p:sp>
        <p:nvSpPr>
          <p:cNvPr id="9" name="円/楕円 8">
            <a:extLst>
              <a:ext uri="{FF2B5EF4-FFF2-40B4-BE49-F238E27FC236}">
                <a16:creationId xmlns:a16="http://schemas.microsoft.com/office/drawing/2014/main" id="{217AFB5D-B7E6-C64D-8364-BFBDB4E1C307}"/>
              </a:ext>
            </a:extLst>
          </p:cNvPr>
          <p:cNvSpPr/>
          <p:nvPr/>
        </p:nvSpPr>
        <p:spPr>
          <a:xfrm>
            <a:off x="6089651" y="1909763"/>
            <a:ext cx="508000" cy="47307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円/楕円 9">
            <a:extLst>
              <a:ext uri="{FF2B5EF4-FFF2-40B4-BE49-F238E27FC236}">
                <a16:creationId xmlns:a16="http://schemas.microsoft.com/office/drawing/2014/main" id="{66B5C8F1-9D4A-3047-A1F5-BEC5FFA6B768}"/>
              </a:ext>
            </a:extLst>
          </p:cNvPr>
          <p:cNvSpPr/>
          <p:nvPr/>
        </p:nvSpPr>
        <p:spPr>
          <a:xfrm>
            <a:off x="2484018" y="2205038"/>
            <a:ext cx="508000" cy="47307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右矢印 10">
            <a:extLst>
              <a:ext uri="{FF2B5EF4-FFF2-40B4-BE49-F238E27FC236}">
                <a16:creationId xmlns:a16="http://schemas.microsoft.com/office/drawing/2014/main" id="{150C61F0-A84A-1448-AADF-9D938F0A3AFE}"/>
              </a:ext>
            </a:extLst>
          </p:cNvPr>
          <p:cNvSpPr/>
          <p:nvPr/>
        </p:nvSpPr>
        <p:spPr>
          <a:xfrm rot="19430197">
            <a:off x="1887193" y="2654088"/>
            <a:ext cx="641350" cy="32663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右矢印 11">
            <a:extLst>
              <a:ext uri="{FF2B5EF4-FFF2-40B4-BE49-F238E27FC236}">
                <a16:creationId xmlns:a16="http://schemas.microsoft.com/office/drawing/2014/main" id="{974A8058-824B-AD46-B9CA-AB5A4279C997}"/>
              </a:ext>
            </a:extLst>
          </p:cNvPr>
          <p:cNvSpPr/>
          <p:nvPr/>
        </p:nvSpPr>
        <p:spPr>
          <a:xfrm rot="13792416">
            <a:off x="6342202" y="2517473"/>
            <a:ext cx="710645" cy="32663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943284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6846" y="0"/>
            <a:ext cx="7961511" cy="1255645"/>
          </a:xfrm>
        </p:spPr>
        <p:txBody>
          <a:bodyPr>
            <a:normAutofit fontScale="90000"/>
          </a:bodyPr>
          <a:lstStyle/>
          <a:p>
            <a:r>
              <a:rPr kumimoji="1" lang="en-US" altLang="ja-JP" dirty="0" smtClean="0"/>
              <a:t>ICRU Report 90</a:t>
            </a:r>
            <a:r>
              <a:rPr kumimoji="1" lang="ja-JP" altLang="en-US" dirty="0" smtClean="0"/>
              <a:t>の黒鉛の密度効果に関する記述の</a:t>
            </a:r>
            <a:r>
              <a:rPr kumimoji="1" lang="en-US" altLang="ja-JP" dirty="0" smtClean="0"/>
              <a:t>2</a:t>
            </a:r>
            <a:r>
              <a:rPr kumimoji="1" lang="ja-JP" altLang="en-US" dirty="0" err="1" smtClean="0"/>
              <a:t>つの</a:t>
            </a:r>
            <a:r>
              <a:rPr kumimoji="1" lang="ja-JP" altLang="en-US" dirty="0" smtClean="0"/>
              <a:t>問題点</a:t>
            </a:r>
            <a:endParaRPr kumimoji="1" lang="ja-JP" altLang="en-US" dirty="0"/>
          </a:p>
        </p:txBody>
      </p:sp>
      <p:pic>
        <p:nvPicPr>
          <p:cNvPr id="5" name="図 4"/>
          <p:cNvPicPr>
            <a:picLocks noChangeAspect="1"/>
          </p:cNvPicPr>
          <p:nvPr/>
        </p:nvPicPr>
        <p:blipFill>
          <a:blip r:embed="rId2"/>
          <a:stretch>
            <a:fillRect/>
          </a:stretch>
        </p:blipFill>
        <p:spPr>
          <a:xfrm>
            <a:off x="-52082" y="1255645"/>
            <a:ext cx="6646521" cy="5193106"/>
          </a:xfrm>
          <a:prstGeom prst="rect">
            <a:avLst/>
          </a:prstGeom>
        </p:spPr>
      </p:pic>
      <p:sp>
        <p:nvSpPr>
          <p:cNvPr id="6" name="テキスト ボックス 5"/>
          <p:cNvSpPr txBox="1"/>
          <p:nvPr/>
        </p:nvSpPr>
        <p:spPr>
          <a:xfrm>
            <a:off x="6441764" y="1384545"/>
            <a:ext cx="2702236" cy="5293757"/>
          </a:xfrm>
          <a:prstGeom prst="rect">
            <a:avLst/>
          </a:prstGeom>
          <a:noFill/>
        </p:spPr>
        <p:txBody>
          <a:bodyPr wrap="square" rtlCol="0">
            <a:spAutoFit/>
          </a:bodyPr>
          <a:lstStyle/>
          <a:p>
            <a:r>
              <a:rPr kumimoji="1" lang="en-US" altLang="ja-JP" dirty="0" smtClean="0"/>
              <a:t>『</a:t>
            </a:r>
            <a:r>
              <a:rPr kumimoji="1" lang="ja-JP" altLang="en-US" dirty="0" smtClean="0"/>
              <a:t>嵩密度は</a:t>
            </a:r>
            <a:r>
              <a:rPr kumimoji="1" lang="en-US" altLang="ja-JP" dirty="0" smtClean="0"/>
              <a:t>1.8gcm</a:t>
            </a:r>
            <a:r>
              <a:rPr kumimoji="1" lang="en-US" altLang="ja-JP" baseline="30000" dirty="0" smtClean="0"/>
              <a:t>-3</a:t>
            </a:r>
            <a:r>
              <a:rPr kumimoji="1" lang="ja-JP" altLang="en-US" dirty="0" smtClean="0"/>
              <a:t>を超えることが稀</a:t>
            </a:r>
            <a:r>
              <a:rPr lang="en-US" altLang="ja-JP" dirty="0" smtClean="0"/>
              <a:t>, </a:t>
            </a:r>
            <a:r>
              <a:rPr lang="ja-JP" altLang="en-US" dirty="0" smtClean="0"/>
              <a:t>粒密度は</a:t>
            </a:r>
            <a:r>
              <a:rPr lang="en-US" altLang="ja-JP" dirty="0" smtClean="0"/>
              <a:t>2.265gcm</a:t>
            </a:r>
            <a:r>
              <a:rPr lang="en-US" altLang="ja-JP" baseline="30000" dirty="0" smtClean="0"/>
              <a:t>-3</a:t>
            </a:r>
            <a:r>
              <a:rPr lang="en-US" altLang="ja-JP" dirty="0" smtClean="0"/>
              <a:t>』</a:t>
            </a:r>
            <a:endParaRPr kumimoji="1" lang="en-US" altLang="ja-JP" dirty="0" smtClean="0"/>
          </a:p>
          <a:p>
            <a:endParaRPr lang="en-US" altLang="ja-JP" dirty="0"/>
          </a:p>
          <a:p>
            <a:r>
              <a:rPr lang="en-US" altLang="ja-JP" dirty="0" smtClean="0"/>
              <a:t>『</a:t>
            </a:r>
            <a:r>
              <a:rPr kumimoji="1" lang="en-US" altLang="ja-JP" dirty="0" smtClean="0"/>
              <a:t>2.265gcm</a:t>
            </a:r>
            <a:r>
              <a:rPr kumimoji="1" lang="en-US" altLang="ja-JP" baseline="30000" dirty="0" smtClean="0"/>
              <a:t>-3</a:t>
            </a:r>
            <a:r>
              <a:rPr kumimoji="1" lang="ja-JP" altLang="en-US" dirty="0" smtClean="0"/>
              <a:t>を用いて密度効果を計算すると、実験値を良く再現</a:t>
            </a:r>
            <a:r>
              <a:rPr kumimoji="1" lang="en-US" altLang="ja-JP" dirty="0" smtClean="0"/>
              <a:t>』</a:t>
            </a:r>
          </a:p>
          <a:p>
            <a:endParaRPr lang="en-US" altLang="ja-JP" dirty="0"/>
          </a:p>
          <a:p>
            <a:r>
              <a:rPr kumimoji="1" lang="en-US" altLang="ja-JP" dirty="0" smtClean="0">
                <a:solidFill>
                  <a:srgbClr val="FF0000"/>
                </a:solidFill>
              </a:rPr>
              <a:t>*2. ICRU37</a:t>
            </a:r>
            <a:r>
              <a:rPr kumimoji="1" lang="ja-JP" altLang="en-US" dirty="0" smtClean="0">
                <a:solidFill>
                  <a:srgbClr val="FF0000"/>
                </a:solidFill>
              </a:rPr>
              <a:t>ではなく</a:t>
            </a:r>
            <a:r>
              <a:rPr kumimoji="1" lang="en-US" altLang="ja-JP" dirty="0" err="1" smtClean="0">
                <a:solidFill>
                  <a:srgbClr val="FF0000"/>
                </a:solidFill>
              </a:rPr>
              <a:t>Sternheimer</a:t>
            </a:r>
            <a:r>
              <a:rPr lang="en-US" altLang="ja-JP" dirty="0">
                <a:solidFill>
                  <a:srgbClr val="FF0000"/>
                </a:solidFill>
              </a:rPr>
              <a:t> </a:t>
            </a:r>
            <a:r>
              <a:rPr lang="en-US" altLang="ja-JP" dirty="0" smtClean="0">
                <a:solidFill>
                  <a:srgbClr val="FF0000"/>
                </a:solidFill>
              </a:rPr>
              <a:t>and </a:t>
            </a:r>
            <a:r>
              <a:rPr lang="en-US" altLang="ja-JP" dirty="0" err="1" smtClean="0">
                <a:solidFill>
                  <a:srgbClr val="FF0000"/>
                </a:solidFill>
              </a:rPr>
              <a:t>Peirels</a:t>
            </a:r>
            <a:r>
              <a:rPr lang="ja-JP" altLang="en-US" dirty="0" smtClean="0">
                <a:solidFill>
                  <a:srgbClr val="FF0000"/>
                </a:solidFill>
              </a:rPr>
              <a:t>の密度効果補正が用いられていた</a:t>
            </a:r>
            <a:r>
              <a:rPr lang="en-US" altLang="ja-JP" dirty="0" smtClean="0">
                <a:solidFill>
                  <a:srgbClr val="FF0000"/>
                </a:solidFill>
              </a:rPr>
              <a:t>. </a:t>
            </a:r>
          </a:p>
          <a:p>
            <a:r>
              <a:rPr lang="en-US" altLang="ja-JP" dirty="0" smtClean="0">
                <a:solidFill>
                  <a:srgbClr val="FF0000"/>
                </a:solidFill>
              </a:rPr>
              <a:t>ICRU37</a:t>
            </a:r>
            <a:r>
              <a:rPr lang="ja-JP" altLang="en-US" dirty="0" smtClean="0">
                <a:solidFill>
                  <a:srgbClr val="FF0000"/>
                </a:solidFill>
              </a:rPr>
              <a:t>との一致という主な結論は不変</a:t>
            </a:r>
            <a:r>
              <a:rPr lang="en-US" altLang="ja-JP" dirty="0" smtClean="0">
                <a:solidFill>
                  <a:srgbClr val="FF0000"/>
                </a:solidFill>
              </a:rPr>
              <a:t>. </a:t>
            </a:r>
          </a:p>
          <a:p>
            <a:endParaRPr lang="en-US" altLang="ja-JP" dirty="0" smtClean="0">
              <a:solidFill>
                <a:srgbClr val="FF0000"/>
              </a:solidFill>
            </a:endParaRPr>
          </a:p>
          <a:p>
            <a:r>
              <a:rPr kumimoji="1" lang="en-US" altLang="ja-JP" sz="1600" dirty="0" smtClean="0">
                <a:solidFill>
                  <a:srgbClr val="FF0000"/>
                </a:solidFill>
              </a:rPr>
              <a:t>PIRS-0626-Corrigendum (2019) </a:t>
            </a:r>
          </a:p>
          <a:p>
            <a:endParaRPr lang="en-US" altLang="ja-JP" dirty="0"/>
          </a:p>
          <a:p>
            <a:endParaRPr kumimoji="1" lang="ja-JP" altLang="en-US" dirty="0"/>
          </a:p>
        </p:txBody>
      </p:sp>
      <p:sp>
        <p:nvSpPr>
          <p:cNvPr id="7" name="テキスト ボックス 6"/>
          <p:cNvSpPr txBox="1"/>
          <p:nvPr/>
        </p:nvSpPr>
        <p:spPr>
          <a:xfrm>
            <a:off x="1185709" y="1632534"/>
            <a:ext cx="2031325" cy="461665"/>
          </a:xfrm>
          <a:prstGeom prst="rect">
            <a:avLst/>
          </a:prstGeom>
          <a:solidFill>
            <a:schemeClr val="accent2">
              <a:lumMod val="60000"/>
              <a:lumOff val="40000"/>
            </a:schemeClr>
          </a:solidFill>
        </p:spPr>
        <p:txBody>
          <a:bodyPr wrap="none" rtlCol="0">
            <a:spAutoFit/>
          </a:bodyPr>
          <a:lstStyle/>
          <a:p>
            <a:r>
              <a:rPr lang="ja-JP" altLang="en-US" sz="2400" dirty="0"/>
              <a:t>黒鉛</a:t>
            </a:r>
            <a:r>
              <a:rPr kumimoji="1" lang="ja-JP" altLang="en-US" sz="2400" dirty="0" smtClean="0"/>
              <a:t>の阻止能</a:t>
            </a:r>
            <a:endParaRPr kumimoji="1" lang="ja-JP" altLang="en-US" sz="2400" dirty="0"/>
          </a:p>
        </p:txBody>
      </p:sp>
      <p:sp>
        <p:nvSpPr>
          <p:cNvPr id="8" name="テキスト ボックス 7"/>
          <p:cNvSpPr txBox="1"/>
          <p:nvPr/>
        </p:nvSpPr>
        <p:spPr>
          <a:xfrm>
            <a:off x="2804168" y="4074544"/>
            <a:ext cx="3155031" cy="1692771"/>
          </a:xfrm>
          <a:prstGeom prst="rect">
            <a:avLst/>
          </a:prstGeom>
          <a:noFill/>
        </p:spPr>
        <p:txBody>
          <a:bodyPr wrap="none" rtlCol="0">
            <a:spAutoFit/>
          </a:bodyPr>
          <a:lstStyle/>
          <a:p>
            <a:r>
              <a:rPr kumimoji="1" lang="ja-JP" altLang="en-US" dirty="0" smtClean="0"/>
              <a:t>〇：測定値</a:t>
            </a:r>
            <a:r>
              <a:rPr kumimoji="1" lang="en-US" altLang="ja-JP" dirty="0" smtClean="0"/>
              <a:t>…</a:t>
            </a:r>
            <a:r>
              <a:rPr kumimoji="1" lang="en-US" altLang="ja-JP" dirty="0" smtClean="0">
                <a:solidFill>
                  <a:srgbClr val="FF0000"/>
                </a:solidFill>
              </a:rPr>
              <a:t>1. </a:t>
            </a:r>
            <a:r>
              <a:rPr kumimoji="1" lang="ja-JP" altLang="en-US" dirty="0" smtClean="0">
                <a:solidFill>
                  <a:srgbClr val="FF0000"/>
                </a:solidFill>
              </a:rPr>
              <a:t>密度未測定</a:t>
            </a:r>
            <a:endParaRPr kumimoji="1" lang="en-US" altLang="ja-JP" dirty="0" smtClean="0">
              <a:solidFill>
                <a:srgbClr val="FF0000"/>
              </a:solidFill>
            </a:endParaRPr>
          </a:p>
          <a:p>
            <a:r>
              <a:rPr lang="ja-JP" altLang="en-US" dirty="0" smtClean="0"/>
              <a:t>■：測定値</a:t>
            </a:r>
            <a:r>
              <a:rPr lang="en-US" altLang="ja-JP" dirty="0" smtClean="0"/>
              <a:t>(</a:t>
            </a:r>
            <a:r>
              <a:rPr lang="ja-JP" altLang="en-US" dirty="0" smtClean="0"/>
              <a:t>熱分解性黒鉛</a:t>
            </a:r>
            <a:r>
              <a:rPr lang="en-US" altLang="ja-JP" dirty="0" smtClean="0"/>
              <a:t>)</a:t>
            </a:r>
          </a:p>
          <a:p>
            <a:r>
              <a:rPr kumimoji="1" lang="ja-JP" altLang="en-US" dirty="0" smtClean="0"/>
              <a:t>実線：</a:t>
            </a:r>
            <a:r>
              <a:rPr kumimoji="1" lang="en-US" altLang="ja-JP" dirty="0" smtClean="0"/>
              <a:t>ICRU37</a:t>
            </a:r>
            <a:r>
              <a:rPr kumimoji="1" lang="en-US" altLang="ja-JP" dirty="0" smtClean="0">
                <a:solidFill>
                  <a:srgbClr val="FF0000"/>
                </a:solidFill>
              </a:rPr>
              <a:t>*</a:t>
            </a:r>
            <a:r>
              <a:rPr kumimoji="1" lang="en-US" altLang="ja-JP" baseline="30000" dirty="0" smtClean="0">
                <a:solidFill>
                  <a:srgbClr val="FF0000"/>
                </a:solidFill>
              </a:rPr>
              <a:t>2</a:t>
            </a:r>
            <a:r>
              <a:rPr kumimoji="1" lang="en-US" altLang="ja-JP" dirty="0" smtClean="0"/>
              <a:t> 1.7gcm</a:t>
            </a:r>
            <a:r>
              <a:rPr kumimoji="1" lang="en-US" altLang="ja-JP" baseline="30000" dirty="0" smtClean="0"/>
              <a:t>-3</a:t>
            </a:r>
          </a:p>
          <a:p>
            <a:r>
              <a:rPr lang="ja-JP" altLang="en-US" dirty="0" smtClean="0"/>
              <a:t>破線：</a:t>
            </a:r>
            <a:r>
              <a:rPr lang="en-US" altLang="ja-JP" dirty="0" smtClean="0"/>
              <a:t>ICRU37</a:t>
            </a:r>
            <a:r>
              <a:rPr lang="en-US" altLang="ja-JP" dirty="0" smtClean="0">
                <a:solidFill>
                  <a:srgbClr val="FF0000"/>
                </a:solidFill>
              </a:rPr>
              <a:t>*</a:t>
            </a:r>
            <a:r>
              <a:rPr lang="en-US" altLang="ja-JP" baseline="30000" dirty="0" smtClean="0">
                <a:solidFill>
                  <a:srgbClr val="FF0000"/>
                </a:solidFill>
              </a:rPr>
              <a:t>2</a:t>
            </a:r>
            <a:r>
              <a:rPr lang="en-US" altLang="ja-JP" dirty="0" smtClean="0"/>
              <a:t> 2.265gcm</a:t>
            </a:r>
            <a:r>
              <a:rPr lang="en-US" altLang="ja-JP" baseline="30000" dirty="0" smtClean="0"/>
              <a:t>-3</a:t>
            </a:r>
          </a:p>
          <a:p>
            <a:endParaRPr kumimoji="1" lang="en-US" altLang="ja-JP" sz="1600" dirty="0" smtClean="0"/>
          </a:p>
          <a:p>
            <a:r>
              <a:rPr kumimoji="1" lang="ja-JP" altLang="en-US" sz="1600" dirty="0" smtClean="0"/>
              <a:t>出典 </a:t>
            </a:r>
            <a:r>
              <a:rPr kumimoji="1" lang="en-US" altLang="ja-JP" sz="1600" dirty="0" smtClean="0"/>
              <a:t>ICRU90, NRC PIRS-0626</a:t>
            </a:r>
            <a:endParaRPr kumimoji="1" lang="ja-JP" altLang="en-US" sz="1600" dirty="0"/>
          </a:p>
        </p:txBody>
      </p:sp>
    </p:spTree>
    <p:extLst>
      <p:ext uri="{BB962C8B-B14F-4D97-AF65-F5344CB8AC3E}">
        <p14:creationId xmlns:p14="http://schemas.microsoft.com/office/powerpoint/2010/main" val="631160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1372" y="0"/>
            <a:ext cx="8220196" cy="1325563"/>
          </a:xfrm>
        </p:spPr>
        <p:txBody>
          <a:bodyPr/>
          <a:lstStyle/>
          <a:p>
            <a:r>
              <a:rPr kumimoji="1" lang="en-US" altLang="ja-JP" dirty="0" smtClean="0"/>
              <a:t>NRC PIRS-0626</a:t>
            </a:r>
            <a:r>
              <a:rPr kumimoji="1" lang="ja-JP" altLang="en-US" dirty="0" smtClean="0"/>
              <a:t>の</a:t>
            </a:r>
            <a:r>
              <a:rPr lang="ja-JP" altLang="en-US" dirty="0" smtClean="0"/>
              <a:t>サンプル</a:t>
            </a:r>
            <a:r>
              <a:rPr lang="ja-JP" altLang="en-US" dirty="0"/>
              <a:t>情報</a:t>
            </a:r>
            <a:endParaRPr kumimoji="1" lang="ja-JP" altLang="en-US" dirty="0"/>
          </a:p>
        </p:txBody>
      </p:sp>
      <p:sp>
        <p:nvSpPr>
          <p:cNvPr id="3" name="コンテンツ プレースホルダー 2"/>
          <p:cNvSpPr>
            <a:spLocks noGrp="1"/>
          </p:cNvSpPr>
          <p:nvPr>
            <p:ph idx="1"/>
          </p:nvPr>
        </p:nvSpPr>
        <p:spPr>
          <a:xfrm>
            <a:off x="6242233" y="1102207"/>
            <a:ext cx="2835797" cy="5020801"/>
          </a:xfrm>
        </p:spPr>
        <p:txBody>
          <a:bodyPr>
            <a:normAutofit fontScale="62500" lnSpcReduction="20000"/>
          </a:bodyPr>
          <a:lstStyle/>
          <a:p>
            <a:r>
              <a:rPr kumimoji="1" lang="ja-JP" altLang="en-US" dirty="0" smtClean="0">
                <a:solidFill>
                  <a:srgbClr val="FF0000"/>
                </a:solidFill>
              </a:rPr>
              <a:t>厚さ、密度情報が欠落している</a:t>
            </a:r>
            <a:endParaRPr kumimoji="1" lang="en-US" altLang="ja-JP" dirty="0" smtClean="0">
              <a:solidFill>
                <a:srgbClr val="FF0000"/>
              </a:solidFill>
            </a:endParaRPr>
          </a:p>
          <a:p>
            <a:pPr marL="0" indent="0">
              <a:buNone/>
            </a:pPr>
            <a:r>
              <a:rPr lang="en-US" altLang="ja-JP" dirty="0" smtClean="0"/>
              <a:t>(</a:t>
            </a:r>
            <a:r>
              <a:rPr lang="ja-JP" altLang="en-US" dirty="0" smtClean="0"/>
              <a:t>もし実験の黒鉛が</a:t>
            </a:r>
            <a:r>
              <a:rPr lang="en-US" altLang="ja-JP" dirty="0" smtClean="0"/>
              <a:t>2.265gcm</a:t>
            </a:r>
            <a:r>
              <a:rPr lang="en-US" altLang="ja-JP" baseline="30000" dirty="0" smtClean="0"/>
              <a:t>-3</a:t>
            </a:r>
            <a:r>
              <a:rPr lang="ja-JP" altLang="en-US" dirty="0" smtClean="0"/>
              <a:t>だったら、</a:t>
            </a:r>
            <a:r>
              <a:rPr lang="en-US" altLang="ja-JP" dirty="0" smtClean="0"/>
              <a:t>2.265gcm</a:t>
            </a:r>
            <a:r>
              <a:rPr lang="en-US" altLang="ja-JP" baseline="30000" dirty="0" smtClean="0"/>
              <a:t>-3</a:t>
            </a:r>
            <a:r>
              <a:rPr lang="ja-JP" altLang="en-US" dirty="0" smtClean="0"/>
              <a:t>計算と一致するのは当然</a:t>
            </a:r>
            <a:r>
              <a:rPr lang="en-US" altLang="ja-JP" dirty="0" smtClean="0"/>
              <a:t>)</a:t>
            </a:r>
            <a:endParaRPr kumimoji="1" lang="en-US" altLang="ja-JP" dirty="0" smtClean="0"/>
          </a:p>
          <a:p>
            <a:r>
              <a:rPr lang="en-US" altLang="ja-JP" dirty="0" smtClean="0"/>
              <a:t>『</a:t>
            </a:r>
            <a:r>
              <a:rPr lang="en-US" altLang="ja-JP" dirty="0"/>
              <a:t>2.265gcm</a:t>
            </a:r>
            <a:r>
              <a:rPr lang="en-US" altLang="ja-JP" baseline="30000" dirty="0"/>
              <a:t>-3</a:t>
            </a:r>
            <a:r>
              <a:rPr lang="ja-JP" altLang="en-US" dirty="0"/>
              <a:t>を用いて密度効果を計算すると、実験値を良く再現</a:t>
            </a:r>
            <a:r>
              <a:rPr lang="en-US" altLang="ja-JP" dirty="0" smtClean="0"/>
              <a:t>』</a:t>
            </a:r>
          </a:p>
          <a:p>
            <a:pPr marL="0" indent="0">
              <a:buNone/>
            </a:pPr>
            <a:r>
              <a:rPr lang="ja-JP" altLang="en-US" dirty="0" smtClean="0"/>
              <a:t>の有用性を理解するためには、この実験で使用された黒鉛サンプルについて、</a:t>
            </a:r>
            <a:r>
              <a:rPr lang="en-US" altLang="ja-JP" dirty="0" smtClean="0"/>
              <a:t>『</a:t>
            </a:r>
            <a:r>
              <a:rPr lang="ja-JP" altLang="en-US" dirty="0" smtClean="0"/>
              <a:t>嵩</a:t>
            </a:r>
            <a:r>
              <a:rPr lang="ja-JP" altLang="en-US" dirty="0"/>
              <a:t>密度は</a:t>
            </a:r>
            <a:r>
              <a:rPr lang="en-US" altLang="ja-JP" dirty="0" smtClean="0"/>
              <a:t>1.8gcm</a:t>
            </a:r>
            <a:r>
              <a:rPr lang="en-US" altLang="ja-JP" baseline="30000" dirty="0" smtClean="0"/>
              <a:t>-3</a:t>
            </a:r>
            <a:r>
              <a:rPr lang="ja-JP" altLang="en-US" dirty="0"/>
              <a:t>を超えることが</a:t>
            </a:r>
            <a:r>
              <a:rPr lang="ja-JP" altLang="en-US" dirty="0" smtClean="0"/>
              <a:t>稀</a:t>
            </a:r>
            <a:r>
              <a:rPr lang="en-US" altLang="ja-JP" dirty="0" smtClean="0"/>
              <a:t>』</a:t>
            </a:r>
            <a:r>
              <a:rPr lang="ja-JP" altLang="en-US" dirty="0" smtClean="0"/>
              <a:t>という相場感を信じる必要がある</a:t>
            </a:r>
            <a:r>
              <a:rPr lang="en-US" altLang="ja-JP" dirty="0" smtClean="0"/>
              <a:t>. </a:t>
            </a:r>
          </a:p>
          <a:p>
            <a:pPr marL="0" indent="0">
              <a:buNone/>
            </a:pPr>
            <a:endParaRPr lang="en-US" altLang="ja-JP" dirty="0"/>
          </a:p>
          <a:p>
            <a:pPr marL="0" indent="0">
              <a:buNone/>
            </a:pPr>
            <a:r>
              <a:rPr lang="en-US" altLang="ja-JP" dirty="0" smtClean="0"/>
              <a:t>PIRS-0626-Corrigendum</a:t>
            </a:r>
            <a:r>
              <a:rPr lang="ja-JP" altLang="en-US" dirty="0" smtClean="0"/>
              <a:t>その</a:t>
            </a:r>
            <a:r>
              <a:rPr lang="en-US" altLang="ja-JP" dirty="0" smtClean="0"/>
              <a:t>2</a:t>
            </a:r>
            <a:r>
              <a:rPr lang="ja-JP" altLang="en-US" dirty="0" smtClean="0"/>
              <a:t>の必要性あり</a:t>
            </a:r>
            <a:r>
              <a:rPr lang="ja-JP" altLang="en-US" dirty="0" err="1" smtClean="0"/>
              <a:t>。</a:t>
            </a:r>
            <a:r>
              <a:rPr lang="ja-JP" altLang="en-US" dirty="0" err="1"/>
              <a:t>。</a:t>
            </a:r>
            <a:endParaRPr lang="en-US" altLang="ja-JP" dirty="0"/>
          </a:p>
          <a:p>
            <a:endParaRPr kumimoji="1" lang="en-US" altLang="ja-JP" dirty="0" smtClean="0"/>
          </a:p>
          <a:p>
            <a:endParaRPr kumimoji="1" lang="ja-JP" altLang="en-US" dirty="0"/>
          </a:p>
        </p:txBody>
      </p:sp>
      <p:pic>
        <p:nvPicPr>
          <p:cNvPr id="4" name="図 3"/>
          <p:cNvPicPr>
            <a:picLocks noChangeAspect="1"/>
          </p:cNvPicPr>
          <p:nvPr/>
        </p:nvPicPr>
        <p:blipFill>
          <a:blip r:embed="rId2"/>
          <a:stretch>
            <a:fillRect/>
          </a:stretch>
        </p:blipFill>
        <p:spPr>
          <a:xfrm>
            <a:off x="0" y="995423"/>
            <a:ext cx="6307041" cy="5649910"/>
          </a:xfrm>
          <a:prstGeom prst="rect">
            <a:avLst/>
          </a:prstGeom>
        </p:spPr>
      </p:pic>
    </p:spTree>
    <p:extLst>
      <p:ext uri="{BB962C8B-B14F-4D97-AF65-F5344CB8AC3E}">
        <p14:creationId xmlns:p14="http://schemas.microsoft.com/office/powerpoint/2010/main" val="3332630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79388" y="765175"/>
            <a:ext cx="89646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ja-JP" altLang="en-US"/>
              <a:t>入射電子のため物質が分極し、衝突阻止能が減少</a:t>
            </a:r>
          </a:p>
        </p:txBody>
      </p:sp>
      <p:sp>
        <p:nvSpPr>
          <p:cNvPr id="14339" name="Rectangle 3"/>
          <p:cNvSpPr>
            <a:spLocks noGrp="1" noChangeArrowheads="1"/>
          </p:cNvSpPr>
          <p:nvPr>
            <p:ph type="title"/>
          </p:nvPr>
        </p:nvSpPr>
        <p:spPr>
          <a:xfrm>
            <a:off x="3203575" y="0"/>
            <a:ext cx="3097213" cy="665163"/>
          </a:xfrm>
          <a:solidFill>
            <a:srgbClr val="00FFFF"/>
          </a:solidFill>
        </p:spPr>
        <p:txBody>
          <a:bodyPr/>
          <a:lstStyle/>
          <a:p>
            <a:pPr eaLnBrk="1" hangingPunct="1"/>
            <a:r>
              <a:rPr lang="ja-JP" altLang="en-US" sz="4000" smtClean="0"/>
              <a:t>密度効果</a:t>
            </a:r>
          </a:p>
        </p:txBody>
      </p:sp>
      <p:sp>
        <p:nvSpPr>
          <p:cNvPr id="14340" name="Text Box 4"/>
          <p:cNvSpPr txBox="1">
            <a:spLocks noChangeArrowheads="1"/>
          </p:cNvSpPr>
          <p:nvPr/>
        </p:nvSpPr>
        <p:spPr bwMode="auto">
          <a:xfrm>
            <a:off x="323850" y="5962650"/>
            <a:ext cx="4148138" cy="457200"/>
          </a:xfrm>
          <a:prstGeom prst="rect">
            <a:avLst/>
          </a:prstGeom>
          <a:solidFill>
            <a:srgbClr val="FFCC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ja-JP" altLang="en-US" sz="2400"/>
              <a:t>導体での大きな分極 </a:t>
            </a:r>
            <a:r>
              <a:rPr lang="en-US" altLang="ja-JP" sz="2400"/>
              <a:t>(ex. </a:t>
            </a:r>
            <a:r>
              <a:rPr lang="ja-JP" altLang="en-US" sz="2400"/>
              <a:t>黒鉛</a:t>
            </a:r>
            <a:r>
              <a:rPr lang="en-US" altLang="ja-JP" sz="2400"/>
              <a:t>)</a:t>
            </a:r>
          </a:p>
        </p:txBody>
      </p:sp>
      <p:grpSp>
        <p:nvGrpSpPr>
          <p:cNvPr id="14341" name="Group 5"/>
          <p:cNvGrpSpPr>
            <a:grpSpLocks/>
          </p:cNvGrpSpPr>
          <p:nvPr/>
        </p:nvGrpSpPr>
        <p:grpSpPr bwMode="auto">
          <a:xfrm>
            <a:off x="1619250" y="1989138"/>
            <a:ext cx="454025" cy="579437"/>
            <a:chOff x="1090" y="1888"/>
            <a:chExt cx="286" cy="365"/>
          </a:xfrm>
        </p:grpSpPr>
        <p:sp>
          <p:nvSpPr>
            <p:cNvPr id="14471" name="Oval 6"/>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72" name="Text Box 7"/>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42" name="Group 8"/>
          <p:cNvGrpSpPr>
            <a:grpSpLocks/>
          </p:cNvGrpSpPr>
          <p:nvPr/>
        </p:nvGrpSpPr>
        <p:grpSpPr bwMode="auto">
          <a:xfrm>
            <a:off x="2411413" y="1989138"/>
            <a:ext cx="454025" cy="579437"/>
            <a:chOff x="1090" y="1888"/>
            <a:chExt cx="286" cy="365"/>
          </a:xfrm>
        </p:grpSpPr>
        <p:sp>
          <p:nvSpPr>
            <p:cNvPr id="14469" name="Oval 9"/>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70" name="Text Box 10"/>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43" name="Group 11"/>
          <p:cNvGrpSpPr>
            <a:grpSpLocks/>
          </p:cNvGrpSpPr>
          <p:nvPr/>
        </p:nvGrpSpPr>
        <p:grpSpPr bwMode="auto">
          <a:xfrm>
            <a:off x="2987675" y="1989138"/>
            <a:ext cx="454025" cy="579437"/>
            <a:chOff x="1090" y="1888"/>
            <a:chExt cx="286" cy="365"/>
          </a:xfrm>
        </p:grpSpPr>
        <p:sp>
          <p:nvSpPr>
            <p:cNvPr id="14467" name="Oval 12"/>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68" name="Text Box 13"/>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44" name="Group 14"/>
          <p:cNvGrpSpPr>
            <a:grpSpLocks/>
          </p:cNvGrpSpPr>
          <p:nvPr/>
        </p:nvGrpSpPr>
        <p:grpSpPr bwMode="auto">
          <a:xfrm>
            <a:off x="2051050" y="1916113"/>
            <a:ext cx="454025" cy="579437"/>
            <a:chOff x="1090" y="1888"/>
            <a:chExt cx="286" cy="365"/>
          </a:xfrm>
        </p:grpSpPr>
        <p:sp>
          <p:nvSpPr>
            <p:cNvPr id="14465" name="Oval 15"/>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66" name="Text Box 16"/>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45" name="Group 17"/>
          <p:cNvGrpSpPr>
            <a:grpSpLocks/>
          </p:cNvGrpSpPr>
          <p:nvPr/>
        </p:nvGrpSpPr>
        <p:grpSpPr bwMode="auto">
          <a:xfrm>
            <a:off x="2771775" y="1844675"/>
            <a:ext cx="454025" cy="579438"/>
            <a:chOff x="1090" y="1888"/>
            <a:chExt cx="286" cy="365"/>
          </a:xfrm>
        </p:grpSpPr>
        <p:sp>
          <p:nvSpPr>
            <p:cNvPr id="14463" name="Oval 18"/>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64" name="Text Box 19"/>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46" name="Group 20"/>
          <p:cNvGrpSpPr>
            <a:grpSpLocks/>
          </p:cNvGrpSpPr>
          <p:nvPr/>
        </p:nvGrpSpPr>
        <p:grpSpPr bwMode="auto">
          <a:xfrm>
            <a:off x="3419475" y="1989138"/>
            <a:ext cx="454025" cy="579437"/>
            <a:chOff x="1090" y="1888"/>
            <a:chExt cx="286" cy="365"/>
          </a:xfrm>
        </p:grpSpPr>
        <p:sp>
          <p:nvSpPr>
            <p:cNvPr id="14461" name="Oval 21"/>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62" name="Text Box 22"/>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47" name="Group 23"/>
          <p:cNvGrpSpPr>
            <a:grpSpLocks/>
          </p:cNvGrpSpPr>
          <p:nvPr/>
        </p:nvGrpSpPr>
        <p:grpSpPr bwMode="auto">
          <a:xfrm>
            <a:off x="1979613" y="2420938"/>
            <a:ext cx="454025" cy="579437"/>
            <a:chOff x="1090" y="1888"/>
            <a:chExt cx="286" cy="365"/>
          </a:xfrm>
        </p:grpSpPr>
        <p:sp>
          <p:nvSpPr>
            <p:cNvPr id="14459" name="Oval 24"/>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60" name="Text Box 25"/>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48" name="Group 26"/>
          <p:cNvGrpSpPr>
            <a:grpSpLocks/>
          </p:cNvGrpSpPr>
          <p:nvPr/>
        </p:nvGrpSpPr>
        <p:grpSpPr bwMode="auto">
          <a:xfrm>
            <a:off x="2987675" y="2420938"/>
            <a:ext cx="454025" cy="579437"/>
            <a:chOff x="1090" y="1888"/>
            <a:chExt cx="286" cy="365"/>
          </a:xfrm>
        </p:grpSpPr>
        <p:sp>
          <p:nvSpPr>
            <p:cNvPr id="14457" name="Oval 27"/>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58" name="Text Box 28"/>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49" name="Group 29"/>
          <p:cNvGrpSpPr>
            <a:grpSpLocks/>
          </p:cNvGrpSpPr>
          <p:nvPr/>
        </p:nvGrpSpPr>
        <p:grpSpPr bwMode="auto">
          <a:xfrm>
            <a:off x="3419475" y="2492375"/>
            <a:ext cx="454025" cy="579438"/>
            <a:chOff x="1090" y="1888"/>
            <a:chExt cx="286" cy="365"/>
          </a:xfrm>
        </p:grpSpPr>
        <p:sp>
          <p:nvSpPr>
            <p:cNvPr id="14455" name="Oval 30"/>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56" name="Text Box 31"/>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50" name="Group 32"/>
          <p:cNvGrpSpPr>
            <a:grpSpLocks/>
          </p:cNvGrpSpPr>
          <p:nvPr/>
        </p:nvGrpSpPr>
        <p:grpSpPr bwMode="auto">
          <a:xfrm>
            <a:off x="2555875" y="2349500"/>
            <a:ext cx="454025" cy="579438"/>
            <a:chOff x="1090" y="1888"/>
            <a:chExt cx="286" cy="365"/>
          </a:xfrm>
        </p:grpSpPr>
        <p:sp>
          <p:nvSpPr>
            <p:cNvPr id="14453" name="Oval 33"/>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54" name="Text Box 34"/>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51" name="Group 35"/>
          <p:cNvGrpSpPr>
            <a:grpSpLocks/>
          </p:cNvGrpSpPr>
          <p:nvPr/>
        </p:nvGrpSpPr>
        <p:grpSpPr bwMode="auto">
          <a:xfrm>
            <a:off x="2484438" y="2708275"/>
            <a:ext cx="454025" cy="579438"/>
            <a:chOff x="1090" y="1888"/>
            <a:chExt cx="286" cy="365"/>
          </a:xfrm>
        </p:grpSpPr>
        <p:sp>
          <p:nvSpPr>
            <p:cNvPr id="14451" name="Oval 36"/>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52" name="Text Box 37"/>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52" name="Group 38"/>
          <p:cNvGrpSpPr>
            <a:grpSpLocks/>
          </p:cNvGrpSpPr>
          <p:nvPr/>
        </p:nvGrpSpPr>
        <p:grpSpPr bwMode="auto">
          <a:xfrm>
            <a:off x="3851275" y="2276475"/>
            <a:ext cx="454025" cy="579438"/>
            <a:chOff x="1090" y="1888"/>
            <a:chExt cx="286" cy="365"/>
          </a:xfrm>
        </p:grpSpPr>
        <p:sp>
          <p:nvSpPr>
            <p:cNvPr id="14449" name="Oval 39"/>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50" name="Text Box 40"/>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53" name="Group 41"/>
          <p:cNvGrpSpPr>
            <a:grpSpLocks/>
          </p:cNvGrpSpPr>
          <p:nvPr/>
        </p:nvGrpSpPr>
        <p:grpSpPr bwMode="auto">
          <a:xfrm>
            <a:off x="468313" y="2420938"/>
            <a:ext cx="454025" cy="579437"/>
            <a:chOff x="1090" y="1888"/>
            <a:chExt cx="286" cy="365"/>
          </a:xfrm>
        </p:grpSpPr>
        <p:sp>
          <p:nvSpPr>
            <p:cNvPr id="14447" name="Oval 42"/>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48" name="Text Box 43"/>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sp>
        <p:nvSpPr>
          <p:cNvPr id="14354" name="Line 44"/>
          <p:cNvSpPr>
            <a:spLocks noChangeShapeType="1"/>
          </p:cNvSpPr>
          <p:nvPr/>
        </p:nvSpPr>
        <p:spPr bwMode="auto">
          <a:xfrm>
            <a:off x="827088" y="2709863"/>
            <a:ext cx="6477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4355" name="Rectangle 45"/>
          <p:cNvSpPr>
            <a:spLocks noChangeArrowheads="1"/>
          </p:cNvSpPr>
          <p:nvPr/>
        </p:nvSpPr>
        <p:spPr bwMode="auto">
          <a:xfrm>
            <a:off x="395288" y="1773238"/>
            <a:ext cx="3887787" cy="1512887"/>
          </a:xfrm>
          <a:prstGeom prst="rect">
            <a:avLst/>
          </a:prstGeom>
          <a:noFill/>
          <a:ln w="158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356" name="Oval 46"/>
          <p:cNvSpPr>
            <a:spLocks noChangeArrowheads="1"/>
          </p:cNvSpPr>
          <p:nvPr/>
        </p:nvSpPr>
        <p:spPr bwMode="auto">
          <a:xfrm>
            <a:off x="1908175" y="3500438"/>
            <a:ext cx="431800" cy="4318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grpSp>
        <p:nvGrpSpPr>
          <p:cNvPr id="14357" name="Group 47"/>
          <p:cNvGrpSpPr>
            <a:grpSpLocks/>
          </p:cNvGrpSpPr>
          <p:nvPr/>
        </p:nvGrpSpPr>
        <p:grpSpPr bwMode="auto">
          <a:xfrm>
            <a:off x="1692275" y="3500438"/>
            <a:ext cx="454025" cy="579437"/>
            <a:chOff x="1090" y="1888"/>
            <a:chExt cx="286" cy="365"/>
          </a:xfrm>
        </p:grpSpPr>
        <p:sp>
          <p:nvSpPr>
            <p:cNvPr id="14445" name="Oval 48"/>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46" name="Text Box 49"/>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58" name="Group 50"/>
          <p:cNvGrpSpPr>
            <a:grpSpLocks/>
          </p:cNvGrpSpPr>
          <p:nvPr/>
        </p:nvGrpSpPr>
        <p:grpSpPr bwMode="auto">
          <a:xfrm>
            <a:off x="2339975" y="3644900"/>
            <a:ext cx="454025" cy="579438"/>
            <a:chOff x="1090" y="1888"/>
            <a:chExt cx="286" cy="365"/>
          </a:xfrm>
        </p:grpSpPr>
        <p:sp>
          <p:nvSpPr>
            <p:cNvPr id="14443" name="Oval 51"/>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44" name="Text Box 52"/>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59" name="Group 53"/>
          <p:cNvGrpSpPr>
            <a:grpSpLocks/>
          </p:cNvGrpSpPr>
          <p:nvPr/>
        </p:nvGrpSpPr>
        <p:grpSpPr bwMode="auto">
          <a:xfrm>
            <a:off x="2987675" y="3716338"/>
            <a:ext cx="454025" cy="579437"/>
            <a:chOff x="1090" y="1888"/>
            <a:chExt cx="286" cy="365"/>
          </a:xfrm>
        </p:grpSpPr>
        <p:sp>
          <p:nvSpPr>
            <p:cNvPr id="14441" name="Oval 54"/>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42" name="Text Box 55"/>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60" name="Group 56"/>
          <p:cNvGrpSpPr>
            <a:grpSpLocks/>
          </p:cNvGrpSpPr>
          <p:nvPr/>
        </p:nvGrpSpPr>
        <p:grpSpPr bwMode="auto">
          <a:xfrm>
            <a:off x="1908175" y="3716338"/>
            <a:ext cx="454025" cy="579437"/>
            <a:chOff x="1090" y="1888"/>
            <a:chExt cx="286" cy="365"/>
          </a:xfrm>
        </p:grpSpPr>
        <p:sp>
          <p:nvSpPr>
            <p:cNvPr id="14439" name="Oval 57"/>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40" name="Text Box 58"/>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61" name="Group 59"/>
          <p:cNvGrpSpPr>
            <a:grpSpLocks/>
          </p:cNvGrpSpPr>
          <p:nvPr/>
        </p:nvGrpSpPr>
        <p:grpSpPr bwMode="auto">
          <a:xfrm>
            <a:off x="2700338" y="3789363"/>
            <a:ext cx="454025" cy="579437"/>
            <a:chOff x="1090" y="1888"/>
            <a:chExt cx="286" cy="365"/>
          </a:xfrm>
        </p:grpSpPr>
        <p:sp>
          <p:nvSpPr>
            <p:cNvPr id="14437" name="Oval 60"/>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38" name="Text Box 61"/>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62" name="Group 62"/>
          <p:cNvGrpSpPr>
            <a:grpSpLocks/>
          </p:cNvGrpSpPr>
          <p:nvPr/>
        </p:nvGrpSpPr>
        <p:grpSpPr bwMode="auto">
          <a:xfrm>
            <a:off x="2843213" y="4652963"/>
            <a:ext cx="454025" cy="579437"/>
            <a:chOff x="1090" y="1888"/>
            <a:chExt cx="286" cy="365"/>
          </a:xfrm>
        </p:grpSpPr>
        <p:sp>
          <p:nvSpPr>
            <p:cNvPr id="14435" name="Oval 63"/>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36" name="Text Box 64"/>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63" name="Group 65"/>
          <p:cNvGrpSpPr>
            <a:grpSpLocks/>
          </p:cNvGrpSpPr>
          <p:nvPr/>
        </p:nvGrpSpPr>
        <p:grpSpPr bwMode="auto">
          <a:xfrm>
            <a:off x="2411413" y="4941888"/>
            <a:ext cx="454025" cy="579437"/>
            <a:chOff x="1090" y="1888"/>
            <a:chExt cx="286" cy="365"/>
          </a:xfrm>
        </p:grpSpPr>
        <p:sp>
          <p:nvSpPr>
            <p:cNvPr id="14433" name="Oval 66"/>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34" name="Text Box 67"/>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64" name="Group 68"/>
          <p:cNvGrpSpPr>
            <a:grpSpLocks/>
          </p:cNvGrpSpPr>
          <p:nvPr/>
        </p:nvGrpSpPr>
        <p:grpSpPr bwMode="auto">
          <a:xfrm>
            <a:off x="3276600" y="3860800"/>
            <a:ext cx="454025" cy="579438"/>
            <a:chOff x="1090" y="1888"/>
            <a:chExt cx="286" cy="365"/>
          </a:xfrm>
        </p:grpSpPr>
        <p:sp>
          <p:nvSpPr>
            <p:cNvPr id="14431" name="Oval 69"/>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32" name="Text Box 70"/>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65" name="Group 71"/>
          <p:cNvGrpSpPr>
            <a:grpSpLocks/>
          </p:cNvGrpSpPr>
          <p:nvPr/>
        </p:nvGrpSpPr>
        <p:grpSpPr bwMode="auto">
          <a:xfrm>
            <a:off x="3419475" y="4508500"/>
            <a:ext cx="454025" cy="579438"/>
            <a:chOff x="1090" y="1888"/>
            <a:chExt cx="286" cy="365"/>
          </a:xfrm>
        </p:grpSpPr>
        <p:sp>
          <p:nvSpPr>
            <p:cNvPr id="14429" name="Oval 72"/>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30" name="Text Box 73"/>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66" name="Group 74"/>
          <p:cNvGrpSpPr>
            <a:grpSpLocks/>
          </p:cNvGrpSpPr>
          <p:nvPr/>
        </p:nvGrpSpPr>
        <p:grpSpPr bwMode="auto">
          <a:xfrm>
            <a:off x="2195513" y="5229225"/>
            <a:ext cx="454025" cy="579438"/>
            <a:chOff x="1090" y="1888"/>
            <a:chExt cx="286" cy="365"/>
          </a:xfrm>
        </p:grpSpPr>
        <p:sp>
          <p:nvSpPr>
            <p:cNvPr id="14427" name="Oval 75"/>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28" name="Text Box 76"/>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67" name="Group 77"/>
          <p:cNvGrpSpPr>
            <a:grpSpLocks/>
          </p:cNvGrpSpPr>
          <p:nvPr/>
        </p:nvGrpSpPr>
        <p:grpSpPr bwMode="auto">
          <a:xfrm>
            <a:off x="2916238" y="5156200"/>
            <a:ext cx="454025" cy="579438"/>
            <a:chOff x="1090" y="1888"/>
            <a:chExt cx="286" cy="365"/>
          </a:xfrm>
        </p:grpSpPr>
        <p:sp>
          <p:nvSpPr>
            <p:cNvPr id="14425" name="Oval 78"/>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26" name="Text Box 79"/>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68" name="Group 80"/>
          <p:cNvGrpSpPr>
            <a:grpSpLocks/>
          </p:cNvGrpSpPr>
          <p:nvPr/>
        </p:nvGrpSpPr>
        <p:grpSpPr bwMode="auto">
          <a:xfrm>
            <a:off x="3635375" y="4868863"/>
            <a:ext cx="454025" cy="579437"/>
            <a:chOff x="1090" y="1888"/>
            <a:chExt cx="286" cy="365"/>
          </a:xfrm>
        </p:grpSpPr>
        <p:sp>
          <p:nvSpPr>
            <p:cNvPr id="14423" name="Oval 81"/>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24" name="Text Box 82"/>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69" name="Group 83"/>
          <p:cNvGrpSpPr>
            <a:grpSpLocks/>
          </p:cNvGrpSpPr>
          <p:nvPr/>
        </p:nvGrpSpPr>
        <p:grpSpPr bwMode="auto">
          <a:xfrm>
            <a:off x="1331913" y="4365625"/>
            <a:ext cx="454025" cy="579438"/>
            <a:chOff x="1090" y="1888"/>
            <a:chExt cx="286" cy="365"/>
          </a:xfrm>
        </p:grpSpPr>
        <p:sp>
          <p:nvSpPr>
            <p:cNvPr id="14421" name="Oval 84"/>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22" name="Text Box 85"/>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sp>
        <p:nvSpPr>
          <p:cNvPr id="14370" name="Line 86"/>
          <p:cNvSpPr>
            <a:spLocks noChangeShapeType="1"/>
          </p:cNvSpPr>
          <p:nvPr/>
        </p:nvSpPr>
        <p:spPr bwMode="auto">
          <a:xfrm>
            <a:off x="1763713" y="4652963"/>
            <a:ext cx="6477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4371" name="Rectangle 87"/>
          <p:cNvSpPr>
            <a:spLocks noChangeArrowheads="1"/>
          </p:cNvSpPr>
          <p:nvPr/>
        </p:nvSpPr>
        <p:spPr bwMode="auto">
          <a:xfrm>
            <a:off x="395288" y="3573463"/>
            <a:ext cx="3889375" cy="2303462"/>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372" name="Line 88"/>
          <p:cNvSpPr>
            <a:spLocks noChangeShapeType="1"/>
          </p:cNvSpPr>
          <p:nvPr/>
        </p:nvSpPr>
        <p:spPr bwMode="auto">
          <a:xfrm>
            <a:off x="2484438" y="3284538"/>
            <a:ext cx="0" cy="360362"/>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nvGrpSpPr>
          <p:cNvPr id="14373" name="Group 89"/>
          <p:cNvGrpSpPr>
            <a:grpSpLocks/>
          </p:cNvGrpSpPr>
          <p:nvPr/>
        </p:nvGrpSpPr>
        <p:grpSpPr bwMode="auto">
          <a:xfrm>
            <a:off x="4932363" y="1700213"/>
            <a:ext cx="3821112" cy="2016125"/>
            <a:chOff x="3107" y="1071"/>
            <a:chExt cx="2407" cy="1270"/>
          </a:xfrm>
        </p:grpSpPr>
        <p:sp>
          <p:nvSpPr>
            <p:cNvPr id="14398" name="Line 90"/>
            <p:cNvSpPr>
              <a:spLocks noChangeShapeType="1"/>
            </p:cNvSpPr>
            <p:nvPr/>
          </p:nvSpPr>
          <p:spPr bwMode="auto">
            <a:xfrm>
              <a:off x="3470" y="1706"/>
              <a:ext cx="401" cy="1"/>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nvGrpSpPr>
            <p:cNvPr id="14399" name="Group 91"/>
            <p:cNvGrpSpPr>
              <a:grpSpLocks/>
            </p:cNvGrpSpPr>
            <p:nvPr/>
          </p:nvGrpSpPr>
          <p:grpSpPr bwMode="auto">
            <a:xfrm>
              <a:off x="3198" y="1525"/>
              <a:ext cx="286" cy="365"/>
              <a:chOff x="1090" y="1888"/>
              <a:chExt cx="291" cy="365"/>
            </a:xfrm>
          </p:grpSpPr>
          <p:sp>
            <p:nvSpPr>
              <p:cNvPr id="14419" name="Oval 92"/>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20" name="Text Box 93"/>
              <p:cNvSpPr txBox="1">
                <a:spLocks noChangeArrowheads="1"/>
              </p:cNvSpPr>
              <p:nvPr/>
            </p:nvSpPr>
            <p:spPr bwMode="auto">
              <a:xfrm>
                <a:off x="1090" y="1888"/>
                <a:ext cx="29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sp>
          <p:nvSpPr>
            <p:cNvPr id="14400" name="Rectangle 94"/>
            <p:cNvSpPr>
              <a:spLocks noChangeArrowheads="1"/>
            </p:cNvSpPr>
            <p:nvPr/>
          </p:nvSpPr>
          <p:spPr bwMode="auto">
            <a:xfrm>
              <a:off x="3107" y="1117"/>
              <a:ext cx="2404" cy="1224"/>
            </a:xfrm>
            <a:prstGeom prst="rect">
              <a:avLst/>
            </a:prstGeom>
            <a:noFill/>
            <a:ln w="158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grpSp>
          <p:nvGrpSpPr>
            <p:cNvPr id="14401" name="Group 95"/>
            <p:cNvGrpSpPr>
              <a:grpSpLocks/>
            </p:cNvGrpSpPr>
            <p:nvPr/>
          </p:nvGrpSpPr>
          <p:grpSpPr bwMode="auto">
            <a:xfrm>
              <a:off x="4694" y="1071"/>
              <a:ext cx="820" cy="728"/>
              <a:chOff x="4649" y="1071"/>
              <a:chExt cx="835" cy="728"/>
            </a:xfrm>
          </p:grpSpPr>
          <p:sp>
            <p:nvSpPr>
              <p:cNvPr id="14411" name="Oval 96"/>
              <p:cNvSpPr>
                <a:spLocks noChangeArrowheads="1"/>
              </p:cNvSpPr>
              <p:nvPr/>
            </p:nvSpPr>
            <p:spPr bwMode="auto">
              <a:xfrm>
                <a:off x="4740" y="1117"/>
                <a:ext cx="635" cy="63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12" name="Oval 97"/>
              <p:cNvSpPr>
                <a:spLocks noChangeArrowheads="1"/>
              </p:cNvSpPr>
              <p:nvPr/>
            </p:nvSpPr>
            <p:spPr bwMode="auto">
              <a:xfrm>
                <a:off x="4921" y="1298"/>
                <a:ext cx="272" cy="272"/>
              </a:xfrm>
              <a:prstGeom prst="ellipse">
                <a:avLst/>
              </a:prstGeom>
              <a:solidFill>
                <a:schemeClr val="accent1"/>
              </a:solidFill>
              <a:ln w="9525">
                <a:solidFill>
                  <a:schemeClr val="accent1"/>
                </a:solidFill>
                <a:round/>
                <a:headEnd/>
                <a:tailEnd/>
              </a:ln>
            </p:spPr>
            <p:txBody>
              <a:bodyPr wrap="none" anchor="ct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buFontTx/>
                  <a:buNone/>
                </a:pPr>
                <a:r>
                  <a:rPr lang="ja-JP" altLang="en-US" sz="2400"/>
                  <a:t>核</a:t>
                </a:r>
              </a:p>
            </p:txBody>
          </p:sp>
          <p:grpSp>
            <p:nvGrpSpPr>
              <p:cNvPr id="14413" name="Group 98"/>
              <p:cNvGrpSpPr>
                <a:grpSpLocks/>
              </p:cNvGrpSpPr>
              <p:nvPr/>
            </p:nvGrpSpPr>
            <p:grpSpPr bwMode="auto">
              <a:xfrm>
                <a:off x="4649" y="1071"/>
                <a:ext cx="291" cy="365"/>
                <a:chOff x="1090" y="1888"/>
                <a:chExt cx="291" cy="365"/>
              </a:xfrm>
            </p:grpSpPr>
            <p:sp>
              <p:nvSpPr>
                <p:cNvPr id="14417" name="Oval 99"/>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18" name="Text Box 100"/>
                <p:cNvSpPr txBox="1">
                  <a:spLocks noChangeArrowheads="1"/>
                </p:cNvSpPr>
                <p:nvPr/>
              </p:nvSpPr>
              <p:spPr bwMode="auto">
                <a:xfrm>
                  <a:off x="1090" y="1888"/>
                  <a:ext cx="29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414" name="Group 101"/>
              <p:cNvGrpSpPr>
                <a:grpSpLocks/>
              </p:cNvGrpSpPr>
              <p:nvPr/>
            </p:nvGrpSpPr>
            <p:grpSpPr bwMode="auto">
              <a:xfrm>
                <a:off x="5193" y="1434"/>
                <a:ext cx="291" cy="365"/>
                <a:chOff x="1090" y="1888"/>
                <a:chExt cx="291" cy="365"/>
              </a:xfrm>
            </p:grpSpPr>
            <p:sp>
              <p:nvSpPr>
                <p:cNvPr id="14415" name="Oval 102"/>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16" name="Text Box 103"/>
                <p:cNvSpPr txBox="1">
                  <a:spLocks noChangeArrowheads="1"/>
                </p:cNvSpPr>
                <p:nvPr/>
              </p:nvSpPr>
              <p:spPr bwMode="auto">
                <a:xfrm>
                  <a:off x="1090" y="1888"/>
                  <a:ext cx="29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grpSp>
          <p:nvGrpSpPr>
            <p:cNvPr id="14402" name="Group 104"/>
            <p:cNvGrpSpPr>
              <a:grpSpLocks/>
            </p:cNvGrpSpPr>
            <p:nvPr/>
          </p:nvGrpSpPr>
          <p:grpSpPr bwMode="auto">
            <a:xfrm>
              <a:off x="4059" y="1570"/>
              <a:ext cx="820" cy="728"/>
              <a:chOff x="4649" y="1071"/>
              <a:chExt cx="835" cy="728"/>
            </a:xfrm>
          </p:grpSpPr>
          <p:sp>
            <p:nvSpPr>
              <p:cNvPr id="14403" name="Oval 105"/>
              <p:cNvSpPr>
                <a:spLocks noChangeArrowheads="1"/>
              </p:cNvSpPr>
              <p:nvPr/>
            </p:nvSpPr>
            <p:spPr bwMode="auto">
              <a:xfrm>
                <a:off x="4740" y="1117"/>
                <a:ext cx="635" cy="63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04" name="Oval 106"/>
              <p:cNvSpPr>
                <a:spLocks noChangeArrowheads="1"/>
              </p:cNvSpPr>
              <p:nvPr/>
            </p:nvSpPr>
            <p:spPr bwMode="auto">
              <a:xfrm>
                <a:off x="4921" y="1298"/>
                <a:ext cx="272" cy="272"/>
              </a:xfrm>
              <a:prstGeom prst="ellipse">
                <a:avLst/>
              </a:prstGeom>
              <a:solidFill>
                <a:schemeClr val="accent1"/>
              </a:solidFill>
              <a:ln w="9525">
                <a:solidFill>
                  <a:schemeClr val="accent1"/>
                </a:solidFill>
                <a:round/>
                <a:headEnd/>
                <a:tailEnd/>
              </a:ln>
            </p:spPr>
            <p:txBody>
              <a:bodyPr wrap="none" anchor="ct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buFontTx/>
                  <a:buNone/>
                </a:pPr>
                <a:r>
                  <a:rPr lang="ja-JP" altLang="en-US" sz="2400"/>
                  <a:t>核</a:t>
                </a:r>
              </a:p>
            </p:txBody>
          </p:sp>
          <p:grpSp>
            <p:nvGrpSpPr>
              <p:cNvPr id="14405" name="Group 107"/>
              <p:cNvGrpSpPr>
                <a:grpSpLocks/>
              </p:cNvGrpSpPr>
              <p:nvPr/>
            </p:nvGrpSpPr>
            <p:grpSpPr bwMode="auto">
              <a:xfrm>
                <a:off x="4649" y="1071"/>
                <a:ext cx="291" cy="365"/>
                <a:chOff x="1090" y="1888"/>
                <a:chExt cx="291" cy="365"/>
              </a:xfrm>
            </p:grpSpPr>
            <p:sp>
              <p:nvSpPr>
                <p:cNvPr id="14409" name="Oval 108"/>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10" name="Text Box 109"/>
                <p:cNvSpPr txBox="1">
                  <a:spLocks noChangeArrowheads="1"/>
                </p:cNvSpPr>
                <p:nvPr/>
              </p:nvSpPr>
              <p:spPr bwMode="auto">
                <a:xfrm>
                  <a:off x="1090" y="1888"/>
                  <a:ext cx="29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406" name="Group 110"/>
              <p:cNvGrpSpPr>
                <a:grpSpLocks/>
              </p:cNvGrpSpPr>
              <p:nvPr/>
            </p:nvGrpSpPr>
            <p:grpSpPr bwMode="auto">
              <a:xfrm>
                <a:off x="5193" y="1434"/>
                <a:ext cx="291" cy="365"/>
                <a:chOff x="1090" y="1888"/>
                <a:chExt cx="291" cy="365"/>
              </a:xfrm>
            </p:grpSpPr>
            <p:sp>
              <p:nvSpPr>
                <p:cNvPr id="14407" name="Oval 111"/>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08" name="Text Box 112"/>
                <p:cNvSpPr txBox="1">
                  <a:spLocks noChangeArrowheads="1"/>
                </p:cNvSpPr>
                <p:nvPr/>
              </p:nvSpPr>
              <p:spPr bwMode="auto">
                <a:xfrm>
                  <a:off x="1090" y="1888"/>
                  <a:ext cx="29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grpSp>
      <p:sp>
        <p:nvSpPr>
          <p:cNvPr id="14374" name="Line 113"/>
          <p:cNvSpPr>
            <a:spLocks noChangeShapeType="1"/>
          </p:cNvSpPr>
          <p:nvPr/>
        </p:nvSpPr>
        <p:spPr bwMode="auto">
          <a:xfrm>
            <a:off x="6156325" y="5013325"/>
            <a:ext cx="6477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nvGrpSpPr>
          <p:cNvPr id="14375" name="Group 114"/>
          <p:cNvGrpSpPr>
            <a:grpSpLocks/>
          </p:cNvGrpSpPr>
          <p:nvPr/>
        </p:nvGrpSpPr>
        <p:grpSpPr bwMode="auto">
          <a:xfrm>
            <a:off x="5724525" y="4724400"/>
            <a:ext cx="454025" cy="579438"/>
            <a:chOff x="1090" y="1888"/>
            <a:chExt cx="286" cy="365"/>
          </a:xfrm>
        </p:grpSpPr>
        <p:sp>
          <p:nvSpPr>
            <p:cNvPr id="14396" name="Oval 115"/>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397" name="Text Box 116"/>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sp>
        <p:nvSpPr>
          <p:cNvPr id="14376" name="Rectangle 117"/>
          <p:cNvSpPr>
            <a:spLocks noChangeArrowheads="1"/>
          </p:cNvSpPr>
          <p:nvPr/>
        </p:nvSpPr>
        <p:spPr bwMode="auto">
          <a:xfrm>
            <a:off x="4859338" y="4078288"/>
            <a:ext cx="3887787" cy="2303462"/>
          </a:xfrm>
          <a:prstGeom prst="rect">
            <a:avLst/>
          </a:prstGeom>
          <a:noFill/>
          <a:ln w="158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grpSp>
        <p:nvGrpSpPr>
          <p:cNvPr id="14377" name="Group 118"/>
          <p:cNvGrpSpPr>
            <a:grpSpLocks/>
          </p:cNvGrpSpPr>
          <p:nvPr/>
        </p:nvGrpSpPr>
        <p:grpSpPr bwMode="auto">
          <a:xfrm>
            <a:off x="7378700" y="4005263"/>
            <a:ext cx="1317625" cy="1155700"/>
            <a:chOff x="4649" y="1071"/>
            <a:chExt cx="830" cy="728"/>
          </a:xfrm>
        </p:grpSpPr>
        <p:sp>
          <p:nvSpPr>
            <p:cNvPr id="14388" name="Oval 119"/>
            <p:cNvSpPr>
              <a:spLocks noChangeArrowheads="1"/>
            </p:cNvSpPr>
            <p:nvPr/>
          </p:nvSpPr>
          <p:spPr bwMode="auto">
            <a:xfrm>
              <a:off x="4740" y="1117"/>
              <a:ext cx="635" cy="63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389" name="Oval 120"/>
            <p:cNvSpPr>
              <a:spLocks noChangeArrowheads="1"/>
            </p:cNvSpPr>
            <p:nvPr/>
          </p:nvSpPr>
          <p:spPr bwMode="auto">
            <a:xfrm>
              <a:off x="4921" y="1298"/>
              <a:ext cx="272" cy="272"/>
            </a:xfrm>
            <a:prstGeom prst="ellipse">
              <a:avLst/>
            </a:prstGeom>
            <a:solidFill>
              <a:schemeClr val="accent1"/>
            </a:solidFill>
            <a:ln w="9525">
              <a:solidFill>
                <a:schemeClr val="accent1"/>
              </a:solidFill>
              <a:round/>
              <a:headEnd/>
              <a:tailEnd/>
            </a:ln>
          </p:spPr>
          <p:txBody>
            <a:bodyPr wrap="none" anchor="ct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buFontTx/>
                <a:buNone/>
              </a:pPr>
              <a:r>
                <a:rPr lang="ja-JP" altLang="en-US" sz="2400"/>
                <a:t>核</a:t>
              </a:r>
            </a:p>
          </p:txBody>
        </p:sp>
        <p:grpSp>
          <p:nvGrpSpPr>
            <p:cNvPr id="14390" name="Group 121"/>
            <p:cNvGrpSpPr>
              <a:grpSpLocks/>
            </p:cNvGrpSpPr>
            <p:nvPr/>
          </p:nvGrpSpPr>
          <p:grpSpPr bwMode="auto">
            <a:xfrm>
              <a:off x="4649" y="1071"/>
              <a:ext cx="286" cy="365"/>
              <a:chOff x="1090" y="1888"/>
              <a:chExt cx="286" cy="365"/>
            </a:xfrm>
          </p:grpSpPr>
          <p:sp>
            <p:nvSpPr>
              <p:cNvPr id="14394" name="Oval 122"/>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395" name="Text Box 123"/>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91" name="Group 124"/>
            <p:cNvGrpSpPr>
              <a:grpSpLocks/>
            </p:cNvGrpSpPr>
            <p:nvPr/>
          </p:nvGrpSpPr>
          <p:grpSpPr bwMode="auto">
            <a:xfrm>
              <a:off x="5193" y="1434"/>
              <a:ext cx="286" cy="365"/>
              <a:chOff x="1090" y="1888"/>
              <a:chExt cx="286" cy="365"/>
            </a:xfrm>
          </p:grpSpPr>
          <p:sp>
            <p:nvSpPr>
              <p:cNvPr id="14392" name="Oval 125"/>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393" name="Text Box 126"/>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sp>
        <p:nvSpPr>
          <p:cNvPr id="14378" name="Oval 127"/>
          <p:cNvSpPr>
            <a:spLocks noChangeArrowheads="1"/>
          </p:cNvSpPr>
          <p:nvPr/>
        </p:nvSpPr>
        <p:spPr bwMode="auto">
          <a:xfrm>
            <a:off x="6516688" y="5086350"/>
            <a:ext cx="1008062" cy="1008063"/>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379" name="Oval 128"/>
          <p:cNvSpPr>
            <a:spLocks noChangeArrowheads="1"/>
          </p:cNvSpPr>
          <p:nvPr/>
        </p:nvSpPr>
        <p:spPr bwMode="auto">
          <a:xfrm>
            <a:off x="6804025" y="5373688"/>
            <a:ext cx="431800" cy="431800"/>
          </a:xfrm>
          <a:prstGeom prst="ellipse">
            <a:avLst/>
          </a:prstGeom>
          <a:solidFill>
            <a:schemeClr val="accent1"/>
          </a:solidFill>
          <a:ln w="9525">
            <a:solidFill>
              <a:schemeClr val="accent1"/>
            </a:solidFill>
            <a:round/>
            <a:headEnd/>
            <a:tailEnd/>
          </a:ln>
        </p:spPr>
        <p:txBody>
          <a:bodyPr wrap="none" anchor="ct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buFontTx/>
              <a:buNone/>
            </a:pPr>
            <a:r>
              <a:rPr lang="ja-JP" altLang="en-US" sz="2400"/>
              <a:t>核</a:t>
            </a:r>
          </a:p>
        </p:txBody>
      </p:sp>
      <p:grpSp>
        <p:nvGrpSpPr>
          <p:cNvPr id="14380" name="Group 129"/>
          <p:cNvGrpSpPr>
            <a:grpSpLocks/>
          </p:cNvGrpSpPr>
          <p:nvPr/>
        </p:nvGrpSpPr>
        <p:grpSpPr bwMode="auto">
          <a:xfrm>
            <a:off x="6300788" y="5445125"/>
            <a:ext cx="454025" cy="579438"/>
            <a:chOff x="1090" y="1888"/>
            <a:chExt cx="286" cy="365"/>
          </a:xfrm>
        </p:grpSpPr>
        <p:sp>
          <p:nvSpPr>
            <p:cNvPr id="14386" name="Oval 130"/>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387" name="Text Box 131"/>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81" name="Group 132"/>
          <p:cNvGrpSpPr>
            <a:grpSpLocks/>
          </p:cNvGrpSpPr>
          <p:nvPr/>
        </p:nvGrpSpPr>
        <p:grpSpPr bwMode="auto">
          <a:xfrm>
            <a:off x="7235825" y="5445125"/>
            <a:ext cx="454025" cy="579438"/>
            <a:chOff x="1090" y="1888"/>
            <a:chExt cx="286" cy="365"/>
          </a:xfrm>
        </p:grpSpPr>
        <p:sp>
          <p:nvSpPr>
            <p:cNvPr id="14384" name="Oval 133"/>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385" name="Text Box 134"/>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sp>
        <p:nvSpPr>
          <p:cNvPr id="14382" name="Text Box 135"/>
          <p:cNvSpPr txBox="1">
            <a:spLocks noChangeArrowheads="1"/>
          </p:cNvSpPr>
          <p:nvPr/>
        </p:nvSpPr>
        <p:spPr bwMode="auto">
          <a:xfrm>
            <a:off x="4211638" y="6400800"/>
            <a:ext cx="4879975" cy="457200"/>
          </a:xfrm>
          <a:prstGeom prst="rect">
            <a:avLst/>
          </a:prstGeom>
          <a:solidFill>
            <a:srgbClr val="99CC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ja-JP" altLang="en-US" sz="2400"/>
              <a:t>希ガスでの小さな分極 </a:t>
            </a:r>
            <a:r>
              <a:rPr lang="en-US" altLang="ja-JP" sz="2400"/>
              <a:t>(ex. </a:t>
            </a:r>
            <a:r>
              <a:rPr lang="ja-JP" altLang="en-US" sz="2400"/>
              <a:t>アルゴン</a:t>
            </a:r>
            <a:r>
              <a:rPr lang="en-US" altLang="ja-JP" sz="2400"/>
              <a:t>)</a:t>
            </a:r>
          </a:p>
        </p:txBody>
      </p:sp>
      <p:sp>
        <p:nvSpPr>
          <p:cNvPr id="14383" name="Line 136"/>
          <p:cNvSpPr>
            <a:spLocks noChangeShapeType="1"/>
          </p:cNvSpPr>
          <p:nvPr/>
        </p:nvSpPr>
        <p:spPr bwMode="auto">
          <a:xfrm>
            <a:off x="6804025" y="3716338"/>
            <a:ext cx="0" cy="360362"/>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Tree>
    <p:extLst>
      <p:ext uri="{BB962C8B-B14F-4D97-AF65-F5344CB8AC3E}">
        <p14:creationId xmlns:p14="http://schemas.microsoft.com/office/powerpoint/2010/main" val="717603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Grp="1" noChangeAspect="1"/>
          </p:cNvGraphicFramePr>
          <p:nvPr>
            <p:ph sz="half" idx="2"/>
          </p:nvPr>
        </p:nvGraphicFramePr>
        <p:xfrm>
          <a:off x="0" y="1773238"/>
          <a:ext cx="4594225" cy="4797425"/>
        </p:xfrm>
        <a:graphic>
          <a:graphicData uri="http://schemas.openxmlformats.org/presentationml/2006/ole">
            <mc:AlternateContent xmlns:mc="http://schemas.openxmlformats.org/markup-compatibility/2006">
              <mc:Choice xmlns:v="urn:schemas-microsoft-com:vml" Requires="v">
                <p:oleObj spid="_x0000_s1092" name="KGPlot" r:id="rId4" imgW="5477241" imgH="5719961" progId="KGraph_Plot">
                  <p:embed/>
                </p:oleObj>
              </mc:Choice>
              <mc:Fallback>
                <p:oleObj name="KGPlot" r:id="rId4" imgW="5477241" imgH="5719961" progId="KGraph_Plot">
                  <p:embed/>
                  <p:pic>
                    <p:nvPicPr>
                      <p:cNvPr id="1536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73238"/>
                        <a:ext cx="4594225" cy="479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3" name="Object 3"/>
          <p:cNvGraphicFramePr>
            <a:graphicFrameLocks noGrp="1" noChangeAspect="1"/>
          </p:cNvGraphicFramePr>
          <p:nvPr>
            <p:ph sz="half" idx="1"/>
          </p:nvPr>
        </p:nvGraphicFramePr>
        <p:xfrm>
          <a:off x="4549775" y="1773238"/>
          <a:ext cx="4594225" cy="4797425"/>
        </p:xfrm>
        <a:graphic>
          <a:graphicData uri="http://schemas.openxmlformats.org/presentationml/2006/ole">
            <mc:AlternateContent xmlns:mc="http://schemas.openxmlformats.org/markup-compatibility/2006">
              <mc:Choice xmlns:v="urn:schemas-microsoft-com:vml" Requires="v">
                <p:oleObj spid="_x0000_s1093" name="KGPlot" r:id="rId6" imgW="5477241" imgH="5719961" progId="KGraph_Plot">
                  <p:embed/>
                </p:oleObj>
              </mc:Choice>
              <mc:Fallback>
                <p:oleObj name="KGPlot" r:id="rId6" imgW="5477241" imgH="5719961" progId="KGraph_Plot">
                  <p:embed/>
                  <p:pic>
                    <p:nvPicPr>
                      <p:cNvPr id="15363" name="Object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9775" y="1773238"/>
                        <a:ext cx="4594225" cy="479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4" name="Rectangle 4"/>
          <p:cNvSpPr>
            <a:spLocks noGrp="1" noChangeArrowheads="1"/>
          </p:cNvSpPr>
          <p:nvPr>
            <p:ph type="title"/>
          </p:nvPr>
        </p:nvSpPr>
        <p:spPr>
          <a:xfrm>
            <a:off x="539750" y="260350"/>
            <a:ext cx="8208963" cy="908050"/>
          </a:xfrm>
        </p:spPr>
        <p:txBody>
          <a:bodyPr/>
          <a:lstStyle/>
          <a:p>
            <a:pPr eaLnBrk="1" hangingPunct="1"/>
            <a:r>
              <a:rPr lang="ja-JP" altLang="en-US" smtClean="0"/>
              <a:t>密度効果と阻止能の比</a:t>
            </a:r>
          </a:p>
        </p:txBody>
      </p:sp>
    </p:spTree>
    <p:extLst>
      <p:ext uri="{BB962C8B-B14F-4D97-AF65-F5344CB8AC3E}">
        <p14:creationId xmlns:p14="http://schemas.microsoft.com/office/powerpoint/2010/main" val="2218061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ja-JP" smtClean="0"/>
              <a:t>egs5</a:t>
            </a:r>
            <a:r>
              <a:rPr lang="ja-JP" altLang="en-US" smtClean="0"/>
              <a:t>での密度効果</a:t>
            </a:r>
          </a:p>
        </p:txBody>
      </p:sp>
      <p:sp>
        <p:nvSpPr>
          <p:cNvPr id="16387" name="Rectangle 3"/>
          <p:cNvSpPr>
            <a:spLocks noGrp="1" noChangeArrowheads="1"/>
          </p:cNvSpPr>
          <p:nvPr>
            <p:ph type="body" idx="1"/>
          </p:nvPr>
        </p:nvSpPr>
        <p:spPr/>
        <p:txBody>
          <a:bodyPr/>
          <a:lstStyle/>
          <a:p>
            <a:pPr eaLnBrk="1" hangingPunct="1"/>
            <a:r>
              <a:rPr lang="en-US" altLang="ja-JP" smtClean="0"/>
              <a:t>Berger, Seltzer, and Sternheimer</a:t>
            </a:r>
          </a:p>
          <a:p>
            <a:pPr lvl="1" eaLnBrk="1" hangingPunct="1"/>
            <a:r>
              <a:rPr lang="en-US" altLang="ja-JP" smtClean="0"/>
              <a:t>278 </a:t>
            </a:r>
            <a:r>
              <a:rPr lang="ja-JP" altLang="en-US" smtClean="0"/>
              <a:t>物質のパラメータを内蔵</a:t>
            </a:r>
          </a:p>
          <a:p>
            <a:pPr eaLnBrk="1" hangingPunct="1"/>
            <a:r>
              <a:rPr lang="en-US" altLang="ja-JP" smtClean="0"/>
              <a:t>Sternheimer and Peierls</a:t>
            </a:r>
          </a:p>
          <a:p>
            <a:pPr lvl="1" eaLnBrk="1" hangingPunct="1"/>
            <a:r>
              <a:rPr lang="ja-JP" altLang="en-US" smtClean="0"/>
              <a:t>一般的扱い</a:t>
            </a:r>
          </a:p>
          <a:p>
            <a:pPr lvl="2" eaLnBrk="1" hangingPunct="1"/>
            <a:r>
              <a:rPr lang="ja-JP" altLang="en-US" smtClean="0"/>
              <a:t>正確さは少し劣る。（全阻止能誤差</a:t>
            </a:r>
            <a:r>
              <a:rPr lang="en-US" altLang="ja-JP" smtClean="0"/>
              <a:t>&lt;2%</a:t>
            </a:r>
            <a:r>
              <a:rPr lang="ja-JP" altLang="en-US" smtClean="0"/>
              <a:t>）</a:t>
            </a:r>
          </a:p>
          <a:p>
            <a:pPr lvl="2" eaLnBrk="1" hangingPunct="1"/>
            <a:r>
              <a:rPr lang="en-US" altLang="ja-JP" smtClean="0"/>
              <a:t>Z </a:t>
            </a:r>
            <a:r>
              <a:rPr lang="ja-JP" altLang="en-US" smtClean="0"/>
              <a:t>と </a:t>
            </a:r>
            <a:r>
              <a:rPr lang="en-US" altLang="ja-JP" smtClean="0">
                <a:latin typeface="Symbol" panose="05050102010706020507" pitchFamily="18" charset="2"/>
              </a:rPr>
              <a:t>r </a:t>
            </a:r>
            <a:r>
              <a:rPr lang="ja-JP" altLang="en-US" smtClean="0">
                <a:latin typeface="Symbol" panose="05050102010706020507" pitchFamily="18" charset="2"/>
              </a:rPr>
              <a:t>のみを用いる。</a:t>
            </a:r>
          </a:p>
        </p:txBody>
      </p:sp>
    </p:spTree>
    <p:extLst>
      <p:ext uri="{BB962C8B-B14F-4D97-AF65-F5344CB8AC3E}">
        <p14:creationId xmlns:p14="http://schemas.microsoft.com/office/powerpoint/2010/main" val="490006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台所用具 が含まれている画像&#10;&#10;自動的に生成された説明">
            <a:extLst>
              <a:ext uri="{FF2B5EF4-FFF2-40B4-BE49-F238E27FC236}">
                <a16:creationId xmlns:a16="http://schemas.microsoft.com/office/drawing/2014/main" id="{A41FB38F-5322-7B43-9DDC-1ABAC0D188C6}"/>
              </a:ext>
            </a:extLst>
          </p:cNvPr>
          <p:cNvPicPr>
            <a:picLocks noChangeAspect="1"/>
          </p:cNvPicPr>
          <p:nvPr/>
        </p:nvPicPr>
        <p:blipFill>
          <a:blip r:embed="rId2"/>
          <a:stretch>
            <a:fillRect/>
          </a:stretch>
        </p:blipFill>
        <p:spPr>
          <a:xfrm>
            <a:off x="1630180" y="2652406"/>
            <a:ext cx="2941820" cy="1405244"/>
          </a:xfrm>
          <a:prstGeom prst="rect">
            <a:avLst/>
          </a:prstGeom>
        </p:spPr>
      </p:pic>
      <p:pic>
        <p:nvPicPr>
          <p:cNvPr id="10" name="図 9">
            <a:extLst>
              <a:ext uri="{FF2B5EF4-FFF2-40B4-BE49-F238E27FC236}">
                <a16:creationId xmlns:a16="http://schemas.microsoft.com/office/drawing/2014/main" id="{9EDC616B-8600-E545-8306-C6758D0C9CAE}"/>
              </a:ext>
            </a:extLst>
          </p:cNvPr>
          <p:cNvPicPr>
            <a:picLocks noChangeAspect="1"/>
          </p:cNvPicPr>
          <p:nvPr/>
        </p:nvPicPr>
        <p:blipFill>
          <a:blip r:embed="rId3"/>
          <a:stretch>
            <a:fillRect/>
          </a:stretch>
        </p:blipFill>
        <p:spPr>
          <a:xfrm>
            <a:off x="5652223" y="44222"/>
            <a:ext cx="3345084" cy="6272032"/>
          </a:xfrm>
          <a:prstGeom prst="rect">
            <a:avLst/>
          </a:prstGeom>
        </p:spPr>
      </p:pic>
      <p:sp>
        <p:nvSpPr>
          <p:cNvPr id="11" name="テキスト ボックス 10">
            <a:extLst>
              <a:ext uri="{FF2B5EF4-FFF2-40B4-BE49-F238E27FC236}">
                <a16:creationId xmlns:a16="http://schemas.microsoft.com/office/drawing/2014/main" id="{A8CB4A28-A659-4E4B-AD91-CA8AC8002E67}"/>
              </a:ext>
            </a:extLst>
          </p:cNvPr>
          <p:cNvSpPr txBox="1"/>
          <p:nvPr/>
        </p:nvSpPr>
        <p:spPr>
          <a:xfrm>
            <a:off x="576419" y="1085482"/>
            <a:ext cx="5416868" cy="461665"/>
          </a:xfrm>
          <a:prstGeom prst="rect">
            <a:avLst/>
          </a:prstGeom>
          <a:solidFill>
            <a:srgbClr val="FFC000"/>
          </a:solidFill>
        </p:spPr>
        <p:txBody>
          <a:bodyPr wrap="none" rtlCol="0">
            <a:spAutoFit/>
          </a:bodyPr>
          <a:lstStyle/>
          <a:p>
            <a:r>
              <a:rPr lang="ja-JP" altLang="en-US" sz="2400" dirty="0"/>
              <a:t>グラファイトは焼き物（陶器と同じ）</a:t>
            </a:r>
          </a:p>
        </p:txBody>
      </p:sp>
      <p:sp>
        <p:nvSpPr>
          <p:cNvPr id="12" name="下矢印 11">
            <a:extLst>
              <a:ext uri="{FF2B5EF4-FFF2-40B4-BE49-F238E27FC236}">
                <a16:creationId xmlns:a16="http://schemas.microsoft.com/office/drawing/2014/main" id="{1067C2A8-7FB1-614C-A8CF-C5D4104FE7E4}"/>
              </a:ext>
            </a:extLst>
          </p:cNvPr>
          <p:cNvSpPr/>
          <p:nvPr/>
        </p:nvSpPr>
        <p:spPr>
          <a:xfrm>
            <a:off x="2935679" y="1714672"/>
            <a:ext cx="495300" cy="368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13" name="テキスト ボックス 12">
            <a:extLst>
              <a:ext uri="{FF2B5EF4-FFF2-40B4-BE49-F238E27FC236}">
                <a16:creationId xmlns:a16="http://schemas.microsoft.com/office/drawing/2014/main" id="{9DE31E92-3BC0-C943-B218-62ACCBAEAED2}"/>
              </a:ext>
            </a:extLst>
          </p:cNvPr>
          <p:cNvSpPr txBox="1"/>
          <p:nvPr/>
        </p:nvSpPr>
        <p:spPr>
          <a:xfrm>
            <a:off x="2449795" y="2208867"/>
            <a:ext cx="1467068" cy="400110"/>
          </a:xfrm>
          <a:prstGeom prst="rect">
            <a:avLst/>
          </a:prstGeom>
          <a:noFill/>
        </p:spPr>
        <p:txBody>
          <a:bodyPr wrap="none" rtlCol="0">
            <a:spAutoFit/>
          </a:bodyPr>
          <a:lstStyle/>
          <a:p>
            <a:r>
              <a:rPr lang="ja-JP" altLang="en-US" sz="2000">
                <a:solidFill>
                  <a:srgbClr val="FF0000"/>
                </a:solidFill>
              </a:rPr>
              <a:t>多孔質材料</a:t>
            </a:r>
          </a:p>
        </p:txBody>
      </p:sp>
      <p:sp>
        <p:nvSpPr>
          <p:cNvPr id="14" name="テキスト ボックス 13">
            <a:extLst>
              <a:ext uri="{FF2B5EF4-FFF2-40B4-BE49-F238E27FC236}">
                <a16:creationId xmlns:a16="http://schemas.microsoft.com/office/drawing/2014/main" id="{83786FF7-41FC-C64D-8533-ACE815074D89}"/>
              </a:ext>
            </a:extLst>
          </p:cNvPr>
          <p:cNvSpPr txBox="1"/>
          <p:nvPr/>
        </p:nvSpPr>
        <p:spPr>
          <a:xfrm>
            <a:off x="768165" y="5467947"/>
            <a:ext cx="4331552" cy="1015663"/>
          </a:xfrm>
          <a:prstGeom prst="rect">
            <a:avLst/>
          </a:prstGeom>
          <a:noFill/>
        </p:spPr>
        <p:txBody>
          <a:bodyPr wrap="square" rtlCol="0">
            <a:spAutoFit/>
          </a:bodyPr>
          <a:lstStyle/>
          <a:p>
            <a:r>
              <a:rPr lang="ja-JP" altLang="en-US" sz="2000" dirty="0">
                <a:solidFill>
                  <a:srgbClr val="FF0000"/>
                </a:solidFill>
              </a:rPr>
              <a:t>質量衝突阻止能（阻止断面積）と阻止能とで計算に用いる密度の値を変えないといけない！</a:t>
            </a:r>
          </a:p>
        </p:txBody>
      </p:sp>
      <p:sp>
        <p:nvSpPr>
          <p:cNvPr id="16" name="テキスト ボックス 15">
            <a:extLst>
              <a:ext uri="{FF2B5EF4-FFF2-40B4-BE49-F238E27FC236}">
                <a16:creationId xmlns:a16="http://schemas.microsoft.com/office/drawing/2014/main" id="{FFA544FC-9C71-6C44-9FA6-F6D4B417B311}"/>
              </a:ext>
            </a:extLst>
          </p:cNvPr>
          <p:cNvSpPr txBox="1"/>
          <p:nvPr/>
        </p:nvSpPr>
        <p:spPr>
          <a:xfrm>
            <a:off x="5933999" y="6316254"/>
            <a:ext cx="2781532" cy="507831"/>
          </a:xfrm>
          <a:prstGeom prst="rect">
            <a:avLst/>
          </a:prstGeom>
          <a:noFill/>
        </p:spPr>
        <p:txBody>
          <a:bodyPr wrap="none" rtlCol="0">
            <a:spAutoFit/>
          </a:bodyPr>
          <a:lstStyle/>
          <a:p>
            <a:pPr algn="ctr"/>
            <a:r>
              <a:rPr lang="ja-JP" altLang="en-US" sz="1350" dirty="0"/>
              <a:t>グラファイトの製造工程</a:t>
            </a:r>
            <a:endParaRPr lang="en-US" altLang="ja-JP" sz="1350" dirty="0"/>
          </a:p>
          <a:p>
            <a:pPr algn="ctr"/>
            <a:r>
              <a:rPr lang="ja-JP" altLang="en-US" sz="1350" dirty="0"/>
              <a:t>東洋炭素のホームページより引用</a:t>
            </a:r>
          </a:p>
        </p:txBody>
      </p:sp>
      <p:sp>
        <p:nvSpPr>
          <p:cNvPr id="17" name="テキスト ボックス 16">
            <a:extLst>
              <a:ext uri="{FF2B5EF4-FFF2-40B4-BE49-F238E27FC236}">
                <a16:creationId xmlns:a16="http://schemas.microsoft.com/office/drawing/2014/main" id="{F8FECAF6-1DEA-454B-A353-7813D8B5165E}"/>
              </a:ext>
            </a:extLst>
          </p:cNvPr>
          <p:cNvSpPr txBox="1"/>
          <p:nvPr/>
        </p:nvSpPr>
        <p:spPr>
          <a:xfrm>
            <a:off x="768165" y="4144508"/>
            <a:ext cx="4506506" cy="1323439"/>
          </a:xfrm>
          <a:prstGeom prst="rect">
            <a:avLst/>
          </a:prstGeom>
          <a:noFill/>
        </p:spPr>
        <p:txBody>
          <a:bodyPr wrap="square" rtlCol="0">
            <a:spAutoFit/>
          </a:bodyPr>
          <a:lstStyle/>
          <a:p>
            <a:r>
              <a:rPr lang="ja-JP" altLang="en-US" sz="2000"/>
              <a:t>観測されるのは平均的な阻止能だが、原子との衝突現象は結晶部分でのみ発生する。密度効果は結晶部分の密度で計算しないと不整合が発生してしまう。</a:t>
            </a:r>
          </a:p>
        </p:txBody>
      </p:sp>
    </p:spTree>
    <p:extLst>
      <p:ext uri="{BB962C8B-B14F-4D97-AF65-F5344CB8AC3E}">
        <p14:creationId xmlns:p14="http://schemas.microsoft.com/office/powerpoint/2010/main" val="2975774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6846" y="0"/>
            <a:ext cx="7961511" cy="1255645"/>
          </a:xfrm>
        </p:spPr>
        <p:txBody>
          <a:bodyPr>
            <a:normAutofit fontScale="90000"/>
          </a:bodyPr>
          <a:lstStyle/>
          <a:p>
            <a:r>
              <a:rPr kumimoji="1" lang="en-US" altLang="ja-JP" dirty="0" smtClean="0"/>
              <a:t>ICRU Report 90</a:t>
            </a:r>
            <a:r>
              <a:rPr kumimoji="1" lang="ja-JP" altLang="en-US" dirty="0" smtClean="0"/>
              <a:t>の黒鉛の密度効果に関する記述</a:t>
            </a:r>
            <a:r>
              <a:rPr kumimoji="1" lang="en-US" altLang="ja-JP" dirty="0" smtClean="0"/>
              <a:t>(『』)</a:t>
            </a:r>
            <a:endParaRPr kumimoji="1" lang="ja-JP" altLang="en-US" dirty="0"/>
          </a:p>
        </p:txBody>
      </p:sp>
      <p:pic>
        <p:nvPicPr>
          <p:cNvPr id="5" name="図 4"/>
          <p:cNvPicPr>
            <a:picLocks noChangeAspect="1"/>
          </p:cNvPicPr>
          <p:nvPr/>
        </p:nvPicPr>
        <p:blipFill>
          <a:blip r:embed="rId2"/>
          <a:stretch>
            <a:fillRect/>
          </a:stretch>
        </p:blipFill>
        <p:spPr>
          <a:xfrm>
            <a:off x="4" y="1202034"/>
            <a:ext cx="6646521" cy="5193106"/>
          </a:xfrm>
          <a:prstGeom prst="rect">
            <a:avLst/>
          </a:prstGeom>
        </p:spPr>
      </p:pic>
      <p:sp>
        <p:nvSpPr>
          <p:cNvPr id="6" name="テキスト ボックス 5"/>
          <p:cNvSpPr txBox="1"/>
          <p:nvPr/>
        </p:nvSpPr>
        <p:spPr>
          <a:xfrm>
            <a:off x="6475289" y="948690"/>
            <a:ext cx="2799910" cy="5909310"/>
          </a:xfrm>
          <a:prstGeom prst="rect">
            <a:avLst/>
          </a:prstGeom>
          <a:noFill/>
        </p:spPr>
        <p:txBody>
          <a:bodyPr wrap="square" rtlCol="0">
            <a:spAutoFit/>
          </a:bodyPr>
          <a:lstStyle/>
          <a:p>
            <a:r>
              <a:rPr kumimoji="1" lang="en-US" altLang="ja-JP" dirty="0" smtClean="0"/>
              <a:t>『</a:t>
            </a:r>
            <a:r>
              <a:rPr kumimoji="1" lang="ja-JP" altLang="en-US" dirty="0" smtClean="0"/>
              <a:t>嵩密度は</a:t>
            </a:r>
            <a:r>
              <a:rPr kumimoji="1" lang="en-US" altLang="ja-JP" dirty="0" smtClean="0"/>
              <a:t>1.8gcm</a:t>
            </a:r>
            <a:r>
              <a:rPr kumimoji="1" lang="en-US" altLang="ja-JP" baseline="30000" dirty="0" smtClean="0"/>
              <a:t>-3</a:t>
            </a:r>
            <a:r>
              <a:rPr kumimoji="1" lang="ja-JP" altLang="en-US" dirty="0" smtClean="0"/>
              <a:t>を超えることが稀</a:t>
            </a:r>
            <a:r>
              <a:rPr lang="en-US" altLang="ja-JP" dirty="0" smtClean="0"/>
              <a:t>, </a:t>
            </a:r>
            <a:r>
              <a:rPr lang="ja-JP" altLang="en-US" dirty="0" smtClean="0"/>
              <a:t>粒密度は</a:t>
            </a:r>
            <a:r>
              <a:rPr lang="en-US" altLang="ja-JP" dirty="0" smtClean="0"/>
              <a:t>2.265gcm</a:t>
            </a:r>
            <a:r>
              <a:rPr lang="en-US" altLang="ja-JP" baseline="30000" dirty="0" smtClean="0"/>
              <a:t>-3</a:t>
            </a:r>
            <a:r>
              <a:rPr lang="en-US" altLang="ja-JP" dirty="0" smtClean="0"/>
              <a:t>』</a:t>
            </a:r>
          </a:p>
          <a:p>
            <a:r>
              <a:rPr kumimoji="1" lang="ja-JP" altLang="en-US" dirty="0" smtClean="0">
                <a:solidFill>
                  <a:schemeClr val="accent1">
                    <a:lumMod val="75000"/>
                  </a:schemeClr>
                </a:solidFill>
              </a:rPr>
              <a:t>⇒実際の嵩密度を要確認</a:t>
            </a:r>
            <a:endParaRPr kumimoji="1" lang="en-US" altLang="ja-JP" dirty="0" smtClean="0">
              <a:solidFill>
                <a:schemeClr val="accent1">
                  <a:lumMod val="75000"/>
                </a:schemeClr>
              </a:solidFill>
            </a:endParaRPr>
          </a:p>
          <a:p>
            <a:endParaRPr lang="en-US" altLang="ja-JP" dirty="0"/>
          </a:p>
          <a:p>
            <a:r>
              <a:rPr lang="en-US" altLang="ja-JP" dirty="0" smtClean="0">
                <a:solidFill>
                  <a:srgbClr val="FF0000"/>
                </a:solidFill>
              </a:rPr>
              <a:t>『</a:t>
            </a:r>
            <a:r>
              <a:rPr kumimoji="1" lang="en-US" altLang="ja-JP" dirty="0" smtClean="0">
                <a:solidFill>
                  <a:srgbClr val="FF0000"/>
                </a:solidFill>
              </a:rPr>
              <a:t>2.265gcm</a:t>
            </a:r>
            <a:r>
              <a:rPr kumimoji="1" lang="en-US" altLang="ja-JP" baseline="30000" dirty="0" smtClean="0">
                <a:solidFill>
                  <a:srgbClr val="FF0000"/>
                </a:solidFill>
              </a:rPr>
              <a:t>-3</a:t>
            </a:r>
            <a:r>
              <a:rPr kumimoji="1" lang="ja-JP" altLang="en-US" dirty="0" smtClean="0">
                <a:solidFill>
                  <a:srgbClr val="FF0000"/>
                </a:solidFill>
              </a:rPr>
              <a:t>を用いて密度効果を計算すると、実験値を良く再現</a:t>
            </a:r>
            <a:r>
              <a:rPr kumimoji="1" lang="en-US" altLang="ja-JP" dirty="0" smtClean="0">
                <a:solidFill>
                  <a:srgbClr val="FF0000"/>
                </a:solidFill>
              </a:rPr>
              <a:t>』</a:t>
            </a:r>
          </a:p>
          <a:p>
            <a:endParaRPr lang="en-US" altLang="ja-JP" dirty="0">
              <a:solidFill>
                <a:srgbClr val="FF0000"/>
              </a:solidFill>
            </a:endParaRPr>
          </a:p>
          <a:p>
            <a:r>
              <a:rPr kumimoji="1" lang="en-US" altLang="ja-JP" dirty="0" smtClean="0"/>
              <a:t>-----------</a:t>
            </a:r>
          </a:p>
          <a:p>
            <a:r>
              <a:rPr lang="ja-JP" altLang="en-US" dirty="0" smtClean="0"/>
              <a:t>歴史的背景</a:t>
            </a:r>
            <a:endParaRPr lang="en-US" altLang="ja-JP" dirty="0" smtClean="0"/>
          </a:p>
          <a:p>
            <a:r>
              <a:rPr kumimoji="1" lang="en-US" altLang="ja-JP" dirty="0" smtClean="0"/>
              <a:t>-----------</a:t>
            </a:r>
          </a:p>
          <a:p>
            <a:r>
              <a:rPr lang="en-US" altLang="ja-JP" dirty="0" smtClean="0"/>
              <a:t>ICRU37: </a:t>
            </a:r>
            <a:r>
              <a:rPr lang="ja-JP" altLang="en-US" dirty="0" smtClean="0"/>
              <a:t>黒鉛など非均質物質の阻止能の問題提起</a:t>
            </a:r>
            <a:r>
              <a:rPr lang="en-US" altLang="ja-JP" dirty="0" smtClean="0"/>
              <a:t>. 1.7gcm</a:t>
            </a:r>
            <a:r>
              <a:rPr lang="en-US" altLang="ja-JP" baseline="30000" dirty="0" smtClean="0"/>
              <a:t>-3</a:t>
            </a:r>
            <a:r>
              <a:rPr lang="ja-JP" altLang="en-US" dirty="0" smtClean="0"/>
              <a:t>と</a:t>
            </a:r>
            <a:r>
              <a:rPr lang="en-US" altLang="ja-JP" dirty="0" smtClean="0"/>
              <a:t>2.265gcm</a:t>
            </a:r>
            <a:r>
              <a:rPr lang="en-US" altLang="ja-JP" baseline="30000" dirty="0" smtClean="0"/>
              <a:t>-3</a:t>
            </a:r>
            <a:r>
              <a:rPr lang="ja-JP" altLang="en-US" dirty="0" smtClean="0"/>
              <a:t>の阻止能を掲載</a:t>
            </a:r>
            <a:r>
              <a:rPr lang="en-US" altLang="ja-JP" dirty="0" smtClean="0"/>
              <a:t>. 1.7gcm</a:t>
            </a:r>
            <a:r>
              <a:rPr lang="en-US" altLang="ja-JP" baseline="30000" dirty="0" smtClean="0"/>
              <a:t>-3</a:t>
            </a:r>
            <a:r>
              <a:rPr lang="ja-JP" altLang="en-US" dirty="0" smtClean="0"/>
              <a:t>を推奨</a:t>
            </a:r>
            <a:endParaRPr lang="en-US" altLang="ja-JP" dirty="0" smtClean="0"/>
          </a:p>
          <a:p>
            <a:endParaRPr kumimoji="1" lang="en-US" altLang="ja-JP" dirty="0"/>
          </a:p>
          <a:p>
            <a:r>
              <a:rPr lang="en-US" altLang="ja-JP" dirty="0" smtClean="0"/>
              <a:t>ICRU49: 1.7gcm</a:t>
            </a:r>
            <a:r>
              <a:rPr lang="en-US" altLang="ja-JP" baseline="30000" dirty="0" smtClean="0"/>
              <a:t>-3</a:t>
            </a:r>
            <a:r>
              <a:rPr lang="ja-JP" altLang="en-US" dirty="0" smtClean="0"/>
              <a:t>と</a:t>
            </a:r>
            <a:r>
              <a:rPr lang="en-US" altLang="ja-JP" dirty="0" smtClean="0"/>
              <a:t>2.0gcm</a:t>
            </a:r>
            <a:r>
              <a:rPr lang="en-US" altLang="ja-JP" baseline="30000" dirty="0" smtClean="0"/>
              <a:t>-3</a:t>
            </a:r>
            <a:r>
              <a:rPr lang="ja-JP" altLang="en-US" dirty="0" smtClean="0"/>
              <a:t>の炭素の阻止能を掲載</a:t>
            </a:r>
            <a:endParaRPr kumimoji="1" lang="ja-JP" altLang="en-US" dirty="0"/>
          </a:p>
        </p:txBody>
      </p:sp>
      <p:sp>
        <p:nvSpPr>
          <p:cNvPr id="7" name="テキスト ボックス 6"/>
          <p:cNvSpPr txBox="1"/>
          <p:nvPr/>
        </p:nvSpPr>
        <p:spPr>
          <a:xfrm>
            <a:off x="1185709" y="1632534"/>
            <a:ext cx="2031325" cy="461665"/>
          </a:xfrm>
          <a:prstGeom prst="rect">
            <a:avLst/>
          </a:prstGeom>
          <a:solidFill>
            <a:schemeClr val="accent2">
              <a:lumMod val="60000"/>
              <a:lumOff val="40000"/>
            </a:schemeClr>
          </a:solidFill>
        </p:spPr>
        <p:txBody>
          <a:bodyPr wrap="none" rtlCol="0">
            <a:spAutoFit/>
          </a:bodyPr>
          <a:lstStyle/>
          <a:p>
            <a:r>
              <a:rPr lang="ja-JP" altLang="en-US" sz="2400" dirty="0"/>
              <a:t>黒鉛</a:t>
            </a:r>
            <a:r>
              <a:rPr kumimoji="1" lang="ja-JP" altLang="en-US" sz="2400" dirty="0" smtClean="0"/>
              <a:t>の阻止能</a:t>
            </a:r>
            <a:endParaRPr kumimoji="1" lang="ja-JP" altLang="en-US" sz="2400" dirty="0"/>
          </a:p>
        </p:txBody>
      </p:sp>
      <p:sp>
        <p:nvSpPr>
          <p:cNvPr id="8" name="テキスト ボックス 7"/>
          <p:cNvSpPr txBox="1"/>
          <p:nvPr/>
        </p:nvSpPr>
        <p:spPr>
          <a:xfrm>
            <a:off x="2804168" y="4074544"/>
            <a:ext cx="2993127" cy="1692771"/>
          </a:xfrm>
          <a:prstGeom prst="rect">
            <a:avLst/>
          </a:prstGeom>
          <a:noFill/>
        </p:spPr>
        <p:txBody>
          <a:bodyPr wrap="none" rtlCol="0">
            <a:spAutoFit/>
          </a:bodyPr>
          <a:lstStyle/>
          <a:p>
            <a:r>
              <a:rPr kumimoji="1" lang="ja-JP" altLang="en-US" dirty="0" smtClean="0"/>
              <a:t>〇：測定値</a:t>
            </a:r>
            <a:endParaRPr kumimoji="1" lang="en-US" altLang="ja-JP" dirty="0" smtClean="0"/>
          </a:p>
          <a:p>
            <a:r>
              <a:rPr lang="ja-JP" altLang="en-US" dirty="0" smtClean="0"/>
              <a:t>■：測定値</a:t>
            </a:r>
            <a:r>
              <a:rPr lang="en-US" altLang="ja-JP" dirty="0" smtClean="0"/>
              <a:t>(</a:t>
            </a:r>
            <a:r>
              <a:rPr lang="ja-JP" altLang="en-US" dirty="0" smtClean="0"/>
              <a:t>熱分解性黒鉛</a:t>
            </a:r>
            <a:r>
              <a:rPr lang="en-US" altLang="ja-JP" dirty="0" smtClean="0"/>
              <a:t>)</a:t>
            </a:r>
          </a:p>
          <a:p>
            <a:r>
              <a:rPr kumimoji="1" lang="ja-JP" altLang="en-US" dirty="0" smtClean="0"/>
              <a:t>実線：</a:t>
            </a:r>
            <a:r>
              <a:rPr kumimoji="1" lang="en-US" altLang="ja-JP" dirty="0" smtClean="0"/>
              <a:t>ICRU37 1.7gcm</a:t>
            </a:r>
            <a:r>
              <a:rPr kumimoji="1" lang="en-US" altLang="ja-JP" baseline="30000" dirty="0" smtClean="0"/>
              <a:t>-3</a:t>
            </a:r>
          </a:p>
          <a:p>
            <a:r>
              <a:rPr lang="ja-JP" altLang="en-US" dirty="0" smtClean="0"/>
              <a:t>破線：</a:t>
            </a:r>
            <a:r>
              <a:rPr lang="en-US" altLang="ja-JP" dirty="0" smtClean="0"/>
              <a:t>ICRU37 2.265gcm</a:t>
            </a:r>
            <a:r>
              <a:rPr lang="en-US" altLang="ja-JP" baseline="30000" dirty="0" smtClean="0"/>
              <a:t>-3</a:t>
            </a:r>
          </a:p>
          <a:p>
            <a:endParaRPr kumimoji="1" lang="en-US" altLang="ja-JP" sz="1600" dirty="0" smtClean="0"/>
          </a:p>
          <a:p>
            <a:r>
              <a:rPr kumimoji="1" lang="ja-JP" altLang="en-US" sz="1600" dirty="0" smtClean="0"/>
              <a:t>出典 </a:t>
            </a:r>
            <a:r>
              <a:rPr kumimoji="1" lang="en-US" altLang="ja-JP" sz="1600" dirty="0" smtClean="0"/>
              <a:t>ICRU90, NRC PIRS-0626</a:t>
            </a:r>
            <a:endParaRPr kumimoji="1" lang="ja-JP" altLang="en-US" sz="1600" dirty="0"/>
          </a:p>
        </p:txBody>
      </p:sp>
    </p:spTree>
    <p:extLst>
      <p:ext uri="{BB962C8B-B14F-4D97-AF65-F5344CB8AC3E}">
        <p14:creationId xmlns:p14="http://schemas.microsoft.com/office/powerpoint/2010/main" val="2057950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a:xfrm>
            <a:off x="2264569" y="9525"/>
            <a:ext cx="5224974" cy="665163"/>
          </a:xfrm>
          <a:solidFill>
            <a:srgbClr val="00FFFF"/>
          </a:solidFill>
        </p:spPr>
        <p:txBody>
          <a:bodyPr>
            <a:normAutofit fontScale="90000"/>
          </a:bodyPr>
          <a:lstStyle/>
          <a:p>
            <a:pPr eaLnBrk="1" hangingPunct="1"/>
            <a:r>
              <a:rPr lang="ja-JP" altLang="en-US" sz="4000" dirty="0" smtClean="0"/>
              <a:t>密度効果</a:t>
            </a:r>
            <a:r>
              <a:rPr lang="en-US" altLang="ja-JP" sz="4000" dirty="0" smtClean="0"/>
              <a:t>(</a:t>
            </a:r>
            <a:r>
              <a:rPr lang="ja-JP" altLang="en-US" sz="4000" dirty="0" smtClean="0"/>
              <a:t>気孔付き黒鉛</a:t>
            </a:r>
            <a:r>
              <a:rPr lang="en-US" altLang="ja-JP" sz="4000" dirty="0" smtClean="0"/>
              <a:t>)</a:t>
            </a:r>
            <a:endParaRPr lang="ja-JP" altLang="en-US" sz="4000" dirty="0" smtClean="0"/>
          </a:p>
        </p:txBody>
      </p:sp>
      <p:sp>
        <p:nvSpPr>
          <p:cNvPr id="14340" name="Text Box 4"/>
          <p:cNvSpPr txBox="1">
            <a:spLocks noChangeArrowheads="1"/>
          </p:cNvSpPr>
          <p:nvPr/>
        </p:nvSpPr>
        <p:spPr bwMode="auto">
          <a:xfrm>
            <a:off x="323850" y="5962650"/>
            <a:ext cx="3278462" cy="461665"/>
          </a:xfrm>
          <a:prstGeom prst="rect">
            <a:avLst/>
          </a:prstGeom>
          <a:solidFill>
            <a:srgbClr val="FFCC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ja-JP" altLang="en-US" sz="2400" dirty="0" smtClean="0"/>
              <a:t>熱分解黒鉛 </a:t>
            </a:r>
            <a:r>
              <a:rPr lang="en-US" altLang="ja-JP" sz="2400" dirty="0" smtClean="0"/>
              <a:t>2.265gcm</a:t>
            </a:r>
            <a:r>
              <a:rPr lang="en-US" altLang="ja-JP" sz="2400" baseline="30000" dirty="0" smtClean="0"/>
              <a:t>-3</a:t>
            </a:r>
            <a:endParaRPr lang="en-US" altLang="ja-JP" sz="2400" baseline="30000" dirty="0"/>
          </a:p>
        </p:txBody>
      </p:sp>
      <p:grpSp>
        <p:nvGrpSpPr>
          <p:cNvPr id="14341" name="Group 5"/>
          <p:cNvGrpSpPr>
            <a:grpSpLocks/>
          </p:cNvGrpSpPr>
          <p:nvPr/>
        </p:nvGrpSpPr>
        <p:grpSpPr bwMode="auto">
          <a:xfrm>
            <a:off x="1619250" y="1989138"/>
            <a:ext cx="454025" cy="579437"/>
            <a:chOff x="1090" y="1888"/>
            <a:chExt cx="286" cy="365"/>
          </a:xfrm>
        </p:grpSpPr>
        <p:sp>
          <p:nvSpPr>
            <p:cNvPr id="14471" name="Oval 6"/>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72" name="Text Box 7"/>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42" name="Group 8"/>
          <p:cNvGrpSpPr>
            <a:grpSpLocks/>
          </p:cNvGrpSpPr>
          <p:nvPr/>
        </p:nvGrpSpPr>
        <p:grpSpPr bwMode="auto">
          <a:xfrm>
            <a:off x="2411413" y="1989138"/>
            <a:ext cx="454025" cy="579437"/>
            <a:chOff x="1090" y="1888"/>
            <a:chExt cx="286" cy="365"/>
          </a:xfrm>
        </p:grpSpPr>
        <p:sp>
          <p:nvSpPr>
            <p:cNvPr id="14469" name="Oval 9"/>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70" name="Text Box 10"/>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43" name="Group 11"/>
          <p:cNvGrpSpPr>
            <a:grpSpLocks/>
          </p:cNvGrpSpPr>
          <p:nvPr/>
        </p:nvGrpSpPr>
        <p:grpSpPr bwMode="auto">
          <a:xfrm>
            <a:off x="2987675" y="1989138"/>
            <a:ext cx="454025" cy="579437"/>
            <a:chOff x="1090" y="1888"/>
            <a:chExt cx="286" cy="365"/>
          </a:xfrm>
        </p:grpSpPr>
        <p:sp>
          <p:nvSpPr>
            <p:cNvPr id="14467" name="Oval 12"/>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68" name="Text Box 13"/>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44" name="Group 14"/>
          <p:cNvGrpSpPr>
            <a:grpSpLocks/>
          </p:cNvGrpSpPr>
          <p:nvPr/>
        </p:nvGrpSpPr>
        <p:grpSpPr bwMode="auto">
          <a:xfrm>
            <a:off x="2051050" y="1916113"/>
            <a:ext cx="454025" cy="579437"/>
            <a:chOff x="1090" y="1888"/>
            <a:chExt cx="286" cy="365"/>
          </a:xfrm>
        </p:grpSpPr>
        <p:sp>
          <p:nvSpPr>
            <p:cNvPr id="14465" name="Oval 15"/>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66" name="Text Box 16"/>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45" name="Group 17"/>
          <p:cNvGrpSpPr>
            <a:grpSpLocks/>
          </p:cNvGrpSpPr>
          <p:nvPr/>
        </p:nvGrpSpPr>
        <p:grpSpPr bwMode="auto">
          <a:xfrm>
            <a:off x="2771775" y="1844675"/>
            <a:ext cx="454025" cy="579438"/>
            <a:chOff x="1090" y="1888"/>
            <a:chExt cx="286" cy="365"/>
          </a:xfrm>
        </p:grpSpPr>
        <p:sp>
          <p:nvSpPr>
            <p:cNvPr id="14463" name="Oval 18"/>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64" name="Text Box 19"/>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46" name="Group 20"/>
          <p:cNvGrpSpPr>
            <a:grpSpLocks/>
          </p:cNvGrpSpPr>
          <p:nvPr/>
        </p:nvGrpSpPr>
        <p:grpSpPr bwMode="auto">
          <a:xfrm>
            <a:off x="3419475" y="1989138"/>
            <a:ext cx="454025" cy="579437"/>
            <a:chOff x="1090" y="1888"/>
            <a:chExt cx="286" cy="365"/>
          </a:xfrm>
        </p:grpSpPr>
        <p:sp>
          <p:nvSpPr>
            <p:cNvPr id="14461" name="Oval 21"/>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62" name="Text Box 22"/>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47" name="Group 23"/>
          <p:cNvGrpSpPr>
            <a:grpSpLocks/>
          </p:cNvGrpSpPr>
          <p:nvPr/>
        </p:nvGrpSpPr>
        <p:grpSpPr bwMode="auto">
          <a:xfrm>
            <a:off x="1979613" y="2420938"/>
            <a:ext cx="454025" cy="579437"/>
            <a:chOff x="1090" y="1888"/>
            <a:chExt cx="286" cy="365"/>
          </a:xfrm>
        </p:grpSpPr>
        <p:sp>
          <p:nvSpPr>
            <p:cNvPr id="14459" name="Oval 24"/>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60" name="Text Box 25"/>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48" name="Group 26"/>
          <p:cNvGrpSpPr>
            <a:grpSpLocks/>
          </p:cNvGrpSpPr>
          <p:nvPr/>
        </p:nvGrpSpPr>
        <p:grpSpPr bwMode="auto">
          <a:xfrm>
            <a:off x="2987675" y="2420938"/>
            <a:ext cx="454025" cy="579437"/>
            <a:chOff x="1090" y="1888"/>
            <a:chExt cx="286" cy="365"/>
          </a:xfrm>
        </p:grpSpPr>
        <p:sp>
          <p:nvSpPr>
            <p:cNvPr id="14457" name="Oval 27"/>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58" name="Text Box 28"/>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49" name="Group 29"/>
          <p:cNvGrpSpPr>
            <a:grpSpLocks/>
          </p:cNvGrpSpPr>
          <p:nvPr/>
        </p:nvGrpSpPr>
        <p:grpSpPr bwMode="auto">
          <a:xfrm>
            <a:off x="3419475" y="2492375"/>
            <a:ext cx="454025" cy="579438"/>
            <a:chOff x="1090" y="1888"/>
            <a:chExt cx="286" cy="365"/>
          </a:xfrm>
        </p:grpSpPr>
        <p:sp>
          <p:nvSpPr>
            <p:cNvPr id="14455" name="Oval 30"/>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56" name="Text Box 31"/>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50" name="Group 32"/>
          <p:cNvGrpSpPr>
            <a:grpSpLocks/>
          </p:cNvGrpSpPr>
          <p:nvPr/>
        </p:nvGrpSpPr>
        <p:grpSpPr bwMode="auto">
          <a:xfrm>
            <a:off x="2555875" y="2349500"/>
            <a:ext cx="454025" cy="579438"/>
            <a:chOff x="1090" y="1888"/>
            <a:chExt cx="286" cy="365"/>
          </a:xfrm>
        </p:grpSpPr>
        <p:sp>
          <p:nvSpPr>
            <p:cNvPr id="14453" name="Oval 33"/>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54" name="Text Box 34"/>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51" name="Group 35"/>
          <p:cNvGrpSpPr>
            <a:grpSpLocks/>
          </p:cNvGrpSpPr>
          <p:nvPr/>
        </p:nvGrpSpPr>
        <p:grpSpPr bwMode="auto">
          <a:xfrm>
            <a:off x="2484438" y="2708275"/>
            <a:ext cx="454025" cy="579438"/>
            <a:chOff x="1090" y="1888"/>
            <a:chExt cx="286" cy="365"/>
          </a:xfrm>
        </p:grpSpPr>
        <p:sp>
          <p:nvSpPr>
            <p:cNvPr id="14451" name="Oval 36"/>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52" name="Text Box 37"/>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52" name="Group 38"/>
          <p:cNvGrpSpPr>
            <a:grpSpLocks/>
          </p:cNvGrpSpPr>
          <p:nvPr/>
        </p:nvGrpSpPr>
        <p:grpSpPr bwMode="auto">
          <a:xfrm>
            <a:off x="3851275" y="2276475"/>
            <a:ext cx="454025" cy="579438"/>
            <a:chOff x="1090" y="1888"/>
            <a:chExt cx="286" cy="365"/>
          </a:xfrm>
        </p:grpSpPr>
        <p:sp>
          <p:nvSpPr>
            <p:cNvPr id="14449" name="Oval 39"/>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50" name="Text Box 40"/>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53" name="Group 41"/>
          <p:cNvGrpSpPr>
            <a:grpSpLocks/>
          </p:cNvGrpSpPr>
          <p:nvPr/>
        </p:nvGrpSpPr>
        <p:grpSpPr bwMode="auto">
          <a:xfrm>
            <a:off x="468313" y="2420938"/>
            <a:ext cx="454025" cy="579437"/>
            <a:chOff x="1090" y="1888"/>
            <a:chExt cx="286" cy="365"/>
          </a:xfrm>
        </p:grpSpPr>
        <p:sp>
          <p:nvSpPr>
            <p:cNvPr id="14447" name="Oval 42"/>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48" name="Text Box 43"/>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sp>
        <p:nvSpPr>
          <p:cNvPr id="14354" name="Line 44"/>
          <p:cNvSpPr>
            <a:spLocks noChangeShapeType="1"/>
          </p:cNvSpPr>
          <p:nvPr/>
        </p:nvSpPr>
        <p:spPr bwMode="auto">
          <a:xfrm>
            <a:off x="827088" y="2709863"/>
            <a:ext cx="6477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4355" name="Rectangle 45"/>
          <p:cNvSpPr>
            <a:spLocks noChangeArrowheads="1"/>
          </p:cNvSpPr>
          <p:nvPr/>
        </p:nvSpPr>
        <p:spPr bwMode="auto">
          <a:xfrm>
            <a:off x="395288" y="1773238"/>
            <a:ext cx="3887787" cy="1512887"/>
          </a:xfrm>
          <a:prstGeom prst="rect">
            <a:avLst/>
          </a:prstGeom>
          <a:noFill/>
          <a:ln w="158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356" name="Oval 46"/>
          <p:cNvSpPr>
            <a:spLocks noChangeArrowheads="1"/>
          </p:cNvSpPr>
          <p:nvPr/>
        </p:nvSpPr>
        <p:spPr bwMode="auto">
          <a:xfrm>
            <a:off x="1908175" y="3500438"/>
            <a:ext cx="431800" cy="4318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grpSp>
        <p:nvGrpSpPr>
          <p:cNvPr id="14357" name="Group 47"/>
          <p:cNvGrpSpPr>
            <a:grpSpLocks/>
          </p:cNvGrpSpPr>
          <p:nvPr/>
        </p:nvGrpSpPr>
        <p:grpSpPr bwMode="auto">
          <a:xfrm>
            <a:off x="1692275" y="3500438"/>
            <a:ext cx="454025" cy="579437"/>
            <a:chOff x="1090" y="1888"/>
            <a:chExt cx="286" cy="365"/>
          </a:xfrm>
        </p:grpSpPr>
        <p:sp>
          <p:nvSpPr>
            <p:cNvPr id="14445" name="Oval 48"/>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46" name="Text Box 49"/>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58" name="Group 50"/>
          <p:cNvGrpSpPr>
            <a:grpSpLocks/>
          </p:cNvGrpSpPr>
          <p:nvPr/>
        </p:nvGrpSpPr>
        <p:grpSpPr bwMode="auto">
          <a:xfrm>
            <a:off x="2339975" y="3644900"/>
            <a:ext cx="454025" cy="579438"/>
            <a:chOff x="1090" y="1888"/>
            <a:chExt cx="286" cy="365"/>
          </a:xfrm>
        </p:grpSpPr>
        <p:sp>
          <p:nvSpPr>
            <p:cNvPr id="14443" name="Oval 51"/>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44" name="Text Box 52"/>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59" name="Group 53"/>
          <p:cNvGrpSpPr>
            <a:grpSpLocks/>
          </p:cNvGrpSpPr>
          <p:nvPr/>
        </p:nvGrpSpPr>
        <p:grpSpPr bwMode="auto">
          <a:xfrm>
            <a:off x="2987675" y="3716338"/>
            <a:ext cx="454025" cy="579437"/>
            <a:chOff x="1090" y="1888"/>
            <a:chExt cx="286" cy="365"/>
          </a:xfrm>
        </p:grpSpPr>
        <p:sp>
          <p:nvSpPr>
            <p:cNvPr id="14441" name="Oval 54"/>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42" name="Text Box 55"/>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60" name="Group 56"/>
          <p:cNvGrpSpPr>
            <a:grpSpLocks/>
          </p:cNvGrpSpPr>
          <p:nvPr/>
        </p:nvGrpSpPr>
        <p:grpSpPr bwMode="auto">
          <a:xfrm>
            <a:off x="1908175" y="3716338"/>
            <a:ext cx="454025" cy="579437"/>
            <a:chOff x="1090" y="1888"/>
            <a:chExt cx="286" cy="365"/>
          </a:xfrm>
        </p:grpSpPr>
        <p:sp>
          <p:nvSpPr>
            <p:cNvPr id="14439" name="Oval 57"/>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40" name="Text Box 58"/>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61" name="Group 59"/>
          <p:cNvGrpSpPr>
            <a:grpSpLocks/>
          </p:cNvGrpSpPr>
          <p:nvPr/>
        </p:nvGrpSpPr>
        <p:grpSpPr bwMode="auto">
          <a:xfrm>
            <a:off x="2700338" y="3789363"/>
            <a:ext cx="454025" cy="579437"/>
            <a:chOff x="1090" y="1888"/>
            <a:chExt cx="286" cy="365"/>
          </a:xfrm>
        </p:grpSpPr>
        <p:sp>
          <p:nvSpPr>
            <p:cNvPr id="14437" name="Oval 60"/>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38" name="Text Box 61"/>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62" name="Group 62"/>
          <p:cNvGrpSpPr>
            <a:grpSpLocks/>
          </p:cNvGrpSpPr>
          <p:nvPr/>
        </p:nvGrpSpPr>
        <p:grpSpPr bwMode="auto">
          <a:xfrm>
            <a:off x="2843213" y="4652963"/>
            <a:ext cx="454025" cy="579437"/>
            <a:chOff x="1090" y="1888"/>
            <a:chExt cx="286" cy="365"/>
          </a:xfrm>
        </p:grpSpPr>
        <p:sp>
          <p:nvSpPr>
            <p:cNvPr id="14435" name="Oval 63"/>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36" name="Text Box 64"/>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63" name="Group 65"/>
          <p:cNvGrpSpPr>
            <a:grpSpLocks/>
          </p:cNvGrpSpPr>
          <p:nvPr/>
        </p:nvGrpSpPr>
        <p:grpSpPr bwMode="auto">
          <a:xfrm>
            <a:off x="2411413" y="4941888"/>
            <a:ext cx="454025" cy="579437"/>
            <a:chOff x="1090" y="1888"/>
            <a:chExt cx="286" cy="365"/>
          </a:xfrm>
        </p:grpSpPr>
        <p:sp>
          <p:nvSpPr>
            <p:cNvPr id="14433" name="Oval 66"/>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34" name="Text Box 67"/>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64" name="Group 68"/>
          <p:cNvGrpSpPr>
            <a:grpSpLocks/>
          </p:cNvGrpSpPr>
          <p:nvPr/>
        </p:nvGrpSpPr>
        <p:grpSpPr bwMode="auto">
          <a:xfrm>
            <a:off x="3276600" y="3860800"/>
            <a:ext cx="454025" cy="579438"/>
            <a:chOff x="1090" y="1888"/>
            <a:chExt cx="286" cy="365"/>
          </a:xfrm>
        </p:grpSpPr>
        <p:sp>
          <p:nvSpPr>
            <p:cNvPr id="14431" name="Oval 69"/>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32" name="Text Box 70"/>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65" name="Group 71"/>
          <p:cNvGrpSpPr>
            <a:grpSpLocks/>
          </p:cNvGrpSpPr>
          <p:nvPr/>
        </p:nvGrpSpPr>
        <p:grpSpPr bwMode="auto">
          <a:xfrm>
            <a:off x="3419475" y="4508500"/>
            <a:ext cx="454025" cy="579438"/>
            <a:chOff x="1090" y="1888"/>
            <a:chExt cx="286" cy="365"/>
          </a:xfrm>
        </p:grpSpPr>
        <p:sp>
          <p:nvSpPr>
            <p:cNvPr id="14429" name="Oval 72"/>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30" name="Text Box 73"/>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66" name="Group 74"/>
          <p:cNvGrpSpPr>
            <a:grpSpLocks/>
          </p:cNvGrpSpPr>
          <p:nvPr/>
        </p:nvGrpSpPr>
        <p:grpSpPr bwMode="auto">
          <a:xfrm>
            <a:off x="2195513" y="5229225"/>
            <a:ext cx="454025" cy="579438"/>
            <a:chOff x="1090" y="1888"/>
            <a:chExt cx="286" cy="365"/>
          </a:xfrm>
        </p:grpSpPr>
        <p:sp>
          <p:nvSpPr>
            <p:cNvPr id="14427" name="Oval 75"/>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28" name="Text Box 76"/>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67" name="Group 77"/>
          <p:cNvGrpSpPr>
            <a:grpSpLocks/>
          </p:cNvGrpSpPr>
          <p:nvPr/>
        </p:nvGrpSpPr>
        <p:grpSpPr bwMode="auto">
          <a:xfrm>
            <a:off x="2916238" y="5156200"/>
            <a:ext cx="454025" cy="579438"/>
            <a:chOff x="1090" y="1888"/>
            <a:chExt cx="286" cy="365"/>
          </a:xfrm>
        </p:grpSpPr>
        <p:sp>
          <p:nvSpPr>
            <p:cNvPr id="14425" name="Oval 78"/>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26" name="Text Box 79"/>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68" name="Group 80"/>
          <p:cNvGrpSpPr>
            <a:grpSpLocks/>
          </p:cNvGrpSpPr>
          <p:nvPr/>
        </p:nvGrpSpPr>
        <p:grpSpPr bwMode="auto">
          <a:xfrm>
            <a:off x="3635375" y="4868863"/>
            <a:ext cx="454025" cy="579437"/>
            <a:chOff x="1090" y="1888"/>
            <a:chExt cx="286" cy="365"/>
          </a:xfrm>
        </p:grpSpPr>
        <p:sp>
          <p:nvSpPr>
            <p:cNvPr id="14423" name="Oval 81"/>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24" name="Text Box 82"/>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69" name="Group 83"/>
          <p:cNvGrpSpPr>
            <a:grpSpLocks/>
          </p:cNvGrpSpPr>
          <p:nvPr/>
        </p:nvGrpSpPr>
        <p:grpSpPr bwMode="auto">
          <a:xfrm>
            <a:off x="1331913" y="4365625"/>
            <a:ext cx="454025" cy="579438"/>
            <a:chOff x="1090" y="1888"/>
            <a:chExt cx="286" cy="365"/>
          </a:xfrm>
        </p:grpSpPr>
        <p:sp>
          <p:nvSpPr>
            <p:cNvPr id="14421" name="Oval 84"/>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22" name="Text Box 85"/>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sp>
        <p:nvSpPr>
          <p:cNvPr id="14370" name="Line 86"/>
          <p:cNvSpPr>
            <a:spLocks noChangeShapeType="1"/>
          </p:cNvSpPr>
          <p:nvPr/>
        </p:nvSpPr>
        <p:spPr bwMode="auto">
          <a:xfrm>
            <a:off x="1763713" y="4652963"/>
            <a:ext cx="6477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4371" name="Rectangle 87"/>
          <p:cNvSpPr>
            <a:spLocks noChangeArrowheads="1"/>
          </p:cNvSpPr>
          <p:nvPr/>
        </p:nvSpPr>
        <p:spPr bwMode="auto">
          <a:xfrm>
            <a:off x="395288" y="3573463"/>
            <a:ext cx="3889375" cy="2303462"/>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372" name="Line 88"/>
          <p:cNvSpPr>
            <a:spLocks noChangeShapeType="1"/>
          </p:cNvSpPr>
          <p:nvPr/>
        </p:nvSpPr>
        <p:spPr bwMode="auto">
          <a:xfrm>
            <a:off x="2484438" y="3284538"/>
            <a:ext cx="0" cy="360362"/>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nvGrpSpPr>
          <p:cNvPr id="14373" name="Group 89"/>
          <p:cNvGrpSpPr>
            <a:grpSpLocks/>
          </p:cNvGrpSpPr>
          <p:nvPr/>
        </p:nvGrpSpPr>
        <p:grpSpPr bwMode="auto">
          <a:xfrm>
            <a:off x="4932363" y="1700213"/>
            <a:ext cx="3821112" cy="2016125"/>
            <a:chOff x="3107" y="1071"/>
            <a:chExt cx="2407" cy="1270"/>
          </a:xfrm>
        </p:grpSpPr>
        <p:sp>
          <p:nvSpPr>
            <p:cNvPr id="14398" name="Line 90"/>
            <p:cNvSpPr>
              <a:spLocks noChangeShapeType="1"/>
            </p:cNvSpPr>
            <p:nvPr/>
          </p:nvSpPr>
          <p:spPr bwMode="auto">
            <a:xfrm>
              <a:off x="3470" y="1706"/>
              <a:ext cx="401" cy="1"/>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nvGrpSpPr>
            <p:cNvPr id="14399" name="Group 91"/>
            <p:cNvGrpSpPr>
              <a:grpSpLocks/>
            </p:cNvGrpSpPr>
            <p:nvPr/>
          </p:nvGrpSpPr>
          <p:grpSpPr bwMode="auto">
            <a:xfrm>
              <a:off x="3198" y="1525"/>
              <a:ext cx="286" cy="365"/>
              <a:chOff x="1090" y="1888"/>
              <a:chExt cx="291" cy="365"/>
            </a:xfrm>
          </p:grpSpPr>
          <p:sp>
            <p:nvSpPr>
              <p:cNvPr id="14419" name="Oval 92"/>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20" name="Text Box 93"/>
              <p:cNvSpPr txBox="1">
                <a:spLocks noChangeArrowheads="1"/>
              </p:cNvSpPr>
              <p:nvPr/>
            </p:nvSpPr>
            <p:spPr bwMode="auto">
              <a:xfrm>
                <a:off x="1090" y="1888"/>
                <a:ext cx="29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sp>
          <p:nvSpPr>
            <p:cNvPr id="14400" name="Rectangle 94"/>
            <p:cNvSpPr>
              <a:spLocks noChangeArrowheads="1"/>
            </p:cNvSpPr>
            <p:nvPr/>
          </p:nvSpPr>
          <p:spPr bwMode="auto">
            <a:xfrm>
              <a:off x="3107" y="1117"/>
              <a:ext cx="2404" cy="1224"/>
            </a:xfrm>
            <a:prstGeom prst="rect">
              <a:avLst/>
            </a:prstGeom>
            <a:noFill/>
            <a:ln w="158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grpSp>
          <p:nvGrpSpPr>
            <p:cNvPr id="14401" name="Group 95"/>
            <p:cNvGrpSpPr>
              <a:grpSpLocks/>
            </p:cNvGrpSpPr>
            <p:nvPr/>
          </p:nvGrpSpPr>
          <p:grpSpPr bwMode="auto">
            <a:xfrm>
              <a:off x="4694" y="1071"/>
              <a:ext cx="820" cy="728"/>
              <a:chOff x="4649" y="1071"/>
              <a:chExt cx="835" cy="728"/>
            </a:xfrm>
          </p:grpSpPr>
          <p:sp>
            <p:nvSpPr>
              <p:cNvPr id="14411" name="Oval 96"/>
              <p:cNvSpPr>
                <a:spLocks noChangeArrowheads="1"/>
              </p:cNvSpPr>
              <p:nvPr/>
            </p:nvSpPr>
            <p:spPr bwMode="auto">
              <a:xfrm>
                <a:off x="4740" y="1117"/>
                <a:ext cx="635" cy="63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12" name="Oval 97"/>
              <p:cNvSpPr>
                <a:spLocks noChangeArrowheads="1"/>
              </p:cNvSpPr>
              <p:nvPr/>
            </p:nvSpPr>
            <p:spPr bwMode="auto">
              <a:xfrm>
                <a:off x="4921" y="1298"/>
                <a:ext cx="272" cy="272"/>
              </a:xfrm>
              <a:prstGeom prst="ellipse">
                <a:avLst/>
              </a:prstGeom>
              <a:solidFill>
                <a:schemeClr val="accent1"/>
              </a:solidFill>
              <a:ln w="9525">
                <a:solidFill>
                  <a:schemeClr val="accent1"/>
                </a:solidFill>
                <a:round/>
                <a:headEnd/>
                <a:tailEnd/>
              </a:ln>
            </p:spPr>
            <p:txBody>
              <a:bodyPr wrap="none" anchor="ct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buFontTx/>
                  <a:buNone/>
                </a:pPr>
                <a:r>
                  <a:rPr lang="ja-JP" altLang="en-US" sz="2400"/>
                  <a:t>核</a:t>
                </a:r>
              </a:p>
            </p:txBody>
          </p:sp>
          <p:grpSp>
            <p:nvGrpSpPr>
              <p:cNvPr id="14413" name="Group 98"/>
              <p:cNvGrpSpPr>
                <a:grpSpLocks/>
              </p:cNvGrpSpPr>
              <p:nvPr/>
            </p:nvGrpSpPr>
            <p:grpSpPr bwMode="auto">
              <a:xfrm>
                <a:off x="4649" y="1071"/>
                <a:ext cx="291" cy="365"/>
                <a:chOff x="1090" y="1888"/>
                <a:chExt cx="291" cy="365"/>
              </a:xfrm>
            </p:grpSpPr>
            <p:sp>
              <p:nvSpPr>
                <p:cNvPr id="14417" name="Oval 99"/>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18" name="Text Box 100"/>
                <p:cNvSpPr txBox="1">
                  <a:spLocks noChangeArrowheads="1"/>
                </p:cNvSpPr>
                <p:nvPr/>
              </p:nvSpPr>
              <p:spPr bwMode="auto">
                <a:xfrm>
                  <a:off x="1090" y="1888"/>
                  <a:ext cx="29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414" name="Group 101"/>
              <p:cNvGrpSpPr>
                <a:grpSpLocks/>
              </p:cNvGrpSpPr>
              <p:nvPr/>
            </p:nvGrpSpPr>
            <p:grpSpPr bwMode="auto">
              <a:xfrm>
                <a:off x="5193" y="1434"/>
                <a:ext cx="291" cy="365"/>
                <a:chOff x="1090" y="1888"/>
                <a:chExt cx="291" cy="365"/>
              </a:xfrm>
            </p:grpSpPr>
            <p:sp>
              <p:nvSpPr>
                <p:cNvPr id="14415" name="Oval 102"/>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16" name="Text Box 103"/>
                <p:cNvSpPr txBox="1">
                  <a:spLocks noChangeArrowheads="1"/>
                </p:cNvSpPr>
                <p:nvPr/>
              </p:nvSpPr>
              <p:spPr bwMode="auto">
                <a:xfrm>
                  <a:off x="1090" y="1888"/>
                  <a:ext cx="29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grpSp>
          <p:nvGrpSpPr>
            <p:cNvPr id="14402" name="Group 104"/>
            <p:cNvGrpSpPr>
              <a:grpSpLocks/>
            </p:cNvGrpSpPr>
            <p:nvPr/>
          </p:nvGrpSpPr>
          <p:grpSpPr bwMode="auto">
            <a:xfrm>
              <a:off x="4059" y="1570"/>
              <a:ext cx="820" cy="728"/>
              <a:chOff x="4649" y="1071"/>
              <a:chExt cx="835" cy="728"/>
            </a:xfrm>
          </p:grpSpPr>
          <p:sp>
            <p:nvSpPr>
              <p:cNvPr id="14403" name="Oval 105"/>
              <p:cNvSpPr>
                <a:spLocks noChangeArrowheads="1"/>
              </p:cNvSpPr>
              <p:nvPr/>
            </p:nvSpPr>
            <p:spPr bwMode="auto">
              <a:xfrm>
                <a:off x="4740" y="1117"/>
                <a:ext cx="635" cy="63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04" name="Oval 106"/>
              <p:cNvSpPr>
                <a:spLocks noChangeArrowheads="1"/>
              </p:cNvSpPr>
              <p:nvPr/>
            </p:nvSpPr>
            <p:spPr bwMode="auto">
              <a:xfrm>
                <a:off x="4921" y="1298"/>
                <a:ext cx="272" cy="272"/>
              </a:xfrm>
              <a:prstGeom prst="ellipse">
                <a:avLst/>
              </a:prstGeom>
              <a:solidFill>
                <a:schemeClr val="accent1"/>
              </a:solidFill>
              <a:ln w="9525">
                <a:solidFill>
                  <a:schemeClr val="accent1"/>
                </a:solidFill>
                <a:round/>
                <a:headEnd/>
                <a:tailEnd/>
              </a:ln>
            </p:spPr>
            <p:txBody>
              <a:bodyPr wrap="none" anchor="ct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buFontTx/>
                  <a:buNone/>
                </a:pPr>
                <a:r>
                  <a:rPr lang="ja-JP" altLang="en-US" sz="2400"/>
                  <a:t>核</a:t>
                </a:r>
              </a:p>
            </p:txBody>
          </p:sp>
          <p:grpSp>
            <p:nvGrpSpPr>
              <p:cNvPr id="14405" name="Group 107"/>
              <p:cNvGrpSpPr>
                <a:grpSpLocks/>
              </p:cNvGrpSpPr>
              <p:nvPr/>
            </p:nvGrpSpPr>
            <p:grpSpPr bwMode="auto">
              <a:xfrm>
                <a:off x="4649" y="1071"/>
                <a:ext cx="291" cy="365"/>
                <a:chOff x="1090" y="1888"/>
                <a:chExt cx="291" cy="365"/>
              </a:xfrm>
            </p:grpSpPr>
            <p:sp>
              <p:nvSpPr>
                <p:cNvPr id="14409" name="Oval 108"/>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10" name="Text Box 109"/>
                <p:cNvSpPr txBox="1">
                  <a:spLocks noChangeArrowheads="1"/>
                </p:cNvSpPr>
                <p:nvPr/>
              </p:nvSpPr>
              <p:spPr bwMode="auto">
                <a:xfrm>
                  <a:off x="1090" y="1888"/>
                  <a:ext cx="29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406" name="Group 110"/>
              <p:cNvGrpSpPr>
                <a:grpSpLocks/>
              </p:cNvGrpSpPr>
              <p:nvPr/>
            </p:nvGrpSpPr>
            <p:grpSpPr bwMode="auto">
              <a:xfrm>
                <a:off x="5193" y="1434"/>
                <a:ext cx="291" cy="365"/>
                <a:chOff x="1090" y="1888"/>
                <a:chExt cx="291" cy="365"/>
              </a:xfrm>
            </p:grpSpPr>
            <p:sp>
              <p:nvSpPr>
                <p:cNvPr id="14407" name="Oval 111"/>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08" name="Text Box 112"/>
                <p:cNvSpPr txBox="1">
                  <a:spLocks noChangeArrowheads="1"/>
                </p:cNvSpPr>
                <p:nvPr/>
              </p:nvSpPr>
              <p:spPr bwMode="auto">
                <a:xfrm>
                  <a:off x="1090" y="1888"/>
                  <a:ext cx="29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grpSp>
      <p:sp>
        <p:nvSpPr>
          <p:cNvPr id="14374" name="Line 113"/>
          <p:cNvSpPr>
            <a:spLocks noChangeShapeType="1"/>
          </p:cNvSpPr>
          <p:nvPr/>
        </p:nvSpPr>
        <p:spPr bwMode="auto">
          <a:xfrm>
            <a:off x="6156325" y="5013325"/>
            <a:ext cx="6477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nvGrpSpPr>
          <p:cNvPr id="14375" name="Group 114"/>
          <p:cNvGrpSpPr>
            <a:grpSpLocks/>
          </p:cNvGrpSpPr>
          <p:nvPr/>
        </p:nvGrpSpPr>
        <p:grpSpPr bwMode="auto">
          <a:xfrm>
            <a:off x="5724525" y="4724400"/>
            <a:ext cx="454025" cy="579438"/>
            <a:chOff x="1090" y="1888"/>
            <a:chExt cx="286" cy="365"/>
          </a:xfrm>
        </p:grpSpPr>
        <p:sp>
          <p:nvSpPr>
            <p:cNvPr id="14396" name="Oval 115"/>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397" name="Text Box 116"/>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sp>
        <p:nvSpPr>
          <p:cNvPr id="14376" name="Rectangle 117"/>
          <p:cNvSpPr>
            <a:spLocks noChangeArrowheads="1"/>
          </p:cNvSpPr>
          <p:nvPr/>
        </p:nvSpPr>
        <p:spPr bwMode="auto">
          <a:xfrm>
            <a:off x="4859338" y="4078288"/>
            <a:ext cx="3887787" cy="2303462"/>
          </a:xfrm>
          <a:prstGeom prst="rect">
            <a:avLst/>
          </a:prstGeom>
          <a:noFill/>
          <a:ln w="158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grpSp>
        <p:nvGrpSpPr>
          <p:cNvPr id="14377" name="Group 118"/>
          <p:cNvGrpSpPr>
            <a:grpSpLocks/>
          </p:cNvGrpSpPr>
          <p:nvPr/>
        </p:nvGrpSpPr>
        <p:grpSpPr bwMode="auto">
          <a:xfrm>
            <a:off x="7378700" y="4005263"/>
            <a:ext cx="1317625" cy="1155700"/>
            <a:chOff x="4649" y="1071"/>
            <a:chExt cx="830" cy="728"/>
          </a:xfrm>
        </p:grpSpPr>
        <p:sp>
          <p:nvSpPr>
            <p:cNvPr id="14388" name="Oval 119"/>
            <p:cNvSpPr>
              <a:spLocks noChangeArrowheads="1"/>
            </p:cNvSpPr>
            <p:nvPr/>
          </p:nvSpPr>
          <p:spPr bwMode="auto">
            <a:xfrm>
              <a:off x="4740" y="1117"/>
              <a:ext cx="635" cy="63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389" name="Oval 120"/>
            <p:cNvSpPr>
              <a:spLocks noChangeArrowheads="1"/>
            </p:cNvSpPr>
            <p:nvPr/>
          </p:nvSpPr>
          <p:spPr bwMode="auto">
            <a:xfrm>
              <a:off x="4921" y="1298"/>
              <a:ext cx="272" cy="272"/>
            </a:xfrm>
            <a:prstGeom prst="ellipse">
              <a:avLst/>
            </a:prstGeom>
            <a:solidFill>
              <a:schemeClr val="accent1"/>
            </a:solidFill>
            <a:ln w="9525">
              <a:solidFill>
                <a:schemeClr val="accent1"/>
              </a:solidFill>
              <a:round/>
              <a:headEnd/>
              <a:tailEnd/>
            </a:ln>
          </p:spPr>
          <p:txBody>
            <a:bodyPr wrap="none" anchor="ct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buFontTx/>
                <a:buNone/>
              </a:pPr>
              <a:r>
                <a:rPr lang="ja-JP" altLang="en-US" sz="2400"/>
                <a:t>核</a:t>
              </a:r>
            </a:p>
          </p:txBody>
        </p:sp>
        <p:grpSp>
          <p:nvGrpSpPr>
            <p:cNvPr id="14390" name="Group 121"/>
            <p:cNvGrpSpPr>
              <a:grpSpLocks/>
            </p:cNvGrpSpPr>
            <p:nvPr/>
          </p:nvGrpSpPr>
          <p:grpSpPr bwMode="auto">
            <a:xfrm>
              <a:off x="4649" y="1071"/>
              <a:ext cx="286" cy="365"/>
              <a:chOff x="1090" y="1888"/>
              <a:chExt cx="286" cy="365"/>
            </a:xfrm>
          </p:grpSpPr>
          <p:sp>
            <p:nvSpPr>
              <p:cNvPr id="14394" name="Oval 122"/>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395" name="Text Box 123"/>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91" name="Group 124"/>
            <p:cNvGrpSpPr>
              <a:grpSpLocks/>
            </p:cNvGrpSpPr>
            <p:nvPr/>
          </p:nvGrpSpPr>
          <p:grpSpPr bwMode="auto">
            <a:xfrm>
              <a:off x="5193" y="1434"/>
              <a:ext cx="286" cy="365"/>
              <a:chOff x="1090" y="1888"/>
              <a:chExt cx="286" cy="365"/>
            </a:xfrm>
          </p:grpSpPr>
          <p:sp>
            <p:nvSpPr>
              <p:cNvPr id="14392" name="Oval 125"/>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393" name="Text Box 126"/>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sp>
        <p:nvSpPr>
          <p:cNvPr id="14378" name="Oval 127"/>
          <p:cNvSpPr>
            <a:spLocks noChangeArrowheads="1"/>
          </p:cNvSpPr>
          <p:nvPr/>
        </p:nvSpPr>
        <p:spPr bwMode="auto">
          <a:xfrm>
            <a:off x="6516688" y="5086350"/>
            <a:ext cx="1008062" cy="1008063"/>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379" name="Oval 128"/>
          <p:cNvSpPr>
            <a:spLocks noChangeArrowheads="1"/>
          </p:cNvSpPr>
          <p:nvPr/>
        </p:nvSpPr>
        <p:spPr bwMode="auto">
          <a:xfrm>
            <a:off x="6804025" y="5373688"/>
            <a:ext cx="431800" cy="431800"/>
          </a:xfrm>
          <a:prstGeom prst="ellipse">
            <a:avLst/>
          </a:prstGeom>
          <a:solidFill>
            <a:schemeClr val="accent1"/>
          </a:solidFill>
          <a:ln w="9525">
            <a:solidFill>
              <a:schemeClr val="accent1"/>
            </a:solidFill>
            <a:round/>
            <a:headEnd/>
            <a:tailEnd/>
          </a:ln>
        </p:spPr>
        <p:txBody>
          <a:bodyPr wrap="none" anchor="ct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buFontTx/>
              <a:buNone/>
            </a:pPr>
            <a:r>
              <a:rPr lang="ja-JP" altLang="en-US" sz="2400"/>
              <a:t>核</a:t>
            </a:r>
          </a:p>
        </p:txBody>
      </p:sp>
      <p:grpSp>
        <p:nvGrpSpPr>
          <p:cNvPr id="14380" name="Group 129"/>
          <p:cNvGrpSpPr>
            <a:grpSpLocks/>
          </p:cNvGrpSpPr>
          <p:nvPr/>
        </p:nvGrpSpPr>
        <p:grpSpPr bwMode="auto">
          <a:xfrm>
            <a:off x="6300788" y="5445125"/>
            <a:ext cx="454025" cy="579438"/>
            <a:chOff x="1090" y="1888"/>
            <a:chExt cx="286" cy="365"/>
          </a:xfrm>
        </p:grpSpPr>
        <p:sp>
          <p:nvSpPr>
            <p:cNvPr id="14386" name="Oval 130"/>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387" name="Text Box 131"/>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381" name="Group 132"/>
          <p:cNvGrpSpPr>
            <a:grpSpLocks/>
          </p:cNvGrpSpPr>
          <p:nvPr/>
        </p:nvGrpSpPr>
        <p:grpSpPr bwMode="auto">
          <a:xfrm>
            <a:off x="7235825" y="5445125"/>
            <a:ext cx="454025" cy="579438"/>
            <a:chOff x="1090" y="1888"/>
            <a:chExt cx="286" cy="365"/>
          </a:xfrm>
        </p:grpSpPr>
        <p:sp>
          <p:nvSpPr>
            <p:cNvPr id="14384" name="Oval 133"/>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385" name="Text Box 134"/>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sp>
        <p:nvSpPr>
          <p:cNvPr id="14382" name="Text Box 135"/>
          <p:cNvSpPr txBox="1">
            <a:spLocks noChangeArrowheads="1"/>
          </p:cNvSpPr>
          <p:nvPr/>
        </p:nvSpPr>
        <p:spPr bwMode="auto">
          <a:xfrm>
            <a:off x="5798388" y="6396335"/>
            <a:ext cx="2501006" cy="461665"/>
          </a:xfrm>
          <a:prstGeom prst="rect">
            <a:avLst/>
          </a:prstGeom>
          <a:solidFill>
            <a:srgbClr val="99CC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ja-JP" altLang="en-US" sz="2400" dirty="0" smtClean="0"/>
              <a:t>空気 </a:t>
            </a:r>
            <a:r>
              <a:rPr lang="en-US" altLang="ja-JP" sz="2400" dirty="0" smtClean="0"/>
              <a:t>0.0012 gcm</a:t>
            </a:r>
            <a:r>
              <a:rPr lang="en-US" altLang="ja-JP" sz="2400" baseline="30000" dirty="0" smtClean="0"/>
              <a:t>-3</a:t>
            </a:r>
            <a:endParaRPr lang="en-US" altLang="ja-JP" sz="2400" baseline="30000" dirty="0"/>
          </a:p>
        </p:txBody>
      </p:sp>
      <p:sp>
        <p:nvSpPr>
          <p:cNvPr id="14383" name="Line 136"/>
          <p:cNvSpPr>
            <a:spLocks noChangeShapeType="1"/>
          </p:cNvSpPr>
          <p:nvPr/>
        </p:nvSpPr>
        <p:spPr bwMode="auto">
          <a:xfrm>
            <a:off x="6804025" y="3716338"/>
            <a:ext cx="0" cy="360362"/>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7" name="テキスト ボックス 136"/>
          <p:cNvSpPr txBox="1"/>
          <p:nvPr/>
        </p:nvSpPr>
        <p:spPr>
          <a:xfrm>
            <a:off x="268296" y="788300"/>
            <a:ext cx="8875704" cy="923330"/>
          </a:xfrm>
          <a:prstGeom prst="rect">
            <a:avLst/>
          </a:prstGeom>
          <a:noFill/>
        </p:spPr>
        <p:txBody>
          <a:bodyPr wrap="square" rtlCol="0">
            <a:spAutoFit/>
          </a:bodyPr>
          <a:lstStyle/>
          <a:p>
            <a:r>
              <a:rPr kumimoji="1" lang="en-US" altLang="ja-JP" dirty="0" smtClean="0"/>
              <a:t>『</a:t>
            </a:r>
            <a:r>
              <a:rPr lang="ja-JP" altLang="en-US" dirty="0"/>
              <a:t>黒鉛</a:t>
            </a:r>
            <a:r>
              <a:rPr kumimoji="1" lang="ja-JP" altLang="en-US" dirty="0" smtClean="0"/>
              <a:t>内には</a:t>
            </a:r>
            <a:r>
              <a:rPr lang="ja-JP" altLang="en-US" dirty="0" smtClean="0"/>
              <a:t>結晶構造部分と気孔部分があり密度効果を引き起こす原子の偏極は、結晶構造黒鉛の誘電的な性質に関連する</a:t>
            </a:r>
            <a:r>
              <a:rPr lang="en-US" altLang="ja-JP" dirty="0" smtClean="0"/>
              <a:t>. </a:t>
            </a:r>
            <a:r>
              <a:rPr lang="ja-JP" altLang="en-US" b="1" dirty="0" smtClean="0">
                <a:solidFill>
                  <a:srgbClr val="FF0000"/>
                </a:solidFill>
              </a:rPr>
              <a:t>黒鉛中の気孔は密度効果には関係しない</a:t>
            </a:r>
            <a:r>
              <a:rPr lang="en-US" altLang="ja-JP" b="1" dirty="0" smtClean="0"/>
              <a:t> </a:t>
            </a:r>
            <a:r>
              <a:rPr lang="en-US" altLang="ja-JP" dirty="0" smtClean="0"/>
              <a:t>』</a:t>
            </a:r>
          </a:p>
          <a:p>
            <a:r>
              <a:rPr lang="ja-JP" altLang="en-US" dirty="0" smtClean="0"/>
              <a:t>例</a:t>
            </a:r>
            <a:r>
              <a:rPr lang="en-US" altLang="ja-JP" dirty="0" smtClean="0"/>
              <a:t>. </a:t>
            </a:r>
            <a:r>
              <a:rPr lang="ja-JP" altLang="en-US" dirty="0" smtClean="0"/>
              <a:t>体積比で熱分解黒鉛</a:t>
            </a:r>
            <a:r>
              <a:rPr lang="en-US" altLang="ja-JP" dirty="0" smtClean="0"/>
              <a:t>3</a:t>
            </a:r>
            <a:r>
              <a:rPr lang="ja-JP" altLang="en-US" dirty="0" smtClean="0"/>
              <a:t>と空気</a:t>
            </a:r>
            <a:r>
              <a:rPr lang="en-US" altLang="ja-JP" dirty="0" smtClean="0"/>
              <a:t>1</a:t>
            </a:r>
            <a:r>
              <a:rPr lang="ja-JP" altLang="en-US" dirty="0"/>
              <a:t>を</a:t>
            </a:r>
            <a:r>
              <a:rPr lang="ja-JP" altLang="en-US" dirty="0" smtClean="0"/>
              <a:t>混合</a:t>
            </a:r>
            <a:r>
              <a:rPr lang="en-US" altLang="ja-JP" dirty="0" smtClean="0"/>
              <a:t>…</a:t>
            </a:r>
            <a:r>
              <a:rPr lang="ja-JP" altLang="en-US" dirty="0" smtClean="0"/>
              <a:t>嵩</a:t>
            </a:r>
            <a:r>
              <a:rPr lang="ja-JP" altLang="en-US" dirty="0"/>
              <a:t>密度</a:t>
            </a:r>
            <a:r>
              <a:rPr lang="en-US" altLang="ja-JP" dirty="0" smtClean="0"/>
              <a:t>1.7gcm</a:t>
            </a:r>
            <a:r>
              <a:rPr lang="en-US" altLang="ja-JP" baseline="30000" dirty="0" smtClean="0"/>
              <a:t>-3</a:t>
            </a:r>
            <a:r>
              <a:rPr lang="en-US" altLang="ja-JP" dirty="0" smtClean="0"/>
              <a:t> </a:t>
            </a:r>
          </a:p>
        </p:txBody>
      </p:sp>
    </p:spTree>
    <p:extLst>
      <p:ext uri="{BB962C8B-B14F-4D97-AF65-F5344CB8AC3E}">
        <p14:creationId xmlns:p14="http://schemas.microsoft.com/office/powerpoint/2010/main" val="213592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a:xfrm>
            <a:off x="1418141" y="0"/>
            <a:ext cx="6132503" cy="665163"/>
          </a:xfrm>
          <a:solidFill>
            <a:srgbClr val="00FFFF"/>
          </a:solidFill>
        </p:spPr>
        <p:txBody>
          <a:bodyPr>
            <a:normAutofit fontScale="90000"/>
          </a:bodyPr>
          <a:lstStyle/>
          <a:p>
            <a:pPr eaLnBrk="1" hangingPunct="1"/>
            <a:r>
              <a:rPr lang="ja-JP" altLang="en-US" sz="4000" dirty="0" smtClean="0"/>
              <a:t>密度効果（気孔付き黒鉛）</a:t>
            </a:r>
          </a:p>
        </p:txBody>
      </p:sp>
      <p:sp>
        <p:nvSpPr>
          <p:cNvPr id="141" name="Text Box 4"/>
          <p:cNvSpPr txBox="1">
            <a:spLocks noChangeArrowheads="1"/>
          </p:cNvSpPr>
          <p:nvPr/>
        </p:nvSpPr>
        <p:spPr bwMode="auto">
          <a:xfrm>
            <a:off x="3597934" y="6212167"/>
            <a:ext cx="1983235" cy="461665"/>
          </a:xfrm>
          <a:prstGeom prst="rect">
            <a:avLst/>
          </a:prstGeom>
          <a:solidFill>
            <a:srgbClr val="FFCC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ja-JP" altLang="en-US" sz="2400" dirty="0" smtClean="0"/>
              <a:t>気孔付き黒鉛</a:t>
            </a:r>
            <a:endParaRPr lang="en-US" altLang="ja-JP" sz="2400" dirty="0"/>
          </a:p>
        </p:txBody>
      </p:sp>
      <p:grpSp>
        <p:nvGrpSpPr>
          <p:cNvPr id="142" name="Group 5"/>
          <p:cNvGrpSpPr>
            <a:grpSpLocks/>
          </p:cNvGrpSpPr>
          <p:nvPr/>
        </p:nvGrpSpPr>
        <p:grpSpPr bwMode="auto">
          <a:xfrm>
            <a:off x="3595667" y="1573940"/>
            <a:ext cx="454025" cy="579437"/>
            <a:chOff x="1090" y="1888"/>
            <a:chExt cx="286" cy="365"/>
          </a:xfrm>
        </p:grpSpPr>
        <p:sp>
          <p:nvSpPr>
            <p:cNvPr id="143" name="Oval 6"/>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4" name="Text Box 7"/>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5" name="Group 8"/>
          <p:cNvGrpSpPr>
            <a:grpSpLocks/>
          </p:cNvGrpSpPr>
          <p:nvPr/>
        </p:nvGrpSpPr>
        <p:grpSpPr bwMode="auto">
          <a:xfrm>
            <a:off x="4387830" y="1573940"/>
            <a:ext cx="454025" cy="579437"/>
            <a:chOff x="1090" y="1888"/>
            <a:chExt cx="286" cy="365"/>
          </a:xfrm>
        </p:grpSpPr>
        <p:sp>
          <p:nvSpPr>
            <p:cNvPr id="146" name="Oval 9"/>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47" name="Text Box 10"/>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48" name="Group 11"/>
          <p:cNvGrpSpPr>
            <a:grpSpLocks/>
          </p:cNvGrpSpPr>
          <p:nvPr/>
        </p:nvGrpSpPr>
        <p:grpSpPr bwMode="auto">
          <a:xfrm>
            <a:off x="4964092" y="1573940"/>
            <a:ext cx="454025" cy="579437"/>
            <a:chOff x="1090" y="1888"/>
            <a:chExt cx="286" cy="365"/>
          </a:xfrm>
        </p:grpSpPr>
        <p:sp>
          <p:nvSpPr>
            <p:cNvPr id="149" name="Oval 12"/>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50" name="Text Box 13"/>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51" name="Group 14"/>
          <p:cNvGrpSpPr>
            <a:grpSpLocks/>
          </p:cNvGrpSpPr>
          <p:nvPr/>
        </p:nvGrpSpPr>
        <p:grpSpPr bwMode="auto">
          <a:xfrm>
            <a:off x="4027467" y="1500915"/>
            <a:ext cx="454025" cy="579437"/>
            <a:chOff x="1090" y="1888"/>
            <a:chExt cx="286" cy="365"/>
          </a:xfrm>
        </p:grpSpPr>
        <p:sp>
          <p:nvSpPr>
            <p:cNvPr id="152" name="Oval 15"/>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53" name="Text Box 16"/>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54" name="Group 17"/>
          <p:cNvGrpSpPr>
            <a:grpSpLocks/>
          </p:cNvGrpSpPr>
          <p:nvPr/>
        </p:nvGrpSpPr>
        <p:grpSpPr bwMode="auto">
          <a:xfrm>
            <a:off x="4748192" y="1429477"/>
            <a:ext cx="454025" cy="579438"/>
            <a:chOff x="1090" y="1888"/>
            <a:chExt cx="286" cy="365"/>
          </a:xfrm>
        </p:grpSpPr>
        <p:sp>
          <p:nvSpPr>
            <p:cNvPr id="155" name="Oval 18"/>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56" name="Text Box 19"/>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57" name="Group 20"/>
          <p:cNvGrpSpPr>
            <a:grpSpLocks/>
          </p:cNvGrpSpPr>
          <p:nvPr/>
        </p:nvGrpSpPr>
        <p:grpSpPr bwMode="auto">
          <a:xfrm>
            <a:off x="5395892" y="1573940"/>
            <a:ext cx="454025" cy="579437"/>
            <a:chOff x="1090" y="1888"/>
            <a:chExt cx="286" cy="365"/>
          </a:xfrm>
        </p:grpSpPr>
        <p:sp>
          <p:nvSpPr>
            <p:cNvPr id="158" name="Oval 21"/>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59" name="Text Box 22"/>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60" name="Group 23"/>
          <p:cNvGrpSpPr>
            <a:grpSpLocks/>
          </p:cNvGrpSpPr>
          <p:nvPr/>
        </p:nvGrpSpPr>
        <p:grpSpPr bwMode="auto">
          <a:xfrm>
            <a:off x="3956030" y="2005740"/>
            <a:ext cx="454025" cy="579437"/>
            <a:chOff x="1090" y="1888"/>
            <a:chExt cx="286" cy="365"/>
          </a:xfrm>
        </p:grpSpPr>
        <p:sp>
          <p:nvSpPr>
            <p:cNvPr id="161" name="Oval 24"/>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62" name="Text Box 25"/>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63" name="Group 26"/>
          <p:cNvGrpSpPr>
            <a:grpSpLocks/>
          </p:cNvGrpSpPr>
          <p:nvPr/>
        </p:nvGrpSpPr>
        <p:grpSpPr bwMode="auto">
          <a:xfrm>
            <a:off x="4964092" y="2005740"/>
            <a:ext cx="454025" cy="579437"/>
            <a:chOff x="1090" y="1888"/>
            <a:chExt cx="286" cy="365"/>
          </a:xfrm>
        </p:grpSpPr>
        <p:sp>
          <p:nvSpPr>
            <p:cNvPr id="164" name="Oval 27"/>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65" name="Text Box 28"/>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66" name="Group 29"/>
          <p:cNvGrpSpPr>
            <a:grpSpLocks/>
          </p:cNvGrpSpPr>
          <p:nvPr/>
        </p:nvGrpSpPr>
        <p:grpSpPr bwMode="auto">
          <a:xfrm>
            <a:off x="5395892" y="2077177"/>
            <a:ext cx="454025" cy="579438"/>
            <a:chOff x="1090" y="1888"/>
            <a:chExt cx="286" cy="365"/>
          </a:xfrm>
        </p:grpSpPr>
        <p:sp>
          <p:nvSpPr>
            <p:cNvPr id="167" name="Oval 30"/>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68" name="Text Box 31"/>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69" name="Group 32"/>
          <p:cNvGrpSpPr>
            <a:grpSpLocks/>
          </p:cNvGrpSpPr>
          <p:nvPr/>
        </p:nvGrpSpPr>
        <p:grpSpPr bwMode="auto">
          <a:xfrm>
            <a:off x="4532292" y="1934302"/>
            <a:ext cx="454025" cy="579438"/>
            <a:chOff x="1090" y="1888"/>
            <a:chExt cx="286" cy="365"/>
          </a:xfrm>
        </p:grpSpPr>
        <p:sp>
          <p:nvSpPr>
            <p:cNvPr id="170" name="Oval 33"/>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71" name="Text Box 34"/>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72" name="Group 35"/>
          <p:cNvGrpSpPr>
            <a:grpSpLocks/>
          </p:cNvGrpSpPr>
          <p:nvPr/>
        </p:nvGrpSpPr>
        <p:grpSpPr bwMode="auto">
          <a:xfrm>
            <a:off x="4460855" y="2293077"/>
            <a:ext cx="454025" cy="579438"/>
            <a:chOff x="1090" y="1888"/>
            <a:chExt cx="286" cy="365"/>
          </a:xfrm>
        </p:grpSpPr>
        <p:sp>
          <p:nvSpPr>
            <p:cNvPr id="173" name="Oval 36"/>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74" name="Text Box 37"/>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75" name="Group 38"/>
          <p:cNvGrpSpPr>
            <a:grpSpLocks/>
          </p:cNvGrpSpPr>
          <p:nvPr/>
        </p:nvGrpSpPr>
        <p:grpSpPr bwMode="auto">
          <a:xfrm>
            <a:off x="5827692" y="1861277"/>
            <a:ext cx="454025" cy="579438"/>
            <a:chOff x="1090" y="1888"/>
            <a:chExt cx="286" cy="365"/>
          </a:xfrm>
        </p:grpSpPr>
        <p:sp>
          <p:nvSpPr>
            <p:cNvPr id="176" name="Oval 39"/>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77" name="Text Box 40"/>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78" name="Group 41"/>
          <p:cNvGrpSpPr>
            <a:grpSpLocks/>
          </p:cNvGrpSpPr>
          <p:nvPr/>
        </p:nvGrpSpPr>
        <p:grpSpPr bwMode="auto">
          <a:xfrm>
            <a:off x="2444730" y="2005740"/>
            <a:ext cx="454025" cy="579437"/>
            <a:chOff x="1090" y="1888"/>
            <a:chExt cx="286" cy="365"/>
          </a:xfrm>
        </p:grpSpPr>
        <p:sp>
          <p:nvSpPr>
            <p:cNvPr id="179" name="Oval 42"/>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80" name="Text Box 43"/>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sp>
        <p:nvSpPr>
          <p:cNvPr id="181" name="Line 44"/>
          <p:cNvSpPr>
            <a:spLocks noChangeShapeType="1"/>
          </p:cNvSpPr>
          <p:nvPr/>
        </p:nvSpPr>
        <p:spPr bwMode="auto">
          <a:xfrm>
            <a:off x="2803505" y="2294665"/>
            <a:ext cx="6477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82" name="Rectangle 45"/>
          <p:cNvSpPr>
            <a:spLocks noChangeArrowheads="1"/>
          </p:cNvSpPr>
          <p:nvPr/>
        </p:nvSpPr>
        <p:spPr bwMode="auto">
          <a:xfrm>
            <a:off x="2371705" y="1093788"/>
            <a:ext cx="3887787" cy="2075589"/>
          </a:xfrm>
          <a:prstGeom prst="rect">
            <a:avLst/>
          </a:prstGeom>
          <a:noFill/>
          <a:ln w="158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83" name="Oval 46"/>
          <p:cNvSpPr>
            <a:spLocks noChangeArrowheads="1"/>
          </p:cNvSpPr>
          <p:nvPr/>
        </p:nvSpPr>
        <p:spPr bwMode="auto">
          <a:xfrm>
            <a:off x="3917930" y="3664677"/>
            <a:ext cx="431800" cy="4318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grpSp>
        <p:nvGrpSpPr>
          <p:cNvPr id="184" name="Group 47"/>
          <p:cNvGrpSpPr>
            <a:grpSpLocks/>
          </p:cNvGrpSpPr>
          <p:nvPr/>
        </p:nvGrpSpPr>
        <p:grpSpPr bwMode="auto">
          <a:xfrm>
            <a:off x="3702030" y="3664677"/>
            <a:ext cx="454025" cy="579437"/>
            <a:chOff x="1090" y="1888"/>
            <a:chExt cx="286" cy="365"/>
          </a:xfrm>
        </p:grpSpPr>
        <p:sp>
          <p:nvSpPr>
            <p:cNvPr id="185" name="Oval 48"/>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86" name="Text Box 49"/>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87" name="Group 50"/>
          <p:cNvGrpSpPr>
            <a:grpSpLocks/>
          </p:cNvGrpSpPr>
          <p:nvPr/>
        </p:nvGrpSpPr>
        <p:grpSpPr bwMode="auto">
          <a:xfrm>
            <a:off x="4349730" y="3809139"/>
            <a:ext cx="454025" cy="579438"/>
            <a:chOff x="1090" y="1888"/>
            <a:chExt cx="286" cy="365"/>
          </a:xfrm>
        </p:grpSpPr>
        <p:sp>
          <p:nvSpPr>
            <p:cNvPr id="188" name="Oval 51"/>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89" name="Text Box 52"/>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90" name="Group 53"/>
          <p:cNvGrpSpPr>
            <a:grpSpLocks/>
          </p:cNvGrpSpPr>
          <p:nvPr/>
        </p:nvGrpSpPr>
        <p:grpSpPr bwMode="auto">
          <a:xfrm>
            <a:off x="4997430" y="3880577"/>
            <a:ext cx="454025" cy="579437"/>
            <a:chOff x="1090" y="1888"/>
            <a:chExt cx="286" cy="365"/>
          </a:xfrm>
        </p:grpSpPr>
        <p:sp>
          <p:nvSpPr>
            <p:cNvPr id="191" name="Oval 54"/>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92" name="Text Box 55"/>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93" name="Group 56"/>
          <p:cNvGrpSpPr>
            <a:grpSpLocks/>
          </p:cNvGrpSpPr>
          <p:nvPr/>
        </p:nvGrpSpPr>
        <p:grpSpPr bwMode="auto">
          <a:xfrm>
            <a:off x="3917930" y="3880577"/>
            <a:ext cx="454025" cy="579437"/>
            <a:chOff x="1090" y="1888"/>
            <a:chExt cx="286" cy="365"/>
          </a:xfrm>
        </p:grpSpPr>
        <p:sp>
          <p:nvSpPr>
            <p:cNvPr id="194" name="Oval 57"/>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95" name="Text Box 58"/>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96" name="Group 59"/>
          <p:cNvGrpSpPr>
            <a:grpSpLocks/>
          </p:cNvGrpSpPr>
          <p:nvPr/>
        </p:nvGrpSpPr>
        <p:grpSpPr bwMode="auto">
          <a:xfrm>
            <a:off x="4710093" y="3953602"/>
            <a:ext cx="454025" cy="579437"/>
            <a:chOff x="1090" y="1888"/>
            <a:chExt cx="286" cy="365"/>
          </a:xfrm>
        </p:grpSpPr>
        <p:sp>
          <p:nvSpPr>
            <p:cNvPr id="197" name="Oval 60"/>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98" name="Text Box 61"/>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199" name="Group 62"/>
          <p:cNvGrpSpPr>
            <a:grpSpLocks/>
          </p:cNvGrpSpPr>
          <p:nvPr/>
        </p:nvGrpSpPr>
        <p:grpSpPr bwMode="auto">
          <a:xfrm>
            <a:off x="4852968" y="4817202"/>
            <a:ext cx="454025" cy="579437"/>
            <a:chOff x="1090" y="1888"/>
            <a:chExt cx="286" cy="365"/>
          </a:xfrm>
        </p:grpSpPr>
        <p:sp>
          <p:nvSpPr>
            <p:cNvPr id="200" name="Oval 63"/>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201" name="Text Box 64"/>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202" name="Group 65"/>
          <p:cNvGrpSpPr>
            <a:grpSpLocks/>
          </p:cNvGrpSpPr>
          <p:nvPr/>
        </p:nvGrpSpPr>
        <p:grpSpPr bwMode="auto">
          <a:xfrm>
            <a:off x="4421168" y="5106127"/>
            <a:ext cx="454025" cy="579437"/>
            <a:chOff x="1090" y="1888"/>
            <a:chExt cx="286" cy="365"/>
          </a:xfrm>
        </p:grpSpPr>
        <p:sp>
          <p:nvSpPr>
            <p:cNvPr id="203" name="Oval 66"/>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204" name="Text Box 67"/>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205" name="Group 68"/>
          <p:cNvGrpSpPr>
            <a:grpSpLocks/>
          </p:cNvGrpSpPr>
          <p:nvPr/>
        </p:nvGrpSpPr>
        <p:grpSpPr bwMode="auto">
          <a:xfrm>
            <a:off x="5286355" y="4025039"/>
            <a:ext cx="454025" cy="579438"/>
            <a:chOff x="1090" y="1888"/>
            <a:chExt cx="286" cy="365"/>
          </a:xfrm>
        </p:grpSpPr>
        <p:sp>
          <p:nvSpPr>
            <p:cNvPr id="206" name="Oval 69"/>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207" name="Text Box 70"/>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208" name="Group 71"/>
          <p:cNvGrpSpPr>
            <a:grpSpLocks/>
          </p:cNvGrpSpPr>
          <p:nvPr/>
        </p:nvGrpSpPr>
        <p:grpSpPr bwMode="auto">
          <a:xfrm>
            <a:off x="5429230" y="4672739"/>
            <a:ext cx="454025" cy="579438"/>
            <a:chOff x="1090" y="1888"/>
            <a:chExt cx="286" cy="365"/>
          </a:xfrm>
        </p:grpSpPr>
        <p:sp>
          <p:nvSpPr>
            <p:cNvPr id="209" name="Oval 72"/>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210" name="Text Box 73"/>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211" name="Group 74"/>
          <p:cNvGrpSpPr>
            <a:grpSpLocks/>
          </p:cNvGrpSpPr>
          <p:nvPr/>
        </p:nvGrpSpPr>
        <p:grpSpPr bwMode="auto">
          <a:xfrm>
            <a:off x="4205268" y="5393464"/>
            <a:ext cx="454025" cy="579438"/>
            <a:chOff x="1090" y="1888"/>
            <a:chExt cx="286" cy="365"/>
          </a:xfrm>
        </p:grpSpPr>
        <p:sp>
          <p:nvSpPr>
            <p:cNvPr id="212" name="Oval 75"/>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213" name="Text Box 76"/>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214" name="Group 77"/>
          <p:cNvGrpSpPr>
            <a:grpSpLocks/>
          </p:cNvGrpSpPr>
          <p:nvPr/>
        </p:nvGrpSpPr>
        <p:grpSpPr bwMode="auto">
          <a:xfrm>
            <a:off x="4925993" y="5320439"/>
            <a:ext cx="454025" cy="579438"/>
            <a:chOff x="1090" y="1888"/>
            <a:chExt cx="286" cy="365"/>
          </a:xfrm>
        </p:grpSpPr>
        <p:sp>
          <p:nvSpPr>
            <p:cNvPr id="215" name="Oval 78"/>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216" name="Text Box 79"/>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217" name="Group 80"/>
          <p:cNvGrpSpPr>
            <a:grpSpLocks/>
          </p:cNvGrpSpPr>
          <p:nvPr/>
        </p:nvGrpSpPr>
        <p:grpSpPr bwMode="auto">
          <a:xfrm>
            <a:off x="5645130" y="5033102"/>
            <a:ext cx="454025" cy="579437"/>
            <a:chOff x="1090" y="1888"/>
            <a:chExt cx="286" cy="365"/>
          </a:xfrm>
        </p:grpSpPr>
        <p:sp>
          <p:nvSpPr>
            <p:cNvPr id="218" name="Oval 81"/>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219" name="Text Box 82"/>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grpSp>
        <p:nvGrpSpPr>
          <p:cNvPr id="220" name="Group 83"/>
          <p:cNvGrpSpPr>
            <a:grpSpLocks/>
          </p:cNvGrpSpPr>
          <p:nvPr/>
        </p:nvGrpSpPr>
        <p:grpSpPr bwMode="auto">
          <a:xfrm>
            <a:off x="3341668" y="4529864"/>
            <a:ext cx="454025" cy="579438"/>
            <a:chOff x="1090" y="1888"/>
            <a:chExt cx="286" cy="365"/>
          </a:xfrm>
        </p:grpSpPr>
        <p:sp>
          <p:nvSpPr>
            <p:cNvPr id="221" name="Oval 84"/>
            <p:cNvSpPr>
              <a:spLocks noChangeArrowheads="1"/>
            </p:cNvSpPr>
            <p:nvPr/>
          </p:nvSpPr>
          <p:spPr bwMode="auto">
            <a:xfrm>
              <a:off x="1111" y="1979"/>
              <a:ext cx="227" cy="2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222" name="Text Box 85"/>
            <p:cNvSpPr txBox="1">
              <a:spLocks noChangeArrowheads="1"/>
            </p:cNvSpPr>
            <p:nvPr/>
          </p:nvSpPr>
          <p:spPr bwMode="auto">
            <a:xfrm>
              <a:off x="1090" y="1888"/>
              <a:ext cx="2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a:t>e</a:t>
              </a:r>
              <a:r>
                <a:rPr lang="en-US" altLang="ja-JP" baseline="30000"/>
                <a:t>-</a:t>
              </a:r>
            </a:p>
          </p:txBody>
        </p:sp>
      </p:grpSp>
      <p:sp>
        <p:nvSpPr>
          <p:cNvPr id="223" name="Line 86"/>
          <p:cNvSpPr>
            <a:spLocks noChangeShapeType="1"/>
          </p:cNvSpPr>
          <p:nvPr/>
        </p:nvSpPr>
        <p:spPr bwMode="auto">
          <a:xfrm>
            <a:off x="3773468" y="4817202"/>
            <a:ext cx="6477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24" name="Rectangle 87"/>
          <p:cNvSpPr>
            <a:spLocks noChangeArrowheads="1"/>
          </p:cNvSpPr>
          <p:nvPr/>
        </p:nvSpPr>
        <p:spPr bwMode="auto">
          <a:xfrm>
            <a:off x="2405043" y="3737702"/>
            <a:ext cx="3889375" cy="2303462"/>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225" name="Line 88"/>
          <p:cNvSpPr>
            <a:spLocks noChangeShapeType="1"/>
          </p:cNvSpPr>
          <p:nvPr/>
        </p:nvSpPr>
        <p:spPr bwMode="auto">
          <a:xfrm>
            <a:off x="4412105" y="3257093"/>
            <a:ext cx="0" cy="360362"/>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26" name="楕円 225"/>
          <p:cNvSpPr/>
          <p:nvPr/>
        </p:nvSpPr>
        <p:spPr>
          <a:xfrm>
            <a:off x="2576629" y="1262426"/>
            <a:ext cx="836476" cy="5746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気孔</a:t>
            </a:r>
            <a:endParaRPr kumimoji="1" lang="ja-JP" altLang="en-US" dirty="0"/>
          </a:p>
        </p:txBody>
      </p:sp>
      <p:sp>
        <p:nvSpPr>
          <p:cNvPr id="227" name="楕円 226"/>
          <p:cNvSpPr/>
          <p:nvPr/>
        </p:nvSpPr>
        <p:spPr>
          <a:xfrm>
            <a:off x="2670291" y="3885339"/>
            <a:ext cx="836476" cy="5746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気孔</a:t>
            </a:r>
            <a:endParaRPr kumimoji="1" lang="ja-JP" altLang="en-US" dirty="0"/>
          </a:p>
        </p:txBody>
      </p:sp>
      <p:sp>
        <p:nvSpPr>
          <p:cNvPr id="228" name="楕円 227"/>
          <p:cNvSpPr/>
          <p:nvPr/>
        </p:nvSpPr>
        <p:spPr>
          <a:xfrm>
            <a:off x="3082703" y="5360326"/>
            <a:ext cx="836476" cy="5746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気孔</a:t>
            </a:r>
            <a:endParaRPr kumimoji="1" lang="ja-JP" altLang="en-US" dirty="0"/>
          </a:p>
        </p:txBody>
      </p:sp>
      <p:sp>
        <p:nvSpPr>
          <p:cNvPr id="229" name="楕円 228"/>
          <p:cNvSpPr/>
          <p:nvPr/>
        </p:nvSpPr>
        <p:spPr>
          <a:xfrm>
            <a:off x="2953771" y="2593909"/>
            <a:ext cx="836476" cy="5746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気孔</a:t>
            </a:r>
            <a:endParaRPr kumimoji="1" lang="ja-JP" altLang="en-US" dirty="0"/>
          </a:p>
        </p:txBody>
      </p:sp>
    </p:spTree>
    <p:extLst>
      <p:ext uri="{BB962C8B-B14F-4D97-AF65-F5344CB8AC3E}">
        <p14:creationId xmlns:p14="http://schemas.microsoft.com/office/powerpoint/2010/main" val="1533522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7733" y="0"/>
            <a:ext cx="8895314" cy="744397"/>
          </a:xfrm>
        </p:spPr>
        <p:txBody>
          <a:bodyPr/>
          <a:lstStyle/>
          <a:p>
            <a:r>
              <a:rPr kumimoji="1" lang="en-US" altLang="ja-JP" dirty="0" smtClean="0"/>
              <a:t>EGS5</a:t>
            </a:r>
            <a:r>
              <a:rPr kumimoji="1" lang="ja-JP" altLang="en-US" dirty="0" err="1" smtClean="0"/>
              <a:t>での</a:t>
            </a:r>
            <a:r>
              <a:rPr kumimoji="1" lang="en-US" altLang="ja-JP" dirty="0" smtClean="0"/>
              <a:t>ICRU90</a:t>
            </a:r>
            <a:r>
              <a:rPr kumimoji="1" lang="ja-JP" altLang="en-US" dirty="0" smtClean="0"/>
              <a:t>密度効果使用法</a:t>
            </a:r>
            <a:endParaRPr kumimoji="1" lang="ja-JP" altLang="en-US" dirty="0"/>
          </a:p>
        </p:txBody>
      </p:sp>
      <p:sp>
        <p:nvSpPr>
          <p:cNvPr id="3" name="コンテンツ プレースホルダー 2"/>
          <p:cNvSpPr>
            <a:spLocks noGrp="1"/>
          </p:cNvSpPr>
          <p:nvPr>
            <p:ph sz="half" idx="1"/>
          </p:nvPr>
        </p:nvSpPr>
        <p:spPr>
          <a:xfrm>
            <a:off x="-1" y="1178390"/>
            <a:ext cx="4977115" cy="5633311"/>
          </a:xfrm>
        </p:spPr>
        <p:txBody>
          <a:bodyPr>
            <a:normAutofit fontScale="92500" lnSpcReduction="20000"/>
          </a:bodyPr>
          <a:lstStyle/>
          <a:p>
            <a:r>
              <a:rPr lang="en-US" altLang="ja-JP" dirty="0" smtClean="0"/>
              <a:t>PEGS5</a:t>
            </a:r>
            <a:r>
              <a:rPr lang="ja-JP" altLang="en-US" dirty="0" smtClean="0"/>
              <a:t>入力</a:t>
            </a:r>
            <a:endParaRPr lang="en-US" altLang="ja-JP" dirty="0" smtClean="0"/>
          </a:p>
          <a:p>
            <a:pPr marL="0" indent="0">
              <a:buNone/>
            </a:pPr>
            <a:r>
              <a:rPr lang="en-US" altLang="ja-JP" sz="2100" dirty="0"/>
              <a:t>ELEM </a:t>
            </a:r>
            <a:endParaRPr lang="en-US" altLang="ja-JP" sz="2100" dirty="0" smtClean="0"/>
          </a:p>
          <a:p>
            <a:pPr marL="0" indent="0">
              <a:buNone/>
            </a:pPr>
            <a:r>
              <a:rPr lang="en-US" altLang="ja-JP" sz="2100" dirty="0" smtClean="0"/>
              <a:t>&amp;</a:t>
            </a:r>
            <a:r>
              <a:rPr lang="en-US" altLang="ja-JP" sz="2100" dirty="0"/>
              <a:t>INP  </a:t>
            </a:r>
            <a:r>
              <a:rPr lang="en-US" altLang="ja-JP" sz="2100" dirty="0">
                <a:solidFill>
                  <a:srgbClr val="FF0000"/>
                </a:solidFill>
              </a:rPr>
              <a:t>RHO=2.265</a:t>
            </a:r>
            <a:r>
              <a:rPr lang="en-US" altLang="ja-JP" sz="2100" dirty="0"/>
              <a:t>, </a:t>
            </a:r>
            <a:r>
              <a:rPr lang="en-US" altLang="ja-JP" sz="2100" dirty="0" smtClean="0"/>
              <a:t> </a:t>
            </a:r>
            <a:r>
              <a:rPr lang="en-US" altLang="ja-JP" sz="2100" dirty="0" smtClean="0">
                <a:solidFill>
                  <a:schemeClr val="accent1">
                    <a:lumMod val="75000"/>
                  </a:schemeClr>
                </a:solidFill>
              </a:rPr>
              <a:t>EPSTFL=1</a:t>
            </a:r>
            <a:r>
              <a:rPr lang="en-US" altLang="ja-JP" sz="2100" dirty="0" smtClean="0"/>
              <a:t> </a:t>
            </a:r>
            <a:r>
              <a:rPr lang="en-US" altLang="ja-JP" sz="2100" dirty="0"/>
              <a:t>&amp;</a:t>
            </a:r>
            <a:r>
              <a:rPr lang="en-US" altLang="ja-JP" sz="2100" dirty="0" smtClean="0"/>
              <a:t>END</a:t>
            </a:r>
          </a:p>
          <a:p>
            <a:pPr marL="0" indent="0">
              <a:buNone/>
            </a:pPr>
            <a:r>
              <a:rPr lang="en-US" altLang="ja-JP" sz="2100" dirty="0" smtClean="0"/>
              <a:t>graphite_icru90</a:t>
            </a:r>
          </a:p>
          <a:p>
            <a:pPr marL="0" indent="0">
              <a:buNone/>
            </a:pPr>
            <a:endParaRPr lang="en-US" altLang="ja-JP" dirty="0" smtClean="0">
              <a:solidFill>
                <a:srgbClr val="FF0000"/>
              </a:solidFill>
            </a:endParaRPr>
          </a:p>
          <a:p>
            <a:r>
              <a:rPr lang="en-US" altLang="ja-JP" dirty="0"/>
              <a:t>EPSTAR </a:t>
            </a:r>
            <a:r>
              <a:rPr lang="en-US" altLang="ja-JP" dirty="0" smtClean="0"/>
              <a:t>file(</a:t>
            </a:r>
            <a:r>
              <a:rPr lang="ja-JP" altLang="en-US" dirty="0" smtClean="0"/>
              <a:t>密度効果データ</a:t>
            </a:r>
            <a:r>
              <a:rPr lang="en-US" altLang="ja-JP" dirty="0" smtClean="0"/>
              <a:t>)</a:t>
            </a:r>
            <a:endParaRPr lang="en-US" altLang="ja-JP" dirty="0"/>
          </a:p>
          <a:p>
            <a:pPr marL="0" indent="0">
              <a:buNone/>
            </a:pPr>
            <a:r>
              <a:rPr lang="en-US" altLang="ja-JP" dirty="0"/>
              <a:t>graphite_icru90</a:t>
            </a:r>
          </a:p>
          <a:p>
            <a:pPr marL="0" indent="0">
              <a:buNone/>
            </a:pPr>
            <a:r>
              <a:rPr lang="en-US" altLang="ja-JP" dirty="0"/>
              <a:t>49 81.0 </a:t>
            </a:r>
            <a:r>
              <a:rPr lang="en-US" altLang="ja-JP" dirty="0">
                <a:solidFill>
                  <a:srgbClr val="FF0000"/>
                </a:solidFill>
              </a:rPr>
              <a:t>2.265</a:t>
            </a:r>
            <a:r>
              <a:rPr lang="en-US" altLang="ja-JP" dirty="0"/>
              <a:t> 1 6 </a:t>
            </a:r>
            <a:r>
              <a:rPr lang="en-US" altLang="ja-JP" dirty="0" smtClean="0"/>
              <a:t>1.000</a:t>
            </a:r>
          </a:p>
          <a:p>
            <a:pPr marL="0" indent="0">
              <a:buNone/>
            </a:pPr>
            <a:endParaRPr lang="en-US" altLang="ja-JP" dirty="0"/>
          </a:p>
          <a:p>
            <a:r>
              <a:rPr lang="ja-JP" altLang="en-US" dirty="0" smtClean="0">
                <a:solidFill>
                  <a:srgbClr val="FF0000"/>
                </a:solidFill>
              </a:rPr>
              <a:t>結晶密度 </a:t>
            </a:r>
            <a:r>
              <a:rPr lang="en-US" altLang="ja-JP" dirty="0" smtClean="0">
                <a:solidFill>
                  <a:srgbClr val="FF0000"/>
                </a:solidFill>
              </a:rPr>
              <a:t> </a:t>
            </a:r>
            <a:r>
              <a:rPr lang="ja-JP" altLang="en-US" dirty="0" smtClean="0">
                <a:solidFill>
                  <a:srgbClr val="FF0000"/>
                </a:solidFill>
              </a:rPr>
              <a:t>両者の差</a:t>
            </a:r>
            <a:r>
              <a:rPr lang="en-US" altLang="ja-JP" dirty="0" smtClean="0">
                <a:solidFill>
                  <a:srgbClr val="FF0000"/>
                </a:solidFill>
              </a:rPr>
              <a:t>&lt;1%</a:t>
            </a:r>
            <a:endParaRPr lang="en-US" altLang="ja-JP" dirty="0">
              <a:solidFill>
                <a:srgbClr val="FF0000"/>
              </a:solidFill>
            </a:endParaRPr>
          </a:p>
          <a:p>
            <a:pPr marL="0" indent="0">
              <a:buNone/>
            </a:pPr>
            <a:endParaRPr lang="en-US" altLang="ja-JP" dirty="0" smtClean="0">
              <a:solidFill>
                <a:srgbClr val="FF0000"/>
              </a:solidFill>
            </a:endParaRPr>
          </a:p>
          <a:p>
            <a:r>
              <a:rPr kumimoji="1" lang="ja-JP" altLang="en-US" dirty="0"/>
              <a:t>産</a:t>
            </a:r>
            <a:r>
              <a:rPr kumimoji="1" lang="ja-JP" altLang="en-US" dirty="0" smtClean="0"/>
              <a:t>総研・清水氏作成</a:t>
            </a:r>
            <a:r>
              <a:rPr kumimoji="1" lang="en-US" altLang="ja-JP" dirty="0" smtClean="0"/>
              <a:t>. </a:t>
            </a:r>
          </a:p>
          <a:p>
            <a:r>
              <a:rPr kumimoji="1" lang="en-US" altLang="ja-JP" dirty="0" smtClean="0"/>
              <a:t>EGS-HP</a:t>
            </a:r>
            <a:r>
              <a:rPr kumimoji="1" lang="ja-JP" altLang="en-US" dirty="0" smtClean="0"/>
              <a:t>からダウンロード</a:t>
            </a:r>
            <a:endParaRPr kumimoji="1" lang="en-US" altLang="ja-JP" dirty="0" smtClean="0"/>
          </a:p>
          <a:p>
            <a:pPr marL="0" indent="0">
              <a:buNone/>
            </a:pPr>
            <a:r>
              <a:rPr kumimoji="1" lang="ja-JP" altLang="en-US" dirty="0" smtClean="0"/>
              <a:t>可能</a:t>
            </a:r>
            <a:r>
              <a:rPr kumimoji="1" lang="en-US" altLang="ja-JP" dirty="0" smtClean="0"/>
              <a:t>(Add-on</a:t>
            </a:r>
            <a:r>
              <a:rPr kumimoji="1" lang="ja-JP" altLang="en-US" dirty="0" smtClean="0"/>
              <a:t>集にリンク済み</a:t>
            </a:r>
            <a:r>
              <a:rPr kumimoji="1" lang="en-US" altLang="ja-JP" dirty="0" smtClean="0"/>
              <a:t>)</a:t>
            </a:r>
            <a:endParaRPr lang="en-US" altLang="ja-JP" dirty="0" smtClean="0"/>
          </a:p>
          <a:p>
            <a:pPr marL="0" indent="0">
              <a:buNone/>
            </a:pPr>
            <a:endParaRPr kumimoji="1" lang="en-US" altLang="ja-JP" dirty="0"/>
          </a:p>
          <a:p>
            <a:endParaRPr kumimoji="1" lang="ja-JP" altLang="en-US" dirty="0"/>
          </a:p>
        </p:txBody>
      </p:sp>
      <p:sp>
        <p:nvSpPr>
          <p:cNvPr id="4" name="コンテンツ プレースホルダー 3"/>
          <p:cNvSpPr>
            <a:spLocks noGrp="1"/>
          </p:cNvSpPr>
          <p:nvPr>
            <p:ph sz="half" idx="2"/>
          </p:nvPr>
        </p:nvSpPr>
        <p:spPr>
          <a:xfrm>
            <a:off x="4977114" y="1178390"/>
            <a:ext cx="4166886" cy="2023923"/>
          </a:xfrm>
        </p:spPr>
        <p:txBody>
          <a:bodyPr>
            <a:normAutofit fontScale="92500" lnSpcReduction="20000"/>
          </a:bodyPr>
          <a:lstStyle/>
          <a:p>
            <a:r>
              <a:rPr lang="ja-JP" altLang="en-US" dirty="0" smtClean="0"/>
              <a:t>ユーザー</a:t>
            </a:r>
            <a:r>
              <a:rPr lang="ja-JP" altLang="en-US" dirty="0"/>
              <a:t>コード</a:t>
            </a:r>
            <a:r>
              <a:rPr lang="ja-JP" altLang="en-US" dirty="0" smtClean="0"/>
              <a:t>内領域毎密度指定：嵩密度</a:t>
            </a:r>
            <a:endParaRPr lang="en-US" altLang="ja-JP" dirty="0" smtClean="0"/>
          </a:p>
          <a:p>
            <a:pPr marL="0" indent="0">
              <a:buNone/>
            </a:pPr>
            <a:endParaRPr lang="en-US" altLang="ja-JP" sz="2000" dirty="0" smtClean="0">
              <a:solidFill>
                <a:srgbClr val="FF0000"/>
              </a:solidFill>
            </a:endParaRPr>
          </a:p>
          <a:p>
            <a:pPr marL="0" indent="0">
              <a:buNone/>
            </a:pPr>
            <a:r>
              <a:rPr lang="en-US" altLang="ja-JP" sz="2000" dirty="0" smtClean="0">
                <a:solidFill>
                  <a:srgbClr val="FF0000"/>
                </a:solidFill>
              </a:rPr>
              <a:t>RHOR()=1.85</a:t>
            </a:r>
          </a:p>
          <a:p>
            <a:pPr marL="0" indent="0">
              <a:buNone/>
            </a:pPr>
            <a:endParaRPr lang="en-US" altLang="ja-JP" sz="2000" dirty="0" smtClean="0"/>
          </a:p>
          <a:p>
            <a:pPr lvl="1"/>
            <a:r>
              <a:rPr lang="en-US" altLang="ja-JP" dirty="0" smtClean="0"/>
              <a:t>HATCH CALL</a:t>
            </a:r>
            <a:r>
              <a:rPr lang="ja-JP" altLang="en-US" dirty="0" smtClean="0"/>
              <a:t>の前で指定</a:t>
            </a:r>
            <a:endParaRPr lang="en-US" altLang="ja-JP" dirty="0"/>
          </a:p>
          <a:p>
            <a:endParaRPr lang="en-US" altLang="ja-JP" dirty="0" smtClean="0"/>
          </a:p>
          <a:p>
            <a:pPr marL="0" indent="0">
              <a:buNone/>
            </a:pPr>
            <a:endParaRPr kumimoji="1" lang="ja-JP" altLang="en-US" dirty="0"/>
          </a:p>
        </p:txBody>
      </p:sp>
      <p:pic>
        <p:nvPicPr>
          <p:cNvPr id="5" name="図 4"/>
          <p:cNvPicPr>
            <a:picLocks noChangeAspect="1"/>
          </p:cNvPicPr>
          <p:nvPr/>
        </p:nvPicPr>
        <p:blipFill>
          <a:blip r:embed="rId2"/>
          <a:stretch>
            <a:fillRect/>
          </a:stretch>
        </p:blipFill>
        <p:spPr>
          <a:xfrm>
            <a:off x="5011982" y="3700516"/>
            <a:ext cx="4132017" cy="3157484"/>
          </a:xfrm>
          <a:prstGeom prst="rect">
            <a:avLst/>
          </a:prstGeom>
        </p:spPr>
      </p:pic>
    </p:spTree>
    <p:extLst>
      <p:ext uri="{BB962C8B-B14F-4D97-AF65-F5344CB8AC3E}">
        <p14:creationId xmlns:p14="http://schemas.microsoft.com/office/powerpoint/2010/main" val="281197944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527</TotalTime>
  <Words>824</Words>
  <Application>Microsoft Office PowerPoint</Application>
  <PresentationFormat>画面に合わせる (4:3)</PresentationFormat>
  <Paragraphs>208</Paragraphs>
  <Slides>12</Slides>
  <Notes>5</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12</vt:i4>
      </vt:variant>
    </vt:vector>
  </HeadingPairs>
  <TitlesOfParts>
    <vt:vector size="21" baseType="lpstr">
      <vt:lpstr>ＭＳ Ｐゴシック</vt:lpstr>
      <vt:lpstr>ＭＳ Ｐ明朝</vt:lpstr>
      <vt:lpstr>游ゴシック</vt:lpstr>
      <vt:lpstr>游ゴシック Light</vt:lpstr>
      <vt:lpstr>Arial</vt:lpstr>
      <vt:lpstr>Symbol</vt:lpstr>
      <vt:lpstr>Times New Roman</vt:lpstr>
      <vt:lpstr>Office テーマ</vt:lpstr>
      <vt:lpstr>KGPlot</vt:lpstr>
      <vt:lpstr>ICRU Report 90の密度効果パラメータの使用について (Short talk)</vt:lpstr>
      <vt:lpstr>密度効果</vt:lpstr>
      <vt:lpstr>密度効果と阻止能の比</vt:lpstr>
      <vt:lpstr>egs5での密度効果</vt:lpstr>
      <vt:lpstr>PowerPoint プレゼンテーション</vt:lpstr>
      <vt:lpstr>ICRU Report 90の黒鉛の密度効果に関する記述(『』)</vt:lpstr>
      <vt:lpstr>密度効果(気孔付き黒鉛)</vt:lpstr>
      <vt:lpstr>密度効果（気孔付き黒鉛）</vt:lpstr>
      <vt:lpstr>EGS5でのICRU90密度効果使用法</vt:lpstr>
      <vt:lpstr>PowerPoint プレゼンテーション</vt:lpstr>
      <vt:lpstr>ICRU Report 90の黒鉛の密度効果に関する記述の2つの問題点</vt:lpstr>
      <vt:lpstr>NRC PIRS-0626のサンプル情報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ICRU Report 90の密度効果パラメータの使用について (Short talk)</dc:title>
  <dc:creator>Namito</dc:creator>
  <cp:lastModifiedBy>Namito</cp:lastModifiedBy>
  <cp:revision>47</cp:revision>
  <dcterms:created xsi:type="dcterms:W3CDTF">2019-07-29T02:32:35Z</dcterms:created>
  <dcterms:modified xsi:type="dcterms:W3CDTF">2019-08-02T02:40:30Z</dcterms:modified>
</cp:coreProperties>
</file>